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86" r:id="rId5"/>
    <p:sldMasterId id="2147483701" r:id="rId6"/>
  </p:sldMasterIdLst>
  <p:notesMasterIdLst>
    <p:notesMasterId r:id="rId86"/>
  </p:notesMasterIdLst>
  <p:sldIdLst>
    <p:sldId id="256" r:id="rId7"/>
    <p:sldId id="4855" r:id="rId8"/>
    <p:sldId id="4849" r:id="rId9"/>
    <p:sldId id="4804" r:id="rId10"/>
    <p:sldId id="4792" r:id="rId11"/>
    <p:sldId id="296" r:id="rId12"/>
    <p:sldId id="4800" r:id="rId13"/>
    <p:sldId id="4850" r:id="rId14"/>
    <p:sldId id="281" r:id="rId15"/>
    <p:sldId id="4856" r:id="rId16"/>
    <p:sldId id="277" r:id="rId17"/>
    <p:sldId id="278" r:id="rId18"/>
    <p:sldId id="287" r:id="rId19"/>
    <p:sldId id="283" r:id="rId20"/>
    <p:sldId id="288" r:id="rId21"/>
    <p:sldId id="266" r:id="rId22"/>
    <p:sldId id="4854" r:id="rId23"/>
    <p:sldId id="4825" r:id="rId24"/>
    <p:sldId id="4842" r:id="rId25"/>
    <p:sldId id="267" r:id="rId26"/>
    <p:sldId id="4786" r:id="rId27"/>
    <p:sldId id="4787" r:id="rId28"/>
    <p:sldId id="4818" r:id="rId29"/>
    <p:sldId id="4817" r:id="rId30"/>
    <p:sldId id="273" r:id="rId31"/>
    <p:sldId id="4784" r:id="rId32"/>
    <p:sldId id="4836" r:id="rId33"/>
    <p:sldId id="4821" r:id="rId34"/>
    <p:sldId id="4802" r:id="rId35"/>
    <p:sldId id="4803" r:id="rId36"/>
    <p:sldId id="258" r:id="rId37"/>
    <p:sldId id="4790" r:id="rId38"/>
    <p:sldId id="284" r:id="rId39"/>
    <p:sldId id="4789" r:id="rId40"/>
    <p:sldId id="265" r:id="rId41"/>
    <p:sldId id="4816" r:id="rId42"/>
    <p:sldId id="383" r:id="rId43"/>
    <p:sldId id="385" r:id="rId44"/>
    <p:sldId id="4820" r:id="rId45"/>
    <p:sldId id="4823" r:id="rId46"/>
    <p:sldId id="4824" r:id="rId47"/>
    <p:sldId id="295" r:id="rId48"/>
    <p:sldId id="4809" r:id="rId49"/>
    <p:sldId id="4810" r:id="rId50"/>
    <p:sldId id="4811" r:id="rId51"/>
    <p:sldId id="4812" r:id="rId52"/>
    <p:sldId id="4813" r:id="rId53"/>
    <p:sldId id="4814" r:id="rId54"/>
    <p:sldId id="4815" r:id="rId55"/>
    <p:sldId id="286" r:id="rId56"/>
    <p:sldId id="4801" r:id="rId57"/>
    <p:sldId id="293" r:id="rId58"/>
    <p:sldId id="4808" r:id="rId59"/>
    <p:sldId id="4807" r:id="rId60"/>
    <p:sldId id="452" r:id="rId61"/>
    <p:sldId id="454" r:id="rId62"/>
    <p:sldId id="4852" r:id="rId63"/>
    <p:sldId id="276" r:id="rId64"/>
    <p:sldId id="282" r:id="rId65"/>
    <p:sldId id="262" r:id="rId66"/>
    <p:sldId id="292" r:id="rId67"/>
    <p:sldId id="263" r:id="rId68"/>
    <p:sldId id="291" r:id="rId69"/>
    <p:sldId id="4788" r:id="rId70"/>
    <p:sldId id="4830" r:id="rId71"/>
    <p:sldId id="4826" r:id="rId72"/>
    <p:sldId id="4834" r:id="rId73"/>
    <p:sldId id="4827" r:id="rId74"/>
    <p:sldId id="4828" r:id="rId75"/>
    <p:sldId id="264" r:id="rId76"/>
    <p:sldId id="4797" r:id="rId77"/>
    <p:sldId id="4829" r:id="rId78"/>
    <p:sldId id="280" r:id="rId79"/>
    <p:sldId id="4781" r:id="rId80"/>
    <p:sldId id="279" r:id="rId81"/>
    <p:sldId id="4776" r:id="rId82"/>
    <p:sldId id="4835" r:id="rId83"/>
    <p:sldId id="4831" r:id="rId84"/>
    <p:sldId id="4832"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EB97DA63-CB8B-425C-AC78-E16F29A58B86}">
          <p14:sldIdLst>
            <p14:sldId id="256"/>
            <p14:sldId id="4855"/>
            <p14:sldId id="4849"/>
            <p14:sldId id="4804"/>
            <p14:sldId id="4792"/>
            <p14:sldId id="296"/>
            <p14:sldId id="4800"/>
            <p14:sldId id="4850"/>
            <p14:sldId id="281"/>
            <p14:sldId id="4856"/>
          </p14:sldIdLst>
        </p14:section>
        <p14:section name="Section separator slides" id="{A88420AD-D63A-49B0-9EA2-8A913753E5CC}">
          <p14:sldIdLst>
            <p14:sldId id="277"/>
            <p14:sldId id="278"/>
            <p14:sldId id="287"/>
            <p14:sldId id="283"/>
            <p14:sldId id="288"/>
          </p14:sldIdLst>
        </p14:section>
        <p14:section name="Body (content) slides" id="{86D326B8-B1F4-470E-ACC7-B0917D5F3E13}">
          <p14:sldIdLst>
            <p14:sldId id="266"/>
            <p14:sldId id="4854"/>
            <p14:sldId id="4825"/>
            <p14:sldId id="4842"/>
            <p14:sldId id="267"/>
            <p14:sldId id="4786"/>
            <p14:sldId id="4787"/>
            <p14:sldId id="4818"/>
            <p14:sldId id="4817"/>
            <p14:sldId id="273"/>
            <p14:sldId id="4784"/>
            <p14:sldId id="4836"/>
            <p14:sldId id="4821"/>
            <p14:sldId id="4802"/>
            <p14:sldId id="4803"/>
            <p14:sldId id="258"/>
            <p14:sldId id="4790"/>
            <p14:sldId id="284"/>
            <p14:sldId id="4789"/>
            <p14:sldId id="265"/>
            <p14:sldId id="4816"/>
            <p14:sldId id="383"/>
            <p14:sldId id="385"/>
            <p14:sldId id="4820"/>
            <p14:sldId id="4823"/>
            <p14:sldId id="4824"/>
            <p14:sldId id="295"/>
            <p14:sldId id="4809"/>
            <p14:sldId id="4810"/>
            <p14:sldId id="4811"/>
            <p14:sldId id="4812"/>
            <p14:sldId id="4813"/>
            <p14:sldId id="4814"/>
            <p14:sldId id="4815"/>
            <p14:sldId id="286"/>
            <p14:sldId id="4801"/>
            <p14:sldId id="293"/>
            <p14:sldId id="4808"/>
            <p14:sldId id="4807"/>
            <p14:sldId id="452"/>
            <p14:sldId id="454"/>
            <p14:sldId id="4852"/>
            <p14:sldId id="276"/>
            <p14:sldId id="282"/>
            <p14:sldId id="262"/>
            <p14:sldId id="292"/>
            <p14:sldId id="263"/>
            <p14:sldId id="291"/>
            <p14:sldId id="4788"/>
            <p14:sldId id="4830"/>
            <p14:sldId id="4826"/>
            <p14:sldId id="4834"/>
            <p14:sldId id="4827"/>
            <p14:sldId id="4828"/>
          </p14:sldIdLst>
        </p14:section>
        <p14:section name="End of presentation slide" id="{FA6E58FB-4655-4ADA-838A-304575EC2E6B}">
          <p14:sldIdLst>
            <p14:sldId id="264"/>
            <p14:sldId id="4797"/>
            <p14:sldId id="4829"/>
            <p14:sldId id="280"/>
            <p14:sldId id="4781"/>
            <p14:sldId id="279"/>
            <p14:sldId id="4776"/>
            <p14:sldId id="4835"/>
            <p14:sldId id="4831"/>
            <p14:sldId id="483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E4E0D-99E3-21B7-8249-E5CBB0329C8A}" name="Miles Lisa (R0A) Manchester University NHS FT" initials="MF" userId="S::lisa.miles@cmft.nhs.uk::459cf230-c98b-4295-99f4-623f4cbe4aea" providerId="AD"/>
  <p188:author id="{D6F2560D-8821-F87F-3423-6CA72BD42608}" name="Inkson Colette (R0A) Manchester University NHS FT" initials="IC(MUNF" userId="S::Colette.Inkson@cmft.nhs.uk::d2eb8ec6-83cc-430d-bcde-96283f663255" providerId="AD"/>
  <p188:author id="{CEB2C23E-815A-1534-C091-8E91D102C954}" name="Miles Lisa (R0A) Manchester University NHS FT" initials="ML(MUNF" userId="S::Lisa.Miles@cmft.nhs.uk::459cf230-c98b-4295-99f4-623f4cbe4aea" providerId="AD"/>
  <p188:author id="{39E2B440-D0BD-91AB-8529-3C032BF84978}" name="Catherine Wright" initials="CW" userId="S::cath.wright_manchester.ac.uk#ext#@cmft.onmicrosoft.com::a9563245-3f67-4452-9146-dd12c5e392f9" providerId="AD"/>
  <p188:author id="{0DB1BD79-2D90-EDF1-8118-E39858B7C357}" name="Rebecca Elliott" initials="RE" userId="S::rebecca.m.elliott_manchester.ac.uk#ext#@cmft.onmicrosoft.com::cb6ee10d-fc32-4f8e-9054-f69a05fcec74" providerId="AD"/>
  <p188:author id="{59BC9495-554C-A5EF-A054-F9D59B5A06D3}" name="Mahmood Samman (R0A) Manchester University NHS FT" initials="MF" userId="S::samman.mahmood@cmft.nhs.uk::0fac46c3-3093-4d7a-8c7c-01549bbefa04" providerId="AD"/>
  <p188:author id="{70AE2FBD-EFD8-58BE-D3BE-6A2027E08571}" name="Mahmood Samman (R0A) Manchester University NHS FT" initials="MS(MUNF" userId="S::Samman.Mahmood@cmft.nhs.uk::0fac46c3-3093-4d7a-8c7c-01549bbefa04" providerId="AD"/>
  <p188:author id="{0EA6C8D0-BA14-099F-B355-CAE5C2308988}" name="Atherton Stephen (R0A) Manchester University NHS FT" initials="AS(MUNF" userId="S::Stephen.Atherton@cmft.nhs.uk::c2c5b7b4-ee5c-451b-ab8a-1ef9adcf3664" providerId="AD"/>
  <p188:author id="{4973F2EB-6753-D096-2120-7CD81247A7DA}" name="THORPE, Emma (THE CHRISTIE NHS FOUNDATION TRUST)" initials="TE(CNFT" userId="THORPE, Emma (THE CHRISTIE NHS FOUNDATION TRUST)" providerId="None"/>
  <p188:author id="{1B5B15EC-2F26-8463-8051-FFB62A9B4D51}" name="Ruth Norris" initials="RN" userId="S::ruth.norris@manchester.ac.uk::43947510-0cb8-4e6f-a038-0486a7feb1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ACB0"/>
    <a:srgbClr val="EF6557"/>
    <a:srgbClr val="193E72"/>
    <a:srgbClr val="F9C3BD"/>
    <a:srgbClr val="000000"/>
    <a:srgbClr val="EA5D4E"/>
    <a:srgbClr val="FFFFFF"/>
    <a:srgbClr val="134677"/>
    <a:srgbClr val="232323"/>
    <a:srgbClr val="FBD9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7E8D3-1F76-469F-B44B-95E46FFB53EA}"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en-US"/>
        </a:p>
      </dgm:t>
    </dgm:pt>
    <dgm:pt modelId="{38B6B95C-D9F3-43C1-8E65-AA9C5D544E7C}">
      <dgm:prSet phldrT="[Text]" custT="1"/>
      <dgm:spPr>
        <a:solidFill>
          <a:srgbClr val="193E72"/>
        </a:solidFill>
      </dgm:spPr>
      <dgm:t>
        <a:bodyPr/>
        <a:lstStyle/>
        <a:p>
          <a:r>
            <a:rPr lang="en-US" sz="1200"/>
            <a:t>EM Researchers</a:t>
          </a:r>
        </a:p>
      </dgm:t>
    </dgm:pt>
    <dgm:pt modelId="{AD08FBEF-24A4-473A-AF43-F4412CD7C573}" type="parTrans" cxnId="{360F898D-2DDE-4BAF-8B98-A609B9F0F28D}">
      <dgm:prSet/>
      <dgm:spPr/>
      <dgm:t>
        <a:bodyPr/>
        <a:lstStyle/>
        <a:p>
          <a:endParaRPr lang="en-US" sz="1800"/>
        </a:p>
      </dgm:t>
    </dgm:pt>
    <dgm:pt modelId="{886E0813-0088-422B-9ED3-229A79B34A72}" type="sibTrans" cxnId="{360F898D-2DDE-4BAF-8B98-A609B9F0F28D}">
      <dgm:prSet custT="1"/>
      <dgm:spPr>
        <a:solidFill>
          <a:srgbClr val="193E72"/>
        </a:solidFill>
      </dgm:spPr>
      <dgm:t>
        <a:bodyPr/>
        <a:lstStyle/>
        <a:p>
          <a:endParaRPr lang="en-US" sz="1800"/>
        </a:p>
      </dgm:t>
    </dgm:pt>
    <dgm:pt modelId="{E7B2C9E5-ACC6-406E-BF08-75CF9CAE07C0}">
      <dgm:prSet phldrT="[Text]" custT="1"/>
      <dgm:spPr>
        <a:solidFill>
          <a:srgbClr val="EF6557"/>
        </a:solidFill>
      </dgm:spPr>
      <dgm:t>
        <a:bodyPr/>
        <a:lstStyle/>
        <a:p>
          <a:r>
            <a:rPr lang="en-US" sz="1050"/>
            <a:t>Methodologists</a:t>
          </a:r>
        </a:p>
      </dgm:t>
    </dgm:pt>
    <dgm:pt modelId="{064AD119-18D1-45A2-A6DF-13218CBB9A5F}" type="parTrans" cxnId="{E985032A-B8DC-450C-8DD3-DC8C3B7A409B}">
      <dgm:prSet/>
      <dgm:spPr/>
      <dgm:t>
        <a:bodyPr/>
        <a:lstStyle/>
        <a:p>
          <a:endParaRPr lang="en-US" sz="1800"/>
        </a:p>
      </dgm:t>
    </dgm:pt>
    <dgm:pt modelId="{1ECDEF57-EEB0-4BD8-A3ED-E8C796761A4F}" type="sibTrans" cxnId="{E985032A-B8DC-450C-8DD3-DC8C3B7A409B}">
      <dgm:prSet custT="1"/>
      <dgm:spPr>
        <a:solidFill>
          <a:srgbClr val="EF6557"/>
        </a:solidFill>
      </dgm:spPr>
      <dgm:t>
        <a:bodyPr/>
        <a:lstStyle/>
        <a:p>
          <a:endParaRPr lang="en-US" sz="1800"/>
        </a:p>
      </dgm:t>
    </dgm:pt>
    <dgm:pt modelId="{5801EDB4-D771-4813-B4B0-E477DE155EC3}">
      <dgm:prSet phldrT="[Text]" custT="1"/>
      <dgm:spPr>
        <a:solidFill>
          <a:srgbClr val="2EACB0"/>
        </a:solidFill>
      </dgm:spPr>
      <dgm:t>
        <a:bodyPr/>
        <a:lstStyle/>
        <a:p>
          <a:r>
            <a:rPr lang="en-US" sz="1800"/>
            <a:t>PPIEP</a:t>
          </a:r>
        </a:p>
      </dgm:t>
    </dgm:pt>
    <dgm:pt modelId="{E1538263-0CBD-4F7D-8204-71A32451595A}" type="parTrans" cxnId="{01277D54-FE9A-4FAA-8FDB-752BB4A64F99}">
      <dgm:prSet/>
      <dgm:spPr/>
      <dgm:t>
        <a:bodyPr/>
        <a:lstStyle/>
        <a:p>
          <a:endParaRPr lang="en-US" sz="1800"/>
        </a:p>
      </dgm:t>
    </dgm:pt>
    <dgm:pt modelId="{178B6462-93E6-4E8B-A55C-8F26D034C50D}" type="sibTrans" cxnId="{01277D54-FE9A-4FAA-8FDB-752BB4A64F99}">
      <dgm:prSet custT="1"/>
      <dgm:spPr>
        <a:solidFill>
          <a:srgbClr val="2EACB0"/>
        </a:solidFill>
      </dgm:spPr>
      <dgm:t>
        <a:bodyPr/>
        <a:lstStyle/>
        <a:p>
          <a:endParaRPr lang="en-US" sz="1800"/>
        </a:p>
      </dgm:t>
    </dgm:pt>
    <dgm:pt modelId="{6E2F7411-1539-4419-B604-28451FB5EB3E}">
      <dgm:prSet phldrT="[Text]" custT="1"/>
      <dgm:spPr>
        <a:solidFill>
          <a:srgbClr val="2EACB0"/>
        </a:solidFill>
      </dgm:spPr>
      <dgm:t>
        <a:bodyPr/>
        <a:lstStyle/>
        <a:p>
          <a:r>
            <a:rPr lang="en-US" sz="1800"/>
            <a:t>Civic Priorities</a:t>
          </a:r>
        </a:p>
      </dgm:t>
    </dgm:pt>
    <dgm:pt modelId="{0FC5B4DF-AA99-47E0-B3D6-477D7A93BE11}" type="parTrans" cxnId="{0B0DD67E-F175-45A3-82F1-20B9FE2DD03B}">
      <dgm:prSet/>
      <dgm:spPr/>
      <dgm:t>
        <a:bodyPr/>
        <a:lstStyle/>
        <a:p>
          <a:endParaRPr lang="en-US" sz="1800"/>
        </a:p>
      </dgm:t>
    </dgm:pt>
    <dgm:pt modelId="{739067E6-D014-4202-BB03-C9E3CE5A7F0B}" type="sibTrans" cxnId="{0B0DD67E-F175-45A3-82F1-20B9FE2DD03B}">
      <dgm:prSet custT="1"/>
      <dgm:spPr>
        <a:solidFill>
          <a:srgbClr val="2EACB0"/>
        </a:solidFill>
      </dgm:spPr>
      <dgm:t>
        <a:bodyPr/>
        <a:lstStyle/>
        <a:p>
          <a:endParaRPr lang="en-US" sz="1800"/>
        </a:p>
      </dgm:t>
    </dgm:pt>
    <dgm:pt modelId="{B796D751-5EEE-4ED0-9408-C7FD7B72AC2A}">
      <dgm:prSet phldrT="[Text]" custT="1"/>
      <dgm:spPr>
        <a:solidFill>
          <a:srgbClr val="EF6557"/>
        </a:solidFill>
      </dgm:spPr>
      <dgm:t>
        <a:bodyPr/>
        <a:lstStyle/>
        <a:p>
          <a:r>
            <a:rPr lang="en-US" sz="1800"/>
            <a:t>EDI teams</a:t>
          </a:r>
        </a:p>
      </dgm:t>
    </dgm:pt>
    <dgm:pt modelId="{452C7B6E-11CF-4A89-BC23-621E01379B4B}" type="parTrans" cxnId="{681B0285-A53F-45F2-993A-4771270B0B4D}">
      <dgm:prSet/>
      <dgm:spPr/>
      <dgm:t>
        <a:bodyPr/>
        <a:lstStyle/>
        <a:p>
          <a:endParaRPr lang="en-US" sz="1800"/>
        </a:p>
      </dgm:t>
    </dgm:pt>
    <dgm:pt modelId="{78676518-2609-4FDB-82FA-A20CD7F9AC4F}" type="sibTrans" cxnId="{681B0285-A53F-45F2-993A-4771270B0B4D}">
      <dgm:prSet custT="1"/>
      <dgm:spPr>
        <a:solidFill>
          <a:srgbClr val="EF6557"/>
        </a:solidFill>
      </dgm:spPr>
      <dgm:t>
        <a:bodyPr/>
        <a:lstStyle/>
        <a:p>
          <a:endParaRPr lang="en-US" sz="1800"/>
        </a:p>
      </dgm:t>
    </dgm:pt>
    <dgm:pt modelId="{26916C18-9CD3-49D3-9AD2-2AD894C8B759}" type="pres">
      <dgm:prSet presAssocID="{A4D7E8D3-1F76-469F-B44B-95E46FFB53EA}" presName="cycle" presStyleCnt="0">
        <dgm:presLayoutVars>
          <dgm:dir/>
          <dgm:resizeHandles val="exact"/>
        </dgm:presLayoutVars>
      </dgm:prSet>
      <dgm:spPr/>
    </dgm:pt>
    <dgm:pt modelId="{755EBA78-DACD-416D-BD17-330593629833}" type="pres">
      <dgm:prSet presAssocID="{38B6B95C-D9F3-43C1-8E65-AA9C5D544E7C}" presName="node" presStyleLbl="node1" presStyleIdx="0" presStyleCnt="5" custScaleX="121887" custScaleY="114840">
        <dgm:presLayoutVars>
          <dgm:bulletEnabled val="1"/>
        </dgm:presLayoutVars>
      </dgm:prSet>
      <dgm:spPr/>
    </dgm:pt>
    <dgm:pt modelId="{459B6684-13EA-4285-AE35-69087F577C6E}" type="pres">
      <dgm:prSet presAssocID="{886E0813-0088-422B-9ED3-229A79B34A72}" presName="sibTrans" presStyleLbl="sibTrans2D1" presStyleIdx="0" presStyleCnt="5"/>
      <dgm:spPr/>
    </dgm:pt>
    <dgm:pt modelId="{16526FE1-45F3-432B-8F8C-299EBE758233}" type="pres">
      <dgm:prSet presAssocID="{886E0813-0088-422B-9ED3-229A79B34A72}" presName="connectorText" presStyleLbl="sibTrans2D1" presStyleIdx="0" presStyleCnt="5"/>
      <dgm:spPr/>
    </dgm:pt>
    <dgm:pt modelId="{4E2BD9A4-6163-4E5A-AB33-DA7ABF66AFFD}" type="pres">
      <dgm:prSet presAssocID="{E7B2C9E5-ACC6-406E-BF08-75CF9CAE07C0}" presName="node" presStyleLbl="node1" presStyleIdx="1" presStyleCnt="5" custScaleX="122853" custScaleY="116845">
        <dgm:presLayoutVars>
          <dgm:bulletEnabled val="1"/>
        </dgm:presLayoutVars>
      </dgm:prSet>
      <dgm:spPr/>
    </dgm:pt>
    <dgm:pt modelId="{FE4D4668-B146-4E04-B5C3-4464D1EF2ABF}" type="pres">
      <dgm:prSet presAssocID="{1ECDEF57-EEB0-4BD8-A3ED-E8C796761A4F}" presName="sibTrans" presStyleLbl="sibTrans2D1" presStyleIdx="1" presStyleCnt="5"/>
      <dgm:spPr/>
    </dgm:pt>
    <dgm:pt modelId="{60E75707-994F-4A7F-91DA-27211106650E}" type="pres">
      <dgm:prSet presAssocID="{1ECDEF57-EEB0-4BD8-A3ED-E8C796761A4F}" presName="connectorText" presStyleLbl="sibTrans2D1" presStyleIdx="1" presStyleCnt="5"/>
      <dgm:spPr/>
    </dgm:pt>
    <dgm:pt modelId="{D51896C2-362D-472E-923D-FC821554D98E}" type="pres">
      <dgm:prSet presAssocID="{5801EDB4-D771-4813-B4B0-E477DE155EC3}" presName="node" presStyleLbl="node1" presStyleIdx="2" presStyleCnt="5" custScaleX="116221" custScaleY="114882">
        <dgm:presLayoutVars>
          <dgm:bulletEnabled val="1"/>
        </dgm:presLayoutVars>
      </dgm:prSet>
      <dgm:spPr/>
    </dgm:pt>
    <dgm:pt modelId="{690F7D08-F14F-467C-A746-DFF9DBAA84DC}" type="pres">
      <dgm:prSet presAssocID="{178B6462-93E6-4E8B-A55C-8F26D034C50D}" presName="sibTrans" presStyleLbl="sibTrans2D1" presStyleIdx="2" presStyleCnt="5"/>
      <dgm:spPr/>
    </dgm:pt>
    <dgm:pt modelId="{A39FD7BE-3412-47DF-91BB-421FCF058ECC}" type="pres">
      <dgm:prSet presAssocID="{178B6462-93E6-4E8B-A55C-8F26D034C50D}" presName="connectorText" presStyleLbl="sibTrans2D1" presStyleIdx="2" presStyleCnt="5"/>
      <dgm:spPr/>
    </dgm:pt>
    <dgm:pt modelId="{9433037B-7D14-4551-994F-FAC8D34114B1}" type="pres">
      <dgm:prSet presAssocID="{6E2F7411-1539-4419-B604-28451FB5EB3E}" presName="node" presStyleLbl="node1" presStyleIdx="3" presStyleCnt="5" custScaleX="122240" custScaleY="113984">
        <dgm:presLayoutVars>
          <dgm:bulletEnabled val="1"/>
        </dgm:presLayoutVars>
      </dgm:prSet>
      <dgm:spPr/>
    </dgm:pt>
    <dgm:pt modelId="{E56D8443-AEA8-41FC-896F-7CA3AD2979C7}" type="pres">
      <dgm:prSet presAssocID="{739067E6-D014-4202-BB03-C9E3CE5A7F0B}" presName="sibTrans" presStyleLbl="sibTrans2D1" presStyleIdx="3" presStyleCnt="5"/>
      <dgm:spPr/>
    </dgm:pt>
    <dgm:pt modelId="{8287D0CB-FC90-4C79-B268-BBA412AA3B1E}" type="pres">
      <dgm:prSet presAssocID="{739067E6-D014-4202-BB03-C9E3CE5A7F0B}" presName="connectorText" presStyleLbl="sibTrans2D1" presStyleIdx="3" presStyleCnt="5"/>
      <dgm:spPr/>
    </dgm:pt>
    <dgm:pt modelId="{51355583-5F96-4B3E-AA87-194A0539BCB2}" type="pres">
      <dgm:prSet presAssocID="{B796D751-5EEE-4ED0-9408-C7FD7B72AC2A}" presName="node" presStyleLbl="node1" presStyleIdx="4" presStyleCnt="5" custScaleX="125034" custScaleY="114172">
        <dgm:presLayoutVars>
          <dgm:bulletEnabled val="1"/>
        </dgm:presLayoutVars>
      </dgm:prSet>
      <dgm:spPr/>
    </dgm:pt>
    <dgm:pt modelId="{20073E19-4240-4E8C-9D11-6651B91D6789}" type="pres">
      <dgm:prSet presAssocID="{78676518-2609-4FDB-82FA-A20CD7F9AC4F}" presName="sibTrans" presStyleLbl="sibTrans2D1" presStyleIdx="4" presStyleCnt="5"/>
      <dgm:spPr/>
    </dgm:pt>
    <dgm:pt modelId="{E9AC0B4D-1268-43D6-B691-22757177E29A}" type="pres">
      <dgm:prSet presAssocID="{78676518-2609-4FDB-82FA-A20CD7F9AC4F}" presName="connectorText" presStyleLbl="sibTrans2D1" presStyleIdx="4" presStyleCnt="5"/>
      <dgm:spPr/>
    </dgm:pt>
  </dgm:ptLst>
  <dgm:cxnLst>
    <dgm:cxn modelId="{35E75108-CC8E-41F7-BD9E-5D51076B907C}" type="presOf" srcId="{78676518-2609-4FDB-82FA-A20CD7F9AC4F}" destId="{E9AC0B4D-1268-43D6-B691-22757177E29A}" srcOrd="1" destOrd="0" presId="urn:microsoft.com/office/officeart/2005/8/layout/cycle2"/>
    <dgm:cxn modelId="{101CF90B-08B6-4084-B93D-8B5DD92B7925}" type="presOf" srcId="{A4D7E8D3-1F76-469F-B44B-95E46FFB53EA}" destId="{26916C18-9CD3-49D3-9AD2-2AD894C8B759}" srcOrd="0" destOrd="0" presId="urn:microsoft.com/office/officeart/2005/8/layout/cycle2"/>
    <dgm:cxn modelId="{1ECFCA18-2252-4EA5-9CB5-77F93EF42624}" type="presOf" srcId="{178B6462-93E6-4E8B-A55C-8F26D034C50D}" destId="{A39FD7BE-3412-47DF-91BB-421FCF058ECC}" srcOrd="1" destOrd="0" presId="urn:microsoft.com/office/officeart/2005/8/layout/cycle2"/>
    <dgm:cxn modelId="{E985032A-B8DC-450C-8DD3-DC8C3B7A409B}" srcId="{A4D7E8D3-1F76-469F-B44B-95E46FFB53EA}" destId="{E7B2C9E5-ACC6-406E-BF08-75CF9CAE07C0}" srcOrd="1" destOrd="0" parTransId="{064AD119-18D1-45A2-A6DF-13218CBB9A5F}" sibTransId="{1ECDEF57-EEB0-4BD8-A3ED-E8C796761A4F}"/>
    <dgm:cxn modelId="{8D538240-5514-4989-8D2D-A7C7CB67A0B9}" type="presOf" srcId="{38B6B95C-D9F3-43C1-8E65-AA9C5D544E7C}" destId="{755EBA78-DACD-416D-BD17-330593629833}" srcOrd="0" destOrd="0" presId="urn:microsoft.com/office/officeart/2005/8/layout/cycle2"/>
    <dgm:cxn modelId="{DB84CA5C-71FF-4C75-8DE4-3A5074B697EB}" type="presOf" srcId="{1ECDEF57-EEB0-4BD8-A3ED-E8C796761A4F}" destId="{FE4D4668-B146-4E04-B5C3-4464D1EF2ABF}" srcOrd="0" destOrd="0" presId="urn:microsoft.com/office/officeart/2005/8/layout/cycle2"/>
    <dgm:cxn modelId="{F5BA6949-ECFE-4BB9-8EDF-F28992D703B6}" type="presOf" srcId="{E7B2C9E5-ACC6-406E-BF08-75CF9CAE07C0}" destId="{4E2BD9A4-6163-4E5A-AB33-DA7ABF66AFFD}" srcOrd="0" destOrd="0" presId="urn:microsoft.com/office/officeart/2005/8/layout/cycle2"/>
    <dgm:cxn modelId="{58262071-E719-491F-8699-6DEC9CD90149}" type="presOf" srcId="{178B6462-93E6-4E8B-A55C-8F26D034C50D}" destId="{690F7D08-F14F-467C-A746-DFF9DBAA84DC}" srcOrd="0" destOrd="0" presId="urn:microsoft.com/office/officeart/2005/8/layout/cycle2"/>
    <dgm:cxn modelId="{01277D54-FE9A-4FAA-8FDB-752BB4A64F99}" srcId="{A4D7E8D3-1F76-469F-B44B-95E46FFB53EA}" destId="{5801EDB4-D771-4813-B4B0-E477DE155EC3}" srcOrd="2" destOrd="0" parTransId="{E1538263-0CBD-4F7D-8204-71A32451595A}" sibTransId="{178B6462-93E6-4E8B-A55C-8F26D034C50D}"/>
    <dgm:cxn modelId="{0B0DD67E-F175-45A3-82F1-20B9FE2DD03B}" srcId="{A4D7E8D3-1F76-469F-B44B-95E46FFB53EA}" destId="{6E2F7411-1539-4419-B604-28451FB5EB3E}" srcOrd="3" destOrd="0" parTransId="{0FC5B4DF-AA99-47E0-B3D6-477D7A93BE11}" sibTransId="{739067E6-D014-4202-BB03-C9E3CE5A7F0B}"/>
    <dgm:cxn modelId="{681B0285-A53F-45F2-993A-4771270B0B4D}" srcId="{A4D7E8D3-1F76-469F-B44B-95E46FFB53EA}" destId="{B796D751-5EEE-4ED0-9408-C7FD7B72AC2A}" srcOrd="4" destOrd="0" parTransId="{452C7B6E-11CF-4A89-BC23-621E01379B4B}" sibTransId="{78676518-2609-4FDB-82FA-A20CD7F9AC4F}"/>
    <dgm:cxn modelId="{360F898D-2DDE-4BAF-8B98-A609B9F0F28D}" srcId="{A4D7E8D3-1F76-469F-B44B-95E46FFB53EA}" destId="{38B6B95C-D9F3-43C1-8E65-AA9C5D544E7C}" srcOrd="0" destOrd="0" parTransId="{AD08FBEF-24A4-473A-AF43-F4412CD7C573}" sibTransId="{886E0813-0088-422B-9ED3-229A79B34A72}"/>
    <dgm:cxn modelId="{6AB641A2-8AB0-494A-B007-41F596BB896C}" type="presOf" srcId="{6E2F7411-1539-4419-B604-28451FB5EB3E}" destId="{9433037B-7D14-4551-994F-FAC8D34114B1}" srcOrd="0" destOrd="0" presId="urn:microsoft.com/office/officeart/2005/8/layout/cycle2"/>
    <dgm:cxn modelId="{E8AAB8B1-C076-46D4-82BB-C96A7C06FDD1}" type="presOf" srcId="{78676518-2609-4FDB-82FA-A20CD7F9AC4F}" destId="{20073E19-4240-4E8C-9D11-6651B91D6789}" srcOrd="0" destOrd="0" presId="urn:microsoft.com/office/officeart/2005/8/layout/cycle2"/>
    <dgm:cxn modelId="{CF721CB9-54A8-4654-9533-E9F4695D485F}" type="presOf" srcId="{886E0813-0088-422B-9ED3-229A79B34A72}" destId="{16526FE1-45F3-432B-8F8C-299EBE758233}" srcOrd="1" destOrd="0" presId="urn:microsoft.com/office/officeart/2005/8/layout/cycle2"/>
    <dgm:cxn modelId="{0734D0BE-F555-448D-9EE8-72EFEA5D7688}" type="presOf" srcId="{5801EDB4-D771-4813-B4B0-E477DE155EC3}" destId="{D51896C2-362D-472E-923D-FC821554D98E}" srcOrd="0" destOrd="0" presId="urn:microsoft.com/office/officeart/2005/8/layout/cycle2"/>
    <dgm:cxn modelId="{CE6D82C4-E2BC-4CBC-8181-FCE2FA4B4981}" type="presOf" srcId="{739067E6-D014-4202-BB03-C9E3CE5A7F0B}" destId="{8287D0CB-FC90-4C79-B268-BBA412AA3B1E}" srcOrd="1" destOrd="0" presId="urn:microsoft.com/office/officeart/2005/8/layout/cycle2"/>
    <dgm:cxn modelId="{1FC9D1D3-CEA1-44EA-8E8F-261EB5227D54}" type="presOf" srcId="{B796D751-5EEE-4ED0-9408-C7FD7B72AC2A}" destId="{51355583-5F96-4B3E-AA87-194A0539BCB2}" srcOrd="0" destOrd="0" presId="urn:microsoft.com/office/officeart/2005/8/layout/cycle2"/>
    <dgm:cxn modelId="{D20BBFD9-9CF1-4F61-96A7-21710944923E}" type="presOf" srcId="{886E0813-0088-422B-9ED3-229A79B34A72}" destId="{459B6684-13EA-4285-AE35-69087F577C6E}" srcOrd="0" destOrd="0" presId="urn:microsoft.com/office/officeart/2005/8/layout/cycle2"/>
    <dgm:cxn modelId="{44F0D7DA-4C78-4D6C-9DB6-9AD5DCD0D2A0}" type="presOf" srcId="{739067E6-D014-4202-BB03-C9E3CE5A7F0B}" destId="{E56D8443-AEA8-41FC-896F-7CA3AD2979C7}" srcOrd="0" destOrd="0" presId="urn:microsoft.com/office/officeart/2005/8/layout/cycle2"/>
    <dgm:cxn modelId="{9A3893EC-C4FE-4C98-BBF6-77F926DC3EB7}" type="presOf" srcId="{1ECDEF57-EEB0-4BD8-A3ED-E8C796761A4F}" destId="{60E75707-994F-4A7F-91DA-27211106650E}" srcOrd="1" destOrd="0" presId="urn:microsoft.com/office/officeart/2005/8/layout/cycle2"/>
    <dgm:cxn modelId="{1868EF7E-C00E-4881-9A5E-B92993BFEAA0}" type="presParOf" srcId="{26916C18-9CD3-49D3-9AD2-2AD894C8B759}" destId="{755EBA78-DACD-416D-BD17-330593629833}" srcOrd="0" destOrd="0" presId="urn:microsoft.com/office/officeart/2005/8/layout/cycle2"/>
    <dgm:cxn modelId="{B72711B6-76E2-49B5-BF52-2A359A13B176}" type="presParOf" srcId="{26916C18-9CD3-49D3-9AD2-2AD894C8B759}" destId="{459B6684-13EA-4285-AE35-69087F577C6E}" srcOrd="1" destOrd="0" presId="urn:microsoft.com/office/officeart/2005/8/layout/cycle2"/>
    <dgm:cxn modelId="{B76DA4ED-539D-4758-8F5C-63314C7EEB30}" type="presParOf" srcId="{459B6684-13EA-4285-AE35-69087F577C6E}" destId="{16526FE1-45F3-432B-8F8C-299EBE758233}" srcOrd="0" destOrd="0" presId="urn:microsoft.com/office/officeart/2005/8/layout/cycle2"/>
    <dgm:cxn modelId="{F1887DAF-3C30-4E3B-9D81-9B3B5D35014B}" type="presParOf" srcId="{26916C18-9CD3-49D3-9AD2-2AD894C8B759}" destId="{4E2BD9A4-6163-4E5A-AB33-DA7ABF66AFFD}" srcOrd="2" destOrd="0" presId="urn:microsoft.com/office/officeart/2005/8/layout/cycle2"/>
    <dgm:cxn modelId="{93677D19-E401-49F3-AD6A-1F0EF1528627}" type="presParOf" srcId="{26916C18-9CD3-49D3-9AD2-2AD894C8B759}" destId="{FE4D4668-B146-4E04-B5C3-4464D1EF2ABF}" srcOrd="3" destOrd="0" presId="urn:microsoft.com/office/officeart/2005/8/layout/cycle2"/>
    <dgm:cxn modelId="{7C7E78A8-C45E-4279-9D48-656348DB9257}" type="presParOf" srcId="{FE4D4668-B146-4E04-B5C3-4464D1EF2ABF}" destId="{60E75707-994F-4A7F-91DA-27211106650E}" srcOrd="0" destOrd="0" presId="urn:microsoft.com/office/officeart/2005/8/layout/cycle2"/>
    <dgm:cxn modelId="{334AA53F-7E51-4E75-BDBF-7315FBBFE494}" type="presParOf" srcId="{26916C18-9CD3-49D3-9AD2-2AD894C8B759}" destId="{D51896C2-362D-472E-923D-FC821554D98E}" srcOrd="4" destOrd="0" presId="urn:microsoft.com/office/officeart/2005/8/layout/cycle2"/>
    <dgm:cxn modelId="{A2665117-7486-4E78-AF03-601D7F3A80BC}" type="presParOf" srcId="{26916C18-9CD3-49D3-9AD2-2AD894C8B759}" destId="{690F7D08-F14F-467C-A746-DFF9DBAA84DC}" srcOrd="5" destOrd="0" presId="urn:microsoft.com/office/officeart/2005/8/layout/cycle2"/>
    <dgm:cxn modelId="{7E32DE33-198C-4A49-8E84-4182FC5FFA81}" type="presParOf" srcId="{690F7D08-F14F-467C-A746-DFF9DBAA84DC}" destId="{A39FD7BE-3412-47DF-91BB-421FCF058ECC}" srcOrd="0" destOrd="0" presId="urn:microsoft.com/office/officeart/2005/8/layout/cycle2"/>
    <dgm:cxn modelId="{A935CA4E-8274-40EA-B1CA-159839A6C364}" type="presParOf" srcId="{26916C18-9CD3-49D3-9AD2-2AD894C8B759}" destId="{9433037B-7D14-4551-994F-FAC8D34114B1}" srcOrd="6" destOrd="0" presId="urn:microsoft.com/office/officeart/2005/8/layout/cycle2"/>
    <dgm:cxn modelId="{60DE43DA-078C-4EDC-A847-F06A344544D0}" type="presParOf" srcId="{26916C18-9CD3-49D3-9AD2-2AD894C8B759}" destId="{E56D8443-AEA8-41FC-896F-7CA3AD2979C7}" srcOrd="7" destOrd="0" presId="urn:microsoft.com/office/officeart/2005/8/layout/cycle2"/>
    <dgm:cxn modelId="{C72B6BA4-CB5A-4E1D-ACD3-A8D2BBFE8FE9}" type="presParOf" srcId="{E56D8443-AEA8-41FC-896F-7CA3AD2979C7}" destId="{8287D0CB-FC90-4C79-B268-BBA412AA3B1E}" srcOrd="0" destOrd="0" presId="urn:microsoft.com/office/officeart/2005/8/layout/cycle2"/>
    <dgm:cxn modelId="{3D99C5A8-55B3-4809-A794-9042B8254759}" type="presParOf" srcId="{26916C18-9CD3-49D3-9AD2-2AD894C8B759}" destId="{51355583-5F96-4B3E-AA87-194A0539BCB2}" srcOrd="8" destOrd="0" presId="urn:microsoft.com/office/officeart/2005/8/layout/cycle2"/>
    <dgm:cxn modelId="{CB63C98C-6841-4440-94A1-C424B3DA4E03}" type="presParOf" srcId="{26916C18-9CD3-49D3-9AD2-2AD894C8B759}" destId="{20073E19-4240-4E8C-9D11-6651B91D6789}" srcOrd="9" destOrd="0" presId="urn:microsoft.com/office/officeart/2005/8/layout/cycle2"/>
    <dgm:cxn modelId="{94D58A56-E4FB-4D83-B5F0-AD2D6ADA4D40}" type="presParOf" srcId="{20073E19-4240-4E8C-9D11-6651B91D6789}" destId="{E9AC0B4D-1268-43D6-B691-22757177E29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EBA78-DACD-416D-BD17-330593629833}">
      <dsp:nvSpPr>
        <dsp:cNvPr id="0" name=""/>
        <dsp:cNvSpPr/>
      </dsp:nvSpPr>
      <dsp:spPr>
        <a:xfrm>
          <a:off x="2569343" y="-76747"/>
          <a:ext cx="1274444" cy="1200761"/>
        </a:xfrm>
        <a:prstGeom prst="ellipse">
          <a:avLst/>
        </a:prstGeom>
        <a:solidFill>
          <a:srgbClr val="193E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EM Researchers</a:t>
          </a:r>
        </a:p>
      </dsp:txBody>
      <dsp:txXfrm>
        <a:off x="2755981" y="99100"/>
        <a:ext cx="901168" cy="849067"/>
      </dsp:txXfrm>
    </dsp:sp>
    <dsp:sp modelId="{459B6684-13EA-4285-AE35-69087F577C6E}">
      <dsp:nvSpPr>
        <dsp:cNvPr id="0" name=""/>
        <dsp:cNvSpPr/>
      </dsp:nvSpPr>
      <dsp:spPr>
        <a:xfrm rot="2160000">
          <a:off x="3751372" y="803765"/>
          <a:ext cx="167235" cy="352888"/>
        </a:xfrm>
        <a:prstGeom prst="rightArrow">
          <a:avLst>
            <a:gd name="adj1" fmla="val 60000"/>
            <a:gd name="adj2" fmla="val 50000"/>
          </a:avLst>
        </a:prstGeom>
        <a:solidFill>
          <a:srgbClr val="193E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756163" y="859598"/>
        <a:ext cx="117065" cy="211732"/>
      </dsp:txXfrm>
    </dsp:sp>
    <dsp:sp modelId="{4E2BD9A4-6163-4E5A-AB33-DA7ABF66AFFD}">
      <dsp:nvSpPr>
        <dsp:cNvPr id="0" name=""/>
        <dsp:cNvSpPr/>
      </dsp:nvSpPr>
      <dsp:spPr>
        <a:xfrm>
          <a:off x="3834577" y="835685"/>
          <a:ext cx="1284544" cy="1221725"/>
        </a:xfrm>
        <a:prstGeom prst="ellipse">
          <a:avLst/>
        </a:prstGeom>
        <a:solidFill>
          <a:srgbClr val="EF65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a:t>Methodologists</a:t>
          </a:r>
        </a:p>
      </dsp:txBody>
      <dsp:txXfrm>
        <a:off x="4022694" y="1014602"/>
        <a:ext cx="908310" cy="863891"/>
      </dsp:txXfrm>
    </dsp:sp>
    <dsp:sp modelId="{FE4D4668-B146-4E04-B5C3-4464D1EF2ABF}">
      <dsp:nvSpPr>
        <dsp:cNvPr id="0" name=""/>
        <dsp:cNvSpPr/>
      </dsp:nvSpPr>
      <dsp:spPr>
        <a:xfrm rot="6480000">
          <a:off x="4139839" y="2017590"/>
          <a:ext cx="188273" cy="352888"/>
        </a:xfrm>
        <a:prstGeom prst="rightArrow">
          <a:avLst>
            <a:gd name="adj1" fmla="val 60000"/>
            <a:gd name="adj2" fmla="val 50000"/>
          </a:avLst>
        </a:prstGeom>
        <a:solidFill>
          <a:srgbClr val="EF65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4176807" y="2061309"/>
        <a:ext cx="131791" cy="211732"/>
      </dsp:txXfrm>
    </dsp:sp>
    <dsp:sp modelId="{D51896C2-362D-472E-923D-FC821554D98E}">
      <dsp:nvSpPr>
        <dsp:cNvPr id="0" name=""/>
        <dsp:cNvSpPr/>
      </dsp:nvSpPr>
      <dsp:spPr>
        <a:xfrm>
          <a:off x="3384044" y="2339256"/>
          <a:ext cx="1215201" cy="1201200"/>
        </a:xfrm>
        <a:prstGeom prst="ellipse">
          <a:avLst/>
        </a:prstGeom>
        <a:solidFill>
          <a:srgbClr val="2EAC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PPIEP</a:t>
          </a:r>
        </a:p>
      </dsp:txBody>
      <dsp:txXfrm>
        <a:off x="3562006" y="2515168"/>
        <a:ext cx="859277" cy="849376"/>
      </dsp:txXfrm>
    </dsp:sp>
    <dsp:sp modelId="{690F7D08-F14F-467C-A746-DFF9DBAA84DC}">
      <dsp:nvSpPr>
        <dsp:cNvPr id="0" name=""/>
        <dsp:cNvSpPr/>
      </dsp:nvSpPr>
      <dsp:spPr>
        <a:xfrm rot="10800000">
          <a:off x="3141427" y="2763412"/>
          <a:ext cx="171449" cy="352888"/>
        </a:xfrm>
        <a:prstGeom prst="rightArrow">
          <a:avLst>
            <a:gd name="adj1" fmla="val 60000"/>
            <a:gd name="adj2" fmla="val 50000"/>
          </a:avLst>
        </a:prstGeom>
        <a:solidFill>
          <a:srgbClr val="2EACB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192862" y="2833990"/>
        <a:ext cx="120014" cy="211732"/>
      </dsp:txXfrm>
    </dsp:sp>
    <dsp:sp modelId="{9433037B-7D14-4551-994F-FAC8D34114B1}">
      <dsp:nvSpPr>
        <dsp:cNvPr id="0" name=""/>
        <dsp:cNvSpPr/>
      </dsp:nvSpPr>
      <dsp:spPr>
        <a:xfrm>
          <a:off x="1782419" y="2343950"/>
          <a:ext cx="1278135" cy="1191811"/>
        </a:xfrm>
        <a:prstGeom prst="ellipse">
          <a:avLst/>
        </a:prstGeom>
        <a:solidFill>
          <a:srgbClr val="2EAC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Civic Priorities</a:t>
          </a:r>
        </a:p>
      </dsp:txBody>
      <dsp:txXfrm>
        <a:off x="1969598" y="2518487"/>
        <a:ext cx="903777" cy="842737"/>
      </dsp:txXfrm>
    </dsp:sp>
    <dsp:sp modelId="{E56D8443-AEA8-41FC-896F-7CA3AD2979C7}">
      <dsp:nvSpPr>
        <dsp:cNvPr id="0" name=""/>
        <dsp:cNvSpPr/>
      </dsp:nvSpPr>
      <dsp:spPr>
        <a:xfrm rot="15120000">
          <a:off x="2083170" y="2022983"/>
          <a:ext cx="195475" cy="352888"/>
        </a:xfrm>
        <a:prstGeom prst="rightArrow">
          <a:avLst>
            <a:gd name="adj1" fmla="val 60000"/>
            <a:gd name="adj2" fmla="val 50000"/>
          </a:avLst>
        </a:prstGeom>
        <a:solidFill>
          <a:srgbClr val="2EACB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121552" y="2121447"/>
        <a:ext cx="136833" cy="211732"/>
      </dsp:txXfrm>
    </dsp:sp>
    <dsp:sp modelId="{51355583-5F96-4B3E-AA87-194A0539BCB2}">
      <dsp:nvSpPr>
        <dsp:cNvPr id="0" name=""/>
        <dsp:cNvSpPr/>
      </dsp:nvSpPr>
      <dsp:spPr>
        <a:xfrm>
          <a:off x="1282607" y="849659"/>
          <a:ext cx="1307349" cy="1193776"/>
        </a:xfrm>
        <a:prstGeom prst="ellipse">
          <a:avLst/>
        </a:prstGeom>
        <a:solidFill>
          <a:srgbClr val="EF65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EDI teams</a:t>
          </a:r>
        </a:p>
      </dsp:txBody>
      <dsp:txXfrm>
        <a:off x="1474064" y="1024483"/>
        <a:ext cx="924435" cy="844128"/>
      </dsp:txXfrm>
    </dsp:sp>
    <dsp:sp modelId="{20073E19-4240-4E8C-9D11-6651B91D6789}">
      <dsp:nvSpPr>
        <dsp:cNvPr id="0" name=""/>
        <dsp:cNvSpPr/>
      </dsp:nvSpPr>
      <dsp:spPr>
        <a:xfrm rot="19440000">
          <a:off x="2487811" y="808910"/>
          <a:ext cx="166500" cy="352888"/>
        </a:xfrm>
        <a:prstGeom prst="rightArrow">
          <a:avLst>
            <a:gd name="adj1" fmla="val 60000"/>
            <a:gd name="adj2" fmla="val 50000"/>
          </a:avLst>
        </a:prstGeom>
        <a:solidFill>
          <a:srgbClr val="EF65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492581" y="894168"/>
        <a:ext cx="116550" cy="21173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DDF12-4DF1-4185-9030-AB58E92C9CD9}" type="datetimeFigureOut">
              <a:rPr lang="en-GB" smtClean="0"/>
              <a:t>25/03/2024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5ADF1-83DE-4018-B9B0-C3668AE1C3E2}" type="slidenum">
              <a:rPr lang="en-GB" smtClean="0"/>
              <a:t>‹#›</a:t>
            </a:fld>
            <a:endParaRPr lang="en-GB"/>
          </a:p>
        </p:txBody>
      </p:sp>
    </p:spTree>
    <p:extLst>
      <p:ext uri="{BB962C8B-B14F-4D97-AF65-F5344CB8AC3E}">
        <p14:creationId xmlns:p14="http://schemas.microsoft.com/office/powerpoint/2010/main" val="2815031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sng"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F9B5ADF1-83DE-4018-B9B0-C3668AE1C3E2}" type="slidenum">
              <a:rPr lang="en-GB" smtClean="0"/>
              <a:t>2</a:t>
            </a:fld>
            <a:endParaRPr lang="en-GB"/>
          </a:p>
        </p:txBody>
      </p:sp>
    </p:spTree>
    <p:extLst>
      <p:ext uri="{BB962C8B-B14F-4D97-AF65-F5344CB8AC3E}">
        <p14:creationId xmlns:p14="http://schemas.microsoft.com/office/powerpoint/2010/main" val="341128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12</a:t>
            </a:fld>
            <a:endParaRPr lang="en-GB"/>
          </a:p>
        </p:txBody>
      </p:sp>
    </p:spTree>
    <p:extLst>
      <p:ext uri="{BB962C8B-B14F-4D97-AF65-F5344CB8AC3E}">
        <p14:creationId xmlns:p14="http://schemas.microsoft.com/office/powerpoint/2010/main" val="252561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13</a:t>
            </a:fld>
            <a:endParaRPr lang="en-GB"/>
          </a:p>
        </p:txBody>
      </p:sp>
    </p:spTree>
    <p:extLst>
      <p:ext uri="{BB962C8B-B14F-4D97-AF65-F5344CB8AC3E}">
        <p14:creationId xmlns:p14="http://schemas.microsoft.com/office/powerpoint/2010/main" val="2367439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14</a:t>
            </a:fld>
            <a:endParaRPr lang="en-GB"/>
          </a:p>
        </p:txBody>
      </p:sp>
    </p:spTree>
    <p:extLst>
      <p:ext uri="{BB962C8B-B14F-4D97-AF65-F5344CB8AC3E}">
        <p14:creationId xmlns:p14="http://schemas.microsoft.com/office/powerpoint/2010/main" val="1096528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15</a:t>
            </a:fld>
            <a:endParaRPr lang="en-GB"/>
          </a:p>
        </p:txBody>
      </p:sp>
    </p:spTree>
    <p:extLst>
      <p:ext uri="{BB962C8B-B14F-4D97-AF65-F5344CB8AC3E}">
        <p14:creationId xmlns:p14="http://schemas.microsoft.com/office/powerpoint/2010/main" val="172914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16</a:t>
            </a:fld>
            <a:endParaRPr lang="en-GB"/>
          </a:p>
        </p:txBody>
      </p:sp>
    </p:spTree>
    <p:extLst>
      <p:ext uri="{BB962C8B-B14F-4D97-AF65-F5344CB8AC3E}">
        <p14:creationId xmlns:p14="http://schemas.microsoft.com/office/powerpoint/2010/main" val="4080595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sn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B5ADF1-83DE-4018-B9B0-C3668AE1C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473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F9B5ADF1-83DE-4018-B9B0-C3668AE1C3E2}" type="slidenum">
              <a:rPr lang="en-GB" smtClean="0"/>
              <a:t>18</a:t>
            </a:fld>
            <a:endParaRPr lang="en-GB"/>
          </a:p>
        </p:txBody>
      </p:sp>
    </p:spTree>
    <p:extLst>
      <p:ext uri="{BB962C8B-B14F-4D97-AF65-F5344CB8AC3E}">
        <p14:creationId xmlns:p14="http://schemas.microsoft.com/office/powerpoint/2010/main" val="1113473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20</a:t>
            </a:fld>
            <a:endParaRPr lang="en-GB"/>
          </a:p>
        </p:txBody>
      </p:sp>
    </p:spTree>
    <p:extLst>
      <p:ext uri="{BB962C8B-B14F-4D97-AF65-F5344CB8AC3E}">
        <p14:creationId xmlns:p14="http://schemas.microsoft.com/office/powerpoint/2010/main" val="523227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21</a:t>
            </a:fld>
            <a:endParaRPr lang="en-GB"/>
          </a:p>
        </p:txBody>
      </p:sp>
    </p:spTree>
    <p:extLst>
      <p:ext uri="{BB962C8B-B14F-4D97-AF65-F5344CB8AC3E}">
        <p14:creationId xmlns:p14="http://schemas.microsoft.com/office/powerpoint/2010/main" val="2893326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22</a:t>
            </a:fld>
            <a:endParaRPr lang="en-GB"/>
          </a:p>
        </p:txBody>
      </p:sp>
    </p:spTree>
    <p:extLst>
      <p:ext uri="{BB962C8B-B14F-4D97-AF65-F5344CB8AC3E}">
        <p14:creationId xmlns:p14="http://schemas.microsoft.com/office/powerpoint/2010/main" val="83386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sng"/>
          </a:p>
        </p:txBody>
      </p:sp>
      <p:sp>
        <p:nvSpPr>
          <p:cNvPr id="4" name="Slide Number Placeholder 3"/>
          <p:cNvSpPr>
            <a:spLocks noGrp="1"/>
          </p:cNvSpPr>
          <p:nvPr>
            <p:ph type="sldNum" sz="quarter" idx="5"/>
          </p:nvPr>
        </p:nvSpPr>
        <p:spPr/>
        <p:txBody>
          <a:bodyPr/>
          <a:lstStyle/>
          <a:p>
            <a:fld id="{F9B5ADF1-83DE-4018-B9B0-C3668AE1C3E2}" type="slidenum">
              <a:rPr lang="en-GB" smtClean="0"/>
              <a:t>3</a:t>
            </a:fld>
            <a:endParaRPr lang="en-GB"/>
          </a:p>
        </p:txBody>
      </p:sp>
    </p:spTree>
    <p:extLst>
      <p:ext uri="{BB962C8B-B14F-4D97-AF65-F5344CB8AC3E}">
        <p14:creationId xmlns:p14="http://schemas.microsoft.com/office/powerpoint/2010/main" val="143831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533980-3520-B542-A529-32FE4D368EFC}" type="slidenum">
              <a:rPr lang="en-US" smtClean="0"/>
              <a:t>23</a:t>
            </a:fld>
            <a:endParaRPr lang="en-US"/>
          </a:p>
        </p:txBody>
      </p:sp>
    </p:spTree>
    <p:extLst>
      <p:ext uri="{BB962C8B-B14F-4D97-AF65-F5344CB8AC3E}">
        <p14:creationId xmlns:p14="http://schemas.microsoft.com/office/powerpoint/2010/main" val="1606132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25</a:t>
            </a:fld>
            <a:endParaRPr lang="en-GB"/>
          </a:p>
        </p:txBody>
      </p:sp>
    </p:spTree>
    <p:extLst>
      <p:ext uri="{BB962C8B-B14F-4D97-AF65-F5344CB8AC3E}">
        <p14:creationId xmlns:p14="http://schemas.microsoft.com/office/powerpoint/2010/main" val="2507829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28</a:t>
            </a:fld>
            <a:endParaRPr lang="en-GB"/>
          </a:p>
        </p:txBody>
      </p:sp>
    </p:spTree>
    <p:extLst>
      <p:ext uri="{BB962C8B-B14F-4D97-AF65-F5344CB8AC3E}">
        <p14:creationId xmlns:p14="http://schemas.microsoft.com/office/powerpoint/2010/main" val="2126886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533980-3520-B542-A529-32FE4D368EFC}" type="slidenum">
              <a:rPr lang="en-US" smtClean="0"/>
              <a:t>29</a:t>
            </a:fld>
            <a:endParaRPr lang="en-US"/>
          </a:p>
        </p:txBody>
      </p:sp>
    </p:spTree>
    <p:extLst>
      <p:ext uri="{BB962C8B-B14F-4D97-AF65-F5344CB8AC3E}">
        <p14:creationId xmlns:p14="http://schemas.microsoft.com/office/powerpoint/2010/main" val="336385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B5ADF1-83DE-4018-B9B0-C3668AE1C3E2}" type="slidenum">
              <a:rPr lang="en-GB" smtClean="0"/>
              <a:t>32</a:t>
            </a:fld>
            <a:endParaRPr lang="en-GB"/>
          </a:p>
        </p:txBody>
      </p:sp>
    </p:spTree>
    <p:extLst>
      <p:ext uri="{BB962C8B-B14F-4D97-AF65-F5344CB8AC3E}">
        <p14:creationId xmlns:p14="http://schemas.microsoft.com/office/powerpoint/2010/main" val="1213512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B5ADF1-83DE-4018-B9B0-C3668AE1C3E2}" type="slidenum">
              <a:rPr lang="en-GB" smtClean="0"/>
              <a:t>33</a:t>
            </a:fld>
            <a:endParaRPr lang="en-GB"/>
          </a:p>
        </p:txBody>
      </p:sp>
    </p:spTree>
    <p:extLst>
      <p:ext uri="{BB962C8B-B14F-4D97-AF65-F5344CB8AC3E}">
        <p14:creationId xmlns:p14="http://schemas.microsoft.com/office/powerpoint/2010/main" val="859757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34</a:t>
            </a:fld>
            <a:endParaRPr lang="en-GB"/>
          </a:p>
        </p:txBody>
      </p:sp>
    </p:spTree>
    <p:extLst>
      <p:ext uri="{BB962C8B-B14F-4D97-AF65-F5344CB8AC3E}">
        <p14:creationId xmlns:p14="http://schemas.microsoft.com/office/powerpoint/2010/main" val="2154604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a:p>
        </p:txBody>
      </p:sp>
      <p:sp>
        <p:nvSpPr>
          <p:cNvPr id="4" name="Slide Number Placeholder 3"/>
          <p:cNvSpPr>
            <a:spLocks noGrp="1"/>
          </p:cNvSpPr>
          <p:nvPr>
            <p:ph type="sldNum" sz="quarter" idx="5"/>
          </p:nvPr>
        </p:nvSpPr>
        <p:spPr/>
        <p:txBody>
          <a:bodyPr/>
          <a:lstStyle/>
          <a:p>
            <a:fld id="{F9B5ADF1-83DE-4018-B9B0-C3668AE1C3E2}" type="slidenum">
              <a:rPr lang="en-GB" smtClean="0"/>
              <a:t>35</a:t>
            </a:fld>
            <a:endParaRPr lang="en-GB"/>
          </a:p>
        </p:txBody>
      </p:sp>
    </p:spTree>
    <p:extLst>
      <p:ext uri="{BB962C8B-B14F-4D97-AF65-F5344CB8AC3E}">
        <p14:creationId xmlns:p14="http://schemas.microsoft.com/office/powerpoint/2010/main" val="2469081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B5ADF1-83DE-4018-B9B0-C3668AE1C3E2}" type="slidenum">
              <a:rPr lang="en-GB" smtClean="0"/>
              <a:t>36</a:t>
            </a:fld>
            <a:endParaRPr lang="en-GB"/>
          </a:p>
        </p:txBody>
      </p:sp>
    </p:spTree>
    <p:extLst>
      <p:ext uri="{BB962C8B-B14F-4D97-AF65-F5344CB8AC3E}">
        <p14:creationId xmlns:p14="http://schemas.microsoft.com/office/powerpoint/2010/main" val="3953113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533980-3520-B542-A529-32FE4D368EFC}" type="slidenum">
              <a:rPr lang="en-US" smtClean="0"/>
              <a:t>37</a:t>
            </a:fld>
            <a:endParaRPr lang="en-US"/>
          </a:p>
        </p:txBody>
      </p:sp>
    </p:spTree>
    <p:extLst>
      <p:ext uri="{BB962C8B-B14F-4D97-AF65-F5344CB8AC3E}">
        <p14:creationId xmlns:p14="http://schemas.microsoft.com/office/powerpoint/2010/main" val="336385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5</a:t>
            </a:fld>
            <a:endParaRPr lang="en-GB"/>
          </a:p>
        </p:txBody>
      </p:sp>
    </p:spTree>
    <p:extLst>
      <p:ext uri="{BB962C8B-B14F-4D97-AF65-F5344CB8AC3E}">
        <p14:creationId xmlns:p14="http://schemas.microsoft.com/office/powerpoint/2010/main" val="3576604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F9B5ADF1-83DE-4018-B9B0-C3668AE1C3E2}" type="slidenum">
              <a:rPr lang="en-GB" smtClean="0"/>
              <a:t>39</a:t>
            </a:fld>
            <a:endParaRPr lang="en-GB"/>
          </a:p>
        </p:txBody>
      </p:sp>
    </p:spTree>
    <p:extLst>
      <p:ext uri="{BB962C8B-B14F-4D97-AF65-F5344CB8AC3E}">
        <p14:creationId xmlns:p14="http://schemas.microsoft.com/office/powerpoint/2010/main" val="169738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B5ADF1-83DE-4018-B9B0-C3668AE1C3E2}" type="slidenum">
              <a:rPr lang="en-GB" smtClean="0"/>
              <a:t>40</a:t>
            </a:fld>
            <a:endParaRPr lang="en-GB"/>
          </a:p>
        </p:txBody>
      </p:sp>
    </p:spTree>
    <p:extLst>
      <p:ext uri="{BB962C8B-B14F-4D97-AF65-F5344CB8AC3E}">
        <p14:creationId xmlns:p14="http://schemas.microsoft.com/office/powerpoint/2010/main" val="4017912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42</a:t>
            </a:fld>
            <a:endParaRPr lang="en-GB"/>
          </a:p>
        </p:txBody>
      </p:sp>
    </p:spTree>
    <p:extLst>
      <p:ext uri="{BB962C8B-B14F-4D97-AF65-F5344CB8AC3E}">
        <p14:creationId xmlns:p14="http://schemas.microsoft.com/office/powerpoint/2010/main" val="2670153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43</a:t>
            </a:fld>
            <a:endParaRPr lang="en-GB"/>
          </a:p>
        </p:txBody>
      </p:sp>
    </p:spTree>
    <p:extLst>
      <p:ext uri="{BB962C8B-B14F-4D97-AF65-F5344CB8AC3E}">
        <p14:creationId xmlns:p14="http://schemas.microsoft.com/office/powerpoint/2010/main" val="3814403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50</a:t>
            </a:fld>
            <a:endParaRPr lang="en-GB"/>
          </a:p>
        </p:txBody>
      </p:sp>
    </p:spTree>
    <p:extLst>
      <p:ext uri="{BB962C8B-B14F-4D97-AF65-F5344CB8AC3E}">
        <p14:creationId xmlns:p14="http://schemas.microsoft.com/office/powerpoint/2010/main" val="3188371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51</a:t>
            </a:fld>
            <a:endParaRPr lang="en-GB"/>
          </a:p>
        </p:txBody>
      </p:sp>
    </p:spTree>
    <p:extLst>
      <p:ext uri="{BB962C8B-B14F-4D97-AF65-F5344CB8AC3E}">
        <p14:creationId xmlns:p14="http://schemas.microsoft.com/office/powerpoint/2010/main" val="473142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52</a:t>
            </a:fld>
            <a:endParaRPr lang="en-GB"/>
          </a:p>
        </p:txBody>
      </p:sp>
    </p:spTree>
    <p:extLst>
      <p:ext uri="{BB962C8B-B14F-4D97-AF65-F5344CB8AC3E}">
        <p14:creationId xmlns:p14="http://schemas.microsoft.com/office/powerpoint/2010/main" val="1634195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54</a:t>
            </a:fld>
            <a:endParaRPr lang="en-GB"/>
          </a:p>
        </p:txBody>
      </p:sp>
    </p:spTree>
    <p:extLst>
      <p:ext uri="{BB962C8B-B14F-4D97-AF65-F5344CB8AC3E}">
        <p14:creationId xmlns:p14="http://schemas.microsoft.com/office/powerpoint/2010/main" val="36516559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B5ADF1-83DE-4018-B9B0-C3668AE1C3E2}" type="slidenum">
              <a:rPr lang="en-GB" smtClean="0"/>
              <a:t>56</a:t>
            </a:fld>
            <a:endParaRPr lang="en-GB"/>
          </a:p>
        </p:txBody>
      </p:sp>
    </p:spTree>
    <p:extLst>
      <p:ext uri="{BB962C8B-B14F-4D97-AF65-F5344CB8AC3E}">
        <p14:creationId xmlns:p14="http://schemas.microsoft.com/office/powerpoint/2010/main" val="1769425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dirty="0"/>
          </a:p>
        </p:txBody>
      </p:sp>
      <p:sp>
        <p:nvSpPr>
          <p:cNvPr id="4" name="Slide Number Placeholder 3"/>
          <p:cNvSpPr>
            <a:spLocks noGrp="1"/>
          </p:cNvSpPr>
          <p:nvPr>
            <p:ph type="sldNum" sz="quarter" idx="5"/>
          </p:nvPr>
        </p:nvSpPr>
        <p:spPr/>
        <p:txBody>
          <a:bodyPr/>
          <a:lstStyle/>
          <a:p>
            <a:fld id="{F9B5ADF1-83DE-4018-B9B0-C3668AE1C3E2}" type="slidenum">
              <a:rPr lang="en-GB" smtClean="0"/>
              <a:t>57</a:t>
            </a:fld>
            <a:endParaRPr lang="en-GB"/>
          </a:p>
        </p:txBody>
      </p:sp>
    </p:spTree>
    <p:extLst>
      <p:ext uri="{BB962C8B-B14F-4D97-AF65-F5344CB8AC3E}">
        <p14:creationId xmlns:p14="http://schemas.microsoft.com/office/powerpoint/2010/main" val="118079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6</a:t>
            </a:fld>
            <a:endParaRPr lang="en-GB"/>
          </a:p>
        </p:txBody>
      </p:sp>
    </p:spTree>
    <p:extLst>
      <p:ext uri="{BB962C8B-B14F-4D97-AF65-F5344CB8AC3E}">
        <p14:creationId xmlns:p14="http://schemas.microsoft.com/office/powerpoint/2010/main" val="1106702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58</a:t>
            </a:fld>
            <a:endParaRPr lang="en-GB"/>
          </a:p>
        </p:txBody>
      </p:sp>
    </p:spTree>
    <p:extLst>
      <p:ext uri="{BB962C8B-B14F-4D97-AF65-F5344CB8AC3E}">
        <p14:creationId xmlns:p14="http://schemas.microsoft.com/office/powerpoint/2010/main" val="138857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59</a:t>
            </a:fld>
            <a:endParaRPr lang="en-GB"/>
          </a:p>
        </p:txBody>
      </p:sp>
    </p:spTree>
    <p:extLst>
      <p:ext uri="{BB962C8B-B14F-4D97-AF65-F5344CB8AC3E}">
        <p14:creationId xmlns:p14="http://schemas.microsoft.com/office/powerpoint/2010/main" val="3320383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60</a:t>
            </a:fld>
            <a:endParaRPr lang="en-GB"/>
          </a:p>
        </p:txBody>
      </p:sp>
    </p:spTree>
    <p:extLst>
      <p:ext uri="{BB962C8B-B14F-4D97-AF65-F5344CB8AC3E}">
        <p14:creationId xmlns:p14="http://schemas.microsoft.com/office/powerpoint/2010/main" val="2351588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61</a:t>
            </a:fld>
            <a:endParaRPr lang="en-GB"/>
          </a:p>
        </p:txBody>
      </p:sp>
    </p:spTree>
    <p:extLst>
      <p:ext uri="{BB962C8B-B14F-4D97-AF65-F5344CB8AC3E}">
        <p14:creationId xmlns:p14="http://schemas.microsoft.com/office/powerpoint/2010/main" val="42524192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62</a:t>
            </a:fld>
            <a:endParaRPr lang="en-GB"/>
          </a:p>
        </p:txBody>
      </p:sp>
    </p:spTree>
    <p:extLst>
      <p:ext uri="{BB962C8B-B14F-4D97-AF65-F5344CB8AC3E}">
        <p14:creationId xmlns:p14="http://schemas.microsoft.com/office/powerpoint/2010/main" val="2773326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B5ADF1-83DE-4018-B9B0-C3668AE1C3E2}" type="slidenum">
              <a:rPr lang="en-GB" smtClean="0"/>
              <a:t>63</a:t>
            </a:fld>
            <a:endParaRPr lang="en-GB"/>
          </a:p>
        </p:txBody>
      </p:sp>
    </p:spTree>
    <p:extLst>
      <p:ext uri="{BB962C8B-B14F-4D97-AF65-F5344CB8AC3E}">
        <p14:creationId xmlns:p14="http://schemas.microsoft.com/office/powerpoint/2010/main" val="2076045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1200" b="0" i="0" dirty="0">
              <a:effectLs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 will be expanding these functions above and bring in new positions to focus on EDI and leveraging funding.</a:t>
            </a:r>
            <a:endParaRPr lang="en-GB" sz="1200" dirty="0"/>
          </a:p>
          <a:p>
            <a:pPr marL="342900" indent="-342900">
              <a:buFont typeface="Arial" panose="020B0604020202020204" pitchFamily="34" charset="0"/>
              <a:buChar char="•"/>
            </a:pPr>
            <a:endParaRPr lang="en-GB" sz="1200" dirty="0"/>
          </a:p>
          <a:p>
            <a:endParaRPr lang="en-GB" dirty="0"/>
          </a:p>
        </p:txBody>
      </p:sp>
      <p:sp>
        <p:nvSpPr>
          <p:cNvPr id="4" name="Slide Number Placeholder 3"/>
          <p:cNvSpPr>
            <a:spLocks noGrp="1"/>
          </p:cNvSpPr>
          <p:nvPr>
            <p:ph type="sldNum" sz="quarter" idx="5"/>
          </p:nvPr>
        </p:nvSpPr>
        <p:spPr/>
        <p:txBody>
          <a:bodyPr/>
          <a:lstStyle/>
          <a:p>
            <a:fld id="{F9B5ADF1-83DE-4018-B9B0-C3668AE1C3E2}" type="slidenum">
              <a:rPr lang="en-GB" smtClean="0"/>
              <a:t>66</a:t>
            </a:fld>
            <a:endParaRPr lang="en-GB"/>
          </a:p>
        </p:txBody>
      </p:sp>
    </p:spTree>
    <p:extLst>
      <p:ext uri="{BB962C8B-B14F-4D97-AF65-F5344CB8AC3E}">
        <p14:creationId xmlns:p14="http://schemas.microsoft.com/office/powerpoint/2010/main" val="3278504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67</a:t>
            </a:fld>
            <a:endParaRPr lang="en-GB"/>
          </a:p>
        </p:txBody>
      </p:sp>
    </p:spTree>
    <p:extLst>
      <p:ext uri="{BB962C8B-B14F-4D97-AF65-F5344CB8AC3E}">
        <p14:creationId xmlns:p14="http://schemas.microsoft.com/office/powerpoint/2010/main" val="33404748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Phd</a:t>
            </a:r>
            <a:r>
              <a:rPr lang="en-GB" dirty="0"/>
              <a:t> funding</a:t>
            </a:r>
          </a:p>
          <a:p>
            <a:r>
              <a:rPr lang="en-GB" dirty="0"/>
              <a:t>Capacity building opportunities </a:t>
            </a:r>
            <a:r>
              <a:rPr lang="en-GB" dirty="0" err="1"/>
              <a:t>cris</a:t>
            </a:r>
            <a:r>
              <a:rPr lang="en-GB" dirty="0"/>
              <a:t> scheme, placement ops</a:t>
            </a:r>
          </a:p>
          <a:p>
            <a:r>
              <a:rPr lang="en-GB" dirty="0"/>
              <a:t>Training seminars</a:t>
            </a:r>
          </a:p>
          <a:p>
            <a:r>
              <a:rPr lang="en-GB" dirty="0"/>
              <a:t>Funding calls</a:t>
            </a:r>
          </a:p>
          <a:p>
            <a:endParaRPr lang="en-GB" dirty="0"/>
          </a:p>
        </p:txBody>
      </p:sp>
      <p:sp>
        <p:nvSpPr>
          <p:cNvPr id="4" name="Slide Number Placeholder 3"/>
          <p:cNvSpPr>
            <a:spLocks noGrp="1"/>
          </p:cNvSpPr>
          <p:nvPr>
            <p:ph type="sldNum" sz="quarter" idx="5"/>
          </p:nvPr>
        </p:nvSpPr>
        <p:spPr/>
        <p:txBody>
          <a:bodyPr/>
          <a:lstStyle/>
          <a:p>
            <a:fld id="{F9B5ADF1-83DE-4018-B9B0-C3668AE1C3E2}" type="slidenum">
              <a:rPr lang="en-GB" smtClean="0"/>
              <a:t>69</a:t>
            </a:fld>
            <a:endParaRPr lang="en-GB"/>
          </a:p>
        </p:txBody>
      </p:sp>
    </p:spTree>
    <p:extLst>
      <p:ext uri="{BB962C8B-B14F-4D97-AF65-F5344CB8AC3E}">
        <p14:creationId xmlns:p14="http://schemas.microsoft.com/office/powerpoint/2010/main" val="14467485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sng" dirty="0"/>
          </a:p>
        </p:txBody>
      </p:sp>
      <p:sp>
        <p:nvSpPr>
          <p:cNvPr id="4" name="Slide Number Placeholder 3"/>
          <p:cNvSpPr>
            <a:spLocks noGrp="1"/>
          </p:cNvSpPr>
          <p:nvPr>
            <p:ph type="sldNum" sz="quarter" idx="5"/>
          </p:nvPr>
        </p:nvSpPr>
        <p:spPr/>
        <p:txBody>
          <a:bodyPr/>
          <a:lstStyle/>
          <a:p>
            <a:fld id="{F9B5ADF1-83DE-4018-B9B0-C3668AE1C3E2}" type="slidenum">
              <a:rPr lang="en-GB" smtClean="0"/>
              <a:t>70</a:t>
            </a:fld>
            <a:endParaRPr lang="en-GB"/>
          </a:p>
        </p:txBody>
      </p:sp>
    </p:spTree>
    <p:extLst>
      <p:ext uri="{BB962C8B-B14F-4D97-AF65-F5344CB8AC3E}">
        <p14:creationId xmlns:p14="http://schemas.microsoft.com/office/powerpoint/2010/main" val="1035447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7</a:t>
            </a:fld>
            <a:endParaRPr lang="en-GB"/>
          </a:p>
        </p:txBody>
      </p:sp>
    </p:spTree>
    <p:extLst>
      <p:ext uri="{BB962C8B-B14F-4D97-AF65-F5344CB8AC3E}">
        <p14:creationId xmlns:p14="http://schemas.microsoft.com/office/powerpoint/2010/main" val="39770911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71</a:t>
            </a:fld>
            <a:endParaRPr lang="en-GB"/>
          </a:p>
        </p:txBody>
      </p:sp>
    </p:spTree>
    <p:extLst>
      <p:ext uri="{BB962C8B-B14F-4D97-AF65-F5344CB8AC3E}">
        <p14:creationId xmlns:p14="http://schemas.microsoft.com/office/powerpoint/2010/main" val="4267960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B5ADF1-83DE-4018-B9B0-C3668AE1C3E2}" type="slidenum">
              <a:rPr lang="en-GB" smtClean="0"/>
              <a:t>73</a:t>
            </a:fld>
            <a:endParaRPr lang="en-GB"/>
          </a:p>
        </p:txBody>
      </p:sp>
    </p:spTree>
    <p:extLst>
      <p:ext uri="{BB962C8B-B14F-4D97-AF65-F5344CB8AC3E}">
        <p14:creationId xmlns:p14="http://schemas.microsoft.com/office/powerpoint/2010/main" val="1918573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75</a:t>
            </a:fld>
            <a:endParaRPr lang="en-GB"/>
          </a:p>
        </p:txBody>
      </p:sp>
    </p:spTree>
    <p:extLst>
      <p:ext uri="{BB962C8B-B14F-4D97-AF65-F5344CB8AC3E}">
        <p14:creationId xmlns:p14="http://schemas.microsoft.com/office/powerpoint/2010/main" val="689377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59B18-9052-4C55-A30A-41FC990D6DAF}"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720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B5ADF1-83DE-4018-B9B0-C3668AE1C3E2}" type="slidenum">
              <a:rPr lang="en-GB" smtClean="0"/>
              <a:t>77</a:t>
            </a:fld>
            <a:endParaRPr lang="en-GB"/>
          </a:p>
        </p:txBody>
      </p:sp>
    </p:spTree>
    <p:extLst>
      <p:ext uri="{BB962C8B-B14F-4D97-AF65-F5344CB8AC3E}">
        <p14:creationId xmlns:p14="http://schemas.microsoft.com/office/powerpoint/2010/main" val="3206935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F9B5ADF1-83DE-4018-B9B0-C3668AE1C3E2}" type="slidenum">
              <a:rPr lang="en-GB" smtClean="0"/>
              <a:t>78</a:t>
            </a:fld>
            <a:endParaRPr lang="en-GB"/>
          </a:p>
        </p:txBody>
      </p:sp>
    </p:spTree>
    <p:extLst>
      <p:ext uri="{BB962C8B-B14F-4D97-AF65-F5344CB8AC3E}">
        <p14:creationId xmlns:p14="http://schemas.microsoft.com/office/powerpoint/2010/main" val="1996655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a:solidFill>
                <a:srgbClr val="FF0000"/>
              </a:solidFill>
            </a:endParaRPr>
          </a:p>
        </p:txBody>
      </p:sp>
      <p:sp>
        <p:nvSpPr>
          <p:cNvPr id="4" name="Slide Number Placeholder 3"/>
          <p:cNvSpPr>
            <a:spLocks noGrp="1"/>
          </p:cNvSpPr>
          <p:nvPr>
            <p:ph type="sldNum" sz="quarter" idx="5"/>
          </p:nvPr>
        </p:nvSpPr>
        <p:spPr/>
        <p:txBody>
          <a:bodyPr/>
          <a:lstStyle/>
          <a:p>
            <a:fld id="{F9B5ADF1-83DE-4018-B9B0-C3668AE1C3E2}" type="slidenum">
              <a:rPr lang="en-GB" smtClean="0"/>
              <a:t>79</a:t>
            </a:fld>
            <a:endParaRPr lang="en-GB"/>
          </a:p>
        </p:txBody>
      </p:sp>
    </p:spTree>
    <p:extLst>
      <p:ext uri="{BB962C8B-B14F-4D97-AF65-F5344CB8AC3E}">
        <p14:creationId xmlns:p14="http://schemas.microsoft.com/office/powerpoint/2010/main" val="1405428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8</a:t>
            </a:fld>
            <a:endParaRPr lang="en-GB"/>
          </a:p>
        </p:txBody>
      </p:sp>
    </p:spTree>
    <p:extLst>
      <p:ext uri="{BB962C8B-B14F-4D97-AF65-F5344CB8AC3E}">
        <p14:creationId xmlns:p14="http://schemas.microsoft.com/office/powerpoint/2010/main" val="2783191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F9B5ADF1-83DE-4018-B9B0-C3668AE1C3E2}" type="slidenum">
              <a:rPr lang="en-GB" smtClean="0"/>
              <a:t>9</a:t>
            </a:fld>
            <a:endParaRPr lang="en-GB"/>
          </a:p>
        </p:txBody>
      </p:sp>
    </p:spTree>
    <p:extLst>
      <p:ext uri="{BB962C8B-B14F-4D97-AF65-F5344CB8AC3E}">
        <p14:creationId xmlns:p14="http://schemas.microsoft.com/office/powerpoint/2010/main" val="244968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F9B5ADF1-83DE-4018-B9B0-C3668AE1C3E2}" type="slidenum">
              <a:rPr lang="en-GB" smtClean="0"/>
              <a:t>10</a:t>
            </a:fld>
            <a:endParaRPr lang="en-GB"/>
          </a:p>
        </p:txBody>
      </p:sp>
    </p:spTree>
    <p:extLst>
      <p:ext uri="{BB962C8B-B14F-4D97-AF65-F5344CB8AC3E}">
        <p14:creationId xmlns:p14="http://schemas.microsoft.com/office/powerpoint/2010/main" val="271828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B5ADF1-83DE-4018-B9B0-C3668AE1C3E2}" type="slidenum">
              <a:rPr lang="en-GB" smtClean="0"/>
              <a:t>11</a:t>
            </a:fld>
            <a:endParaRPr lang="en-GB"/>
          </a:p>
        </p:txBody>
      </p:sp>
    </p:spTree>
    <p:extLst>
      <p:ext uri="{BB962C8B-B14F-4D97-AF65-F5344CB8AC3E}">
        <p14:creationId xmlns:p14="http://schemas.microsoft.com/office/powerpoint/2010/main" val="1759869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emf"/><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2.emf"/><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emf"/><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emf"/><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2.emf"/><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emf"/><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10.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11.emf"/><Relationship Id="rId4" Type="http://schemas.openxmlformats.org/officeDocument/2006/relationships/image" Target="../media/image10.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3D76-E95C-734A-BDD4-10A5E36E6C85}" type="slidenum">
              <a:rPr lang="en-US" smtClean="0"/>
              <a:pPr/>
              <a:t>‹#›</a:t>
            </a:fld>
            <a:endParaRPr lang="en-US"/>
          </a:p>
        </p:txBody>
      </p:sp>
      <p:pic>
        <p:nvPicPr>
          <p:cNvPr id="7" name="Picture 6">
            <a:extLst>
              <a:ext uri="{FF2B5EF4-FFF2-40B4-BE49-F238E27FC236}">
                <a16:creationId xmlns:a16="http://schemas.microsoft.com/office/drawing/2014/main" id="{CA84BB58-1FA3-485D-B89B-B1FACF65DAD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BA28736-7634-4447-907E-1548F59C18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401" y="136525"/>
            <a:ext cx="2521988" cy="665036"/>
          </a:xfrm>
          <a:prstGeom prst="rect">
            <a:avLst/>
          </a:prstGeom>
        </p:spPr>
      </p:pic>
      <p:pic>
        <p:nvPicPr>
          <p:cNvPr id="9" name="Picture 8">
            <a:extLst>
              <a:ext uri="{FF2B5EF4-FFF2-40B4-BE49-F238E27FC236}">
                <a16:creationId xmlns:a16="http://schemas.microsoft.com/office/drawing/2014/main" id="{0CB7B7FB-0064-4A86-91D5-8204329314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5446" b="23513"/>
          <a:stretch/>
        </p:blipFill>
        <p:spPr>
          <a:xfrm>
            <a:off x="1" y="5139116"/>
            <a:ext cx="1934308" cy="1718884"/>
          </a:xfrm>
          <a:prstGeom prst="rect">
            <a:avLst/>
          </a:prstGeom>
        </p:spPr>
      </p:pic>
      <p:pic>
        <p:nvPicPr>
          <p:cNvPr id="10" name="Picture 9">
            <a:extLst>
              <a:ext uri="{FF2B5EF4-FFF2-40B4-BE49-F238E27FC236}">
                <a16:creationId xmlns:a16="http://schemas.microsoft.com/office/drawing/2014/main" id="{681ECE88-1A0A-4A19-94ED-6BEFDCBB4A32}"/>
              </a:ext>
            </a:extLst>
          </p:cNvPr>
          <p:cNvPicPr>
            <a:picLocks noChangeAspect="1"/>
          </p:cNvPicPr>
          <p:nvPr userDrawn="1"/>
        </p:nvPicPr>
        <p:blipFill>
          <a:blip r:embed="rId5"/>
          <a:stretch>
            <a:fillRect/>
          </a:stretch>
        </p:blipFill>
        <p:spPr>
          <a:xfrm rot="16200000">
            <a:off x="10383101" y="1076126"/>
            <a:ext cx="1351700" cy="1351700"/>
          </a:xfrm>
          <a:prstGeom prst="rect">
            <a:avLst/>
          </a:prstGeom>
        </p:spPr>
      </p:pic>
      <p:pic>
        <p:nvPicPr>
          <p:cNvPr id="11" name="Picture 10">
            <a:extLst>
              <a:ext uri="{FF2B5EF4-FFF2-40B4-BE49-F238E27FC236}">
                <a16:creationId xmlns:a16="http://schemas.microsoft.com/office/drawing/2014/main" id="{979687D3-5578-4299-954E-866C70594FB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spTree>
    <p:extLst>
      <p:ext uri="{BB962C8B-B14F-4D97-AF65-F5344CB8AC3E}">
        <p14:creationId xmlns:p14="http://schemas.microsoft.com/office/powerpoint/2010/main" val="2567222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4EF918-F381-2446-98DA-52C67BADBA02}"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1586601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4EF918-F381-2446-98DA-52C67BADBA02}"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3029237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4EF918-F381-2446-98DA-52C67BADBA02}"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3407324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28D1B0-B452-704B-938B-EDEA031212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12" name="Picture 11">
            <a:extLst>
              <a:ext uri="{FF2B5EF4-FFF2-40B4-BE49-F238E27FC236}">
                <a16:creationId xmlns:a16="http://schemas.microsoft.com/office/drawing/2014/main" id="{C8D18802-5872-5C4C-8828-27A6A44977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51" b="33145"/>
          <a:stretch/>
        </p:blipFill>
        <p:spPr>
          <a:xfrm>
            <a:off x="1" y="4855987"/>
            <a:ext cx="3470875" cy="2002015"/>
          </a:xfrm>
          <a:prstGeom prst="rect">
            <a:avLst/>
          </a:prstGeom>
        </p:spPr>
      </p:pic>
      <p:pic>
        <p:nvPicPr>
          <p:cNvPr id="14" name="Picture 13">
            <a:extLst>
              <a:ext uri="{FF2B5EF4-FFF2-40B4-BE49-F238E27FC236}">
                <a16:creationId xmlns:a16="http://schemas.microsoft.com/office/drawing/2014/main" id="{49102F8E-1CD9-A74E-BF20-75BD99591185}"/>
              </a:ext>
            </a:extLst>
          </p:cNvPr>
          <p:cNvPicPr>
            <a:picLocks noChangeAspect="1"/>
          </p:cNvPicPr>
          <p:nvPr userDrawn="1"/>
        </p:nvPicPr>
        <p:blipFill>
          <a:blip r:embed="rId5"/>
          <a:stretch>
            <a:fillRect/>
          </a:stretch>
        </p:blipFill>
        <p:spPr>
          <a:xfrm>
            <a:off x="10298936" y="1297901"/>
            <a:ext cx="1142737" cy="687526"/>
          </a:xfrm>
          <a:prstGeom prst="rect">
            <a:avLst/>
          </a:prstGeom>
        </p:spPr>
      </p:pic>
      <p:sp>
        <p:nvSpPr>
          <p:cNvPr id="15" name="Slide Number Placeholder 5">
            <a:extLst>
              <a:ext uri="{FF2B5EF4-FFF2-40B4-BE49-F238E27FC236}">
                <a16:creationId xmlns:a16="http://schemas.microsoft.com/office/drawing/2014/main" id="{F49EADBA-939F-154D-8FC0-95417D739CEF}"/>
              </a:ext>
            </a:extLst>
          </p:cNvPr>
          <p:cNvSpPr>
            <a:spLocks noGrp="1"/>
          </p:cNvSpPr>
          <p:nvPr>
            <p:ph type="sldNum" sz="quarter" idx="12"/>
          </p:nvPr>
        </p:nvSpPr>
        <p:spPr>
          <a:xfrm>
            <a:off x="8610600" y="6356352"/>
            <a:ext cx="2743200" cy="365125"/>
          </a:xfrm>
        </p:spPr>
        <p:txBody>
          <a:bodyPr/>
          <a:lstStyle>
            <a:lvl1pPr>
              <a:defRPr>
                <a:solidFill>
                  <a:srgbClr val="193E72"/>
                </a:solidFill>
              </a:defRPr>
            </a:lvl1pPr>
          </a:lstStyle>
          <a:p>
            <a:fld id="{7CFB3D76-E95C-734A-BDD4-10A5E36E6C85}" type="slidenum">
              <a:rPr lang="en-US" smtClean="0"/>
              <a:pPr/>
              <a:t>‹#›</a:t>
            </a:fld>
            <a:endParaRPr lang="en-US"/>
          </a:p>
        </p:txBody>
      </p:sp>
      <p:pic>
        <p:nvPicPr>
          <p:cNvPr id="13" name="Picture 12">
            <a:extLst>
              <a:ext uri="{FF2B5EF4-FFF2-40B4-BE49-F238E27FC236}">
                <a16:creationId xmlns:a16="http://schemas.microsoft.com/office/drawing/2014/main" id="{DBBDF930-E7E6-A24E-82E8-7A215996DD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683" y="45720"/>
            <a:ext cx="4110832" cy="918555"/>
          </a:xfrm>
          <a:prstGeom prst="rect">
            <a:avLst/>
          </a:prstGeom>
        </p:spPr>
      </p:pic>
    </p:spTree>
    <p:extLst>
      <p:ext uri="{BB962C8B-B14F-4D97-AF65-F5344CB8AC3E}">
        <p14:creationId xmlns:p14="http://schemas.microsoft.com/office/powerpoint/2010/main" val="2103696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6ACE89-23A8-41B4-990D-90FD0D43F705}"/>
              </a:ext>
            </a:extLst>
          </p:cNvPr>
          <p:cNvPicPr>
            <a:picLocks noChangeAspect="1"/>
          </p:cNvPicPr>
          <p:nvPr userDrawn="1"/>
        </p:nvPicPr>
        <p:blipFill>
          <a:blip r:embed="rId2"/>
          <a:stretch>
            <a:fillRect/>
          </a:stretch>
        </p:blipFill>
        <p:spPr>
          <a:xfrm>
            <a:off x="0" y="0"/>
            <a:ext cx="12192000" cy="1050202"/>
          </a:xfrm>
          <a:prstGeom prst="rect">
            <a:avLst/>
          </a:prstGeom>
        </p:spPr>
      </p:pic>
      <p:sp>
        <p:nvSpPr>
          <p:cNvPr id="2" name="Title 1"/>
          <p:cNvSpPr>
            <a:spLocks noGrp="1"/>
          </p:cNvSpPr>
          <p:nvPr>
            <p:ph type="title"/>
          </p:nvPr>
        </p:nvSpPr>
        <p:spPr>
          <a:xfrm>
            <a:off x="452273" y="1050202"/>
            <a:ext cx="8899957" cy="692204"/>
          </a:xfrm>
        </p:spPr>
        <p:txBody>
          <a:bodyPr>
            <a:noAutofit/>
          </a:bodyPr>
          <a:lstStyle>
            <a:lvl1pPr>
              <a:defRPr sz="2400" b="1" i="0">
                <a:solidFill>
                  <a:srgbClr val="EA5D4E"/>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Slide Number Placeholder 5">
            <a:extLst>
              <a:ext uri="{FF2B5EF4-FFF2-40B4-BE49-F238E27FC236}">
                <a16:creationId xmlns:a16="http://schemas.microsoft.com/office/drawing/2014/main" id="{F49EADBA-939F-154D-8FC0-95417D739CEF}"/>
              </a:ext>
            </a:extLst>
          </p:cNvPr>
          <p:cNvSpPr>
            <a:spLocks noGrp="1"/>
          </p:cNvSpPr>
          <p:nvPr>
            <p:ph type="sldNum" sz="quarter" idx="12"/>
          </p:nvPr>
        </p:nvSpPr>
        <p:spPr>
          <a:xfrm>
            <a:off x="8610600" y="6356352"/>
            <a:ext cx="2743200" cy="365125"/>
          </a:xfrm>
        </p:spPr>
        <p:txBody>
          <a:bodyPr/>
          <a:lstStyle>
            <a:lvl1pPr>
              <a:defRPr>
                <a:solidFill>
                  <a:srgbClr val="193E72"/>
                </a:solidFill>
              </a:defRPr>
            </a:lvl1pPr>
          </a:lstStyle>
          <a:p>
            <a:fld id="{7CFB3D76-E95C-734A-BDD4-10A5E36E6C85}" type="slidenum">
              <a:rPr lang="en-US" smtClean="0"/>
              <a:pPr/>
              <a:t>‹#›</a:t>
            </a:fld>
            <a:endParaRPr lang="en-US"/>
          </a:p>
        </p:txBody>
      </p:sp>
      <p:pic>
        <p:nvPicPr>
          <p:cNvPr id="4" name="Picture 3">
            <a:extLst>
              <a:ext uri="{FF2B5EF4-FFF2-40B4-BE49-F238E27FC236}">
                <a16:creationId xmlns:a16="http://schemas.microsoft.com/office/drawing/2014/main" id="{848C8161-9351-4C3A-B816-7F84EA1CC5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5477" y="333537"/>
            <a:ext cx="3480475" cy="350900"/>
          </a:xfrm>
          <a:prstGeom prst="rect">
            <a:avLst/>
          </a:prstGeom>
        </p:spPr>
      </p:pic>
    </p:spTree>
    <p:extLst>
      <p:ext uri="{BB962C8B-B14F-4D97-AF65-F5344CB8AC3E}">
        <p14:creationId xmlns:p14="http://schemas.microsoft.com/office/powerpoint/2010/main" val="2103696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70498B-F222-4740-B0CF-064F72475A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p:cNvSpPr>
            <a:spLocks noGrp="1"/>
          </p:cNvSpPr>
          <p:nvPr>
            <p:ph type="subTitle" idx="1"/>
          </p:nvPr>
        </p:nvSpPr>
        <p:spPr>
          <a:xfrm>
            <a:off x="1524000" y="3474618"/>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FB3D76-E95C-734A-BDD4-10A5E36E6C85}" type="slidenum">
              <a:rPr lang="en-US" smtClean="0"/>
              <a:pPr/>
              <a:t>‹#›</a:t>
            </a:fld>
            <a:endParaRPr lang="en-US"/>
          </a:p>
        </p:txBody>
      </p:sp>
      <p:pic>
        <p:nvPicPr>
          <p:cNvPr id="9" name="Picture 8">
            <a:extLst>
              <a:ext uri="{FF2B5EF4-FFF2-40B4-BE49-F238E27FC236}">
                <a16:creationId xmlns:a16="http://schemas.microsoft.com/office/drawing/2014/main" id="{51DDF4C2-BA67-BD4B-A410-563E298631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401" y="152400"/>
            <a:ext cx="2588490" cy="665036"/>
          </a:xfrm>
          <a:prstGeom prst="rect">
            <a:avLst/>
          </a:prstGeom>
        </p:spPr>
      </p:pic>
      <p:pic>
        <p:nvPicPr>
          <p:cNvPr id="10" name="Picture 9">
            <a:extLst>
              <a:ext uri="{FF2B5EF4-FFF2-40B4-BE49-F238E27FC236}">
                <a16:creationId xmlns:a16="http://schemas.microsoft.com/office/drawing/2014/main" id="{FA5480B5-6974-624D-B920-9621240FC58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5446" b="23513"/>
          <a:stretch/>
        </p:blipFill>
        <p:spPr>
          <a:xfrm>
            <a:off x="1" y="5139116"/>
            <a:ext cx="1934308" cy="1718884"/>
          </a:xfrm>
          <a:prstGeom prst="rect">
            <a:avLst/>
          </a:prstGeom>
        </p:spPr>
      </p:pic>
      <p:pic>
        <p:nvPicPr>
          <p:cNvPr id="11" name="Picture 10">
            <a:extLst>
              <a:ext uri="{FF2B5EF4-FFF2-40B4-BE49-F238E27FC236}">
                <a16:creationId xmlns:a16="http://schemas.microsoft.com/office/drawing/2014/main" id="{A6A0AA2D-979A-3542-B125-52B71F4F55C7}"/>
              </a:ext>
            </a:extLst>
          </p:cNvPr>
          <p:cNvPicPr>
            <a:picLocks noChangeAspect="1"/>
          </p:cNvPicPr>
          <p:nvPr userDrawn="1"/>
        </p:nvPicPr>
        <p:blipFill>
          <a:blip r:embed="rId5"/>
          <a:stretch>
            <a:fillRect/>
          </a:stretch>
        </p:blipFill>
        <p:spPr>
          <a:xfrm rot="16200000">
            <a:off x="10383101" y="1076126"/>
            <a:ext cx="1351700" cy="1351700"/>
          </a:xfrm>
          <a:prstGeom prst="rect">
            <a:avLst/>
          </a:prstGeom>
        </p:spPr>
      </p:pic>
      <p:pic>
        <p:nvPicPr>
          <p:cNvPr id="14" name="Picture 13">
            <a:extLst>
              <a:ext uri="{FF2B5EF4-FFF2-40B4-BE49-F238E27FC236}">
                <a16:creationId xmlns:a16="http://schemas.microsoft.com/office/drawing/2014/main" id="{A194C876-0A6A-534E-ABA8-E4842D6B56B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sp>
        <p:nvSpPr>
          <p:cNvPr id="12" name="Title 1"/>
          <p:cNvSpPr>
            <a:spLocks noGrp="1"/>
          </p:cNvSpPr>
          <p:nvPr>
            <p:ph type="ctrTitle"/>
          </p:nvPr>
        </p:nvSpPr>
        <p:spPr>
          <a:xfrm>
            <a:off x="914400" y="1394924"/>
            <a:ext cx="10363200" cy="1795008"/>
          </a:xfrm>
        </p:spPr>
        <p:txBody>
          <a:bodyPr anchor="b">
            <a:normAutofit/>
          </a:bodyPr>
          <a:lstStyle>
            <a:lvl1pPr algn="ctr">
              <a:defRPr sz="4400">
                <a:solidFill>
                  <a:schemeClr val="bg1"/>
                </a:solidFill>
                <a:latin typeface="Arial" panose="020B0604020202020204" pitchFamily="34" charset="0"/>
                <a:cs typeface="Arial" panose="020B0604020202020204" pitchFamily="34" charset="0"/>
              </a:defRPr>
            </a:lvl1pPr>
          </a:lstStyle>
          <a:p>
            <a:r>
              <a:rPr lang="en-US"/>
              <a:t>Click to edit Master title</a:t>
            </a:r>
          </a:p>
        </p:txBody>
      </p:sp>
    </p:spTree>
    <p:extLst>
      <p:ext uri="{BB962C8B-B14F-4D97-AF65-F5344CB8AC3E}">
        <p14:creationId xmlns:p14="http://schemas.microsoft.com/office/powerpoint/2010/main" val="2321033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3BCD03-8DA9-8644-883F-FE87EF47F834}"/>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8" name="Picture 7">
            <a:extLst>
              <a:ext uri="{FF2B5EF4-FFF2-40B4-BE49-F238E27FC236}">
                <a16:creationId xmlns:a16="http://schemas.microsoft.com/office/drawing/2014/main" id="{BEA578CD-D266-0943-AA85-1C9F036ACC2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697079"/>
            <a:ext cx="2817707" cy="2160921"/>
          </a:xfrm>
          <a:prstGeom prst="rect">
            <a:avLst/>
          </a:prstGeom>
        </p:spPr>
      </p:pic>
      <p:pic>
        <p:nvPicPr>
          <p:cNvPr id="12" name="Picture 11">
            <a:extLst>
              <a:ext uri="{FF2B5EF4-FFF2-40B4-BE49-F238E27FC236}">
                <a16:creationId xmlns:a16="http://schemas.microsoft.com/office/drawing/2014/main" id="{D50D9D2C-1DB4-1B49-B458-B488A8F573F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782855">
            <a:off x="10111480" y="1466170"/>
            <a:ext cx="1236219" cy="463582"/>
          </a:xfrm>
          <a:prstGeom prst="rect">
            <a:avLst/>
          </a:prstGeom>
        </p:spPr>
      </p:pic>
      <p:sp>
        <p:nvSpPr>
          <p:cNvPr id="16" name="Slide Number Placeholder 5">
            <a:extLst>
              <a:ext uri="{FF2B5EF4-FFF2-40B4-BE49-F238E27FC236}">
                <a16:creationId xmlns:a16="http://schemas.microsoft.com/office/drawing/2014/main" id="{33EF16F1-2F79-A445-B116-CEEA06E3BB11}"/>
              </a:ext>
            </a:extLst>
          </p:cNvPr>
          <p:cNvSpPr>
            <a:spLocks noGrp="1"/>
          </p:cNvSpPr>
          <p:nvPr>
            <p:ph type="sldNum" sz="quarter" idx="12"/>
          </p:nvPr>
        </p:nvSpPr>
        <p:spPr>
          <a:xfrm>
            <a:off x="8610600" y="6356352"/>
            <a:ext cx="2743200" cy="365125"/>
          </a:xfrm>
        </p:spPr>
        <p:txBody>
          <a:bodyPr/>
          <a:lstStyle>
            <a:lvl1pPr>
              <a:defRPr>
                <a:solidFill>
                  <a:srgbClr val="193E72"/>
                </a:solidFill>
              </a:defRPr>
            </a:lvl1pPr>
          </a:lstStyle>
          <a:p>
            <a:fld id="{7CFB3D76-E95C-734A-BDD4-10A5E36E6C85}" type="slidenum">
              <a:rPr lang="en-US" smtClean="0"/>
              <a:pPr/>
              <a:t>‹#›</a:t>
            </a:fld>
            <a:endParaRPr lang="en-US"/>
          </a:p>
        </p:txBody>
      </p:sp>
      <p:pic>
        <p:nvPicPr>
          <p:cNvPr id="9" name="Picture 8">
            <a:extLst>
              <a:ext uri="{FF2B5EF4-FFF2-40B4-BE49-F238E27FC236}">
                <a16:creationId xmlns:a16="http://schemas.microsoft.com/office/drawing/2014/main" id="{DBBDF930-E7E6-A24E-82E8-7A215996DD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683" y="151047"/>
            <a:ext cx="3251288" cy="669751"/>
          </a:xfrm>
          <a:prstGeom prst="rect">
            <a:avLst/>
          </a:prstGeom>
        </p:spPr>
      </p:pic>
    </p:spTree>
    <p:extLst>
      <p:ext uri="{BB962C8B-B14F-4D97-AF65-F5344CB8AC3E}">
        <p14:creationId xmlns:p14="http://schemas.microsoft.com/office/powerpoint/2010/main" val="2367690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2F651B7-605C-1947-B328-9E780F5552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13" name="Picture 12">
            <a:extLst>
              <a:ext uri="{FF2B5EF4-FFF2-40B4-BE49-F238E27FC236}">
                <a16:creationId xmlns:a16="http://schemas.microsoft.com/office/drawing/2014/main" id="{5D8FEDE6-9EC2-5049-BB67-104741B13C67}"/>
              </a:ext>
            </a:extLst>
          </p:cNvPr>
          <p:cNvPicPr>
            <a:picLocks noChangeAspect="1"/>
          </p:cNvPicPr>
          <p:nvPr userDrawn="1"/>
        </p:nvPicPr>
        <p:blipFill>
          <a:blip r:embed="rId4"/>
          <a:stretch>
            <a:fillRect/>
          </a:stretch>
        </p:blipFill>
        <p:spPr>
          <a:xfrm>
            <a:off x="0" y="5578155"/>
            <a:ext cx="2567816" cy="1279845"/>
          </a:xfrm>
          <a:prstGeom prst="rect">
            <a:avLst/>
          </a:prstGeom>
        </p:spPr>
      </p:pic>
      <p:pic>
        <p:nvPicPr>
          <p:cNvPr id="15" name="Picture 14">
            <a:extLst>
              <a:ext uri="{FF2B5EF4-FFF2-40B4-BE49-F238E27FC236}">
                <a16:creationId xmlns:a16="http://schemas.microsoft.com/office/drawing/2014/main" id="{FF6DF7A4-087A-5A40-9577-ED62C6E9DEE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27307">
            <a:off x="10320263" y="1339309"/>
            <a:ext cx="1221055" cy="457896"/>
          </a:xfrm>
          <a:prstGeom prst="rect">
            <a:avLst/>
          </a:prstGeom>
        </p:spPr>
      </p:pic>
      <p:sp>
        <p:nvSpPr>
          <p:cNvPr id="16" name="Slide Number Placeholder 5">
            <a:extLst>
              <a:ext uri="{FF2B5EF4-FFF2-40B4-BE49-F238E27FC236}">
                <a16:creationId xmlns:a16="http://schemas.microsoft.com/office/drawing/2014/main" id="{C4715231-043B-1F4C-9C13-60B5947739AA}"/>
              </a:ext>
            </a:extLst>
          </p:cNvPr>
          <p:cNvSpPr>
            <a:spLocks noGrp="1"/>
          </p:cNvSpPr>
          <p:nvPr>
            <p:ph type="sldNum" sz="quarter" idx="12"/>
          </p:nvPr>
        </p:nvSpPr>
        <p:spPr>
          <a:xfrm>
            <a:off x="8610600" y="6356352"/>
            <a:ext cx="2743200" cy="365125"/>
          </a:xfrm>
        </p:spPr>
        <p:txBody>
          <a:bodyPr/>
          <a:lstStyle>
            <a:lvl1pPr>
              <a:defRPr>
                <a:solidFill>
                  <a:srgbClr val="193E72"/>
                </a:solidFill>
              </a:defRPr>
            </a:lvl1pPr>
          </a:lstStyle>
          <a:p>
            <a:fld id="{7CFB3D76-E95C-734A-BDD4-10A5E36E6C85}" type="slidenum">
              <a:rPr lang="en-US" smtClean="0"/>
              <a:pPr/>
              <a:t>‹#›</a:t>
            </a:fld>
            <a:endParaRPr lang="en-US"/>
          </a:p>
        </p:txBody>
      </p:sp>
      <p:pic>
        <p:nvPicPr>
          <p:cNvPr id="12" name="Picture 11">
            <a:extLst>
              <a:ext uri="{FF2B5EF4-FFF2-40B4-BE49-F238E27FC236}">
                <a16:creationId xmlns:a16="http://schemas.microsoft.com/office/drawing/2014/main" id="{DBBDF930-E7E6-A24E-82E8-7A215996DD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683" y="151047"/>
            <a:ext cx="3409230" cy="669751"/>
          </a:xfrm>
          <a:prstGeom prst="rect">
            <a:avLst/>
          </a:prstGeom>
        </p:spPr>
      </p:pic>
    </p:spTree>
    <p:extLst>
      <p:ext uri="{BB962C8B-B14F-4D97-AF65-F5344CB8AC3E}">
        <p14:creationId xmlns:p14="http://schemas.microsoft.com/office/powerpoint/2010/main" val="296703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FC803-89F9-C241-9F76-01B078465A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14" name="Picture 13">
            <a:extLst>
              <a:ext uri="{FF2B5EF4-FFF2-40B4-BE49-F238E27FC236}">
                <a16:creationId xmlns:a16="http://schemas.microsoft.com/office/drawing/2014/main" id="{B2ED0738-233B-E345-95E8-0F2823D2AF1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4054" b="22345"/>
          <a:stretch/>
        </p:blipFill>
        <p:spPr>
          <a:xfrm>
            <a:off x="0" y="5147133"/>
            <a:ext cx="1937173" cy="1710867"/>
          </a:xfrm>
          <a:prstGeom prst="rect">
            <a:avLst/>
          </a:prstGeom>
        </p:spPr>
      </p:pic>
      <p:pic>
        <p:nvPicPr>
          <p:cNvPr id="16" name="Picture 15">
            <a:extLst>
              <a:ext uri="{FF2B5EF4-FFF2-40B4-BE49-F238E27FC236}">
                <a16:creationId xmlns:a16="http://schemas.microsoft.com/office/drawing/2014/main" id="{40D17B21-854B-5C46-BF28-1455E3C2D50C}"/>
              </a:ext>
            </a:extLst>
          </p:cNvPr>
          <p:cNvPicPr>
            <a:picLocks noChangeAspect="1"/>
          </p:cNvPicPr>
          <p:nvPr userDrawn="1"/>
        </p:nvPicPr>
        <p:blipFill>
          <a:blip r:embed="rId5"/>
          <a:stretch>
            <a:fillRect/>
          </a:stretch>
        </p:blipFill>
        <p:spPr>
          <a:xfrm rot="16200000">
            <a:off x="10470625" y="1305876"/>
            <a:ext cx="1198273" cy="1198273"/>
          </a:xfrm>
          <a:prstGeom prst="rect">
            <a:avLst/>
          </a:prstGeom>
        </p:spPr>
      </p:pic>
      <p:sp>
        <p:nvSpPr>
          <p:cNvPr id="17" name="Slide Number Placeholder 5">
            <a:extLst>
              <a:ext uri="{FF2B5EF4-FFF2-40B4-BE49-F238E27FC236}">
                <a16:creationId xmlns:a16="http://schemas.microsoft.com/office/drawing/2014/main" id="{9940E47F-87B7-F64A-9F98-EDE359078ADC}"/>
              </a:ext>
            </a:extLst>
          </p:cNvPr>
          <p:cNvSpPr>
            <a:spLocks noGrp="1"/>
          </p:cNvSpPr>
          <p:nvPr>
            <p:ph type="sldNum" sz="quarter" idx="12"/>
          </p:nvPr>
        </p:nvSpPr>
        <p:spPr>
          <a:xfrm>
            <a:off x="8610600" y="6356352"/>
            <a:ext cx="2743200" cy="365125"/>
          </a:xfrm>
        </p:spPr>
        <p:txBody>
          <a:bodyPr/>
          <a:lstStyle>
            <a:lvl1pPr>
              <a:defRPr>
                <a:solidFill>
                  <a:schemeClr val="bg1"/>
                </a:solidFill>
              </a:defRPr>
            </a:lvl1pPr>
          </a:lstStyle>
          <a:p>
            <a:fld id="{7CFB3D76-E95C-734A-BDD4-10A5E36E6C85}" type="slidenum">
              <a:rPr lang="en-US" smtClean="0"/>
              <a:pPr/>
              <a:t>‹#›</a:t>
            </a:fld>
            <a:endParaRPr lang="en-US"/>
          </a:p>
        </p:txBody>
      </p:sp>
      <p:pic>
        <p:nvPicPr>
          <p:cNvPr id="12" name="Picture 11">
            <a:extLst>
              <a:ext uri="{FF2B5EF4-FFF2-40B4-BE49-F238E27FC236}">
                <a16:creationId xmlns:a16="http://schemas.microsoft.com/office/drawing/2014/main" id="{DBBDF930-E7E6-A24E-82E8-7A215996DD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683" y="151047"/>
            <a:ext cx="3201412" cy="669751"/>
          </a:xfrm>
          <a:prstGeom prst="rect">
            <a:avLst/>
          </a:prstGeom>
        </p:spPr>
      </p:pic>
    </p:spTree>
    <p:extLst>
      <p:ext uri="{BB962C8B-B14F-4D97-AF65-F5344CB8AC3E}">
        <p14:creationId xmlns:p14="http://schemas.microsoft.com/office/powerpoint/2010/main" val="1654670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DFB0E6-6ED0-6642-90DE-FFD040016FD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15" name="Picture 14">
            <a:extLst>
              <a:ext uri="{FF2B5EF4-FFF2-40B4-BE49-F238E27FC236}">
                <a16:creationId xmlns:a16="http://schemas.microsoft.com/office/drawing/2014/main" id="{69E606FF-3D08-3149-923C-CD98F1CDE1F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51" b="33145"/>
          <a:stretch/>
        </p:blipFill>
        <p:spPr>
          <a:xfrm>
            <a:off x="1" y="4855987"/>
            <a:ext cx="3470875" cy="2002015"/>
          </a:xfrm>
          <a:prstGeom prst="rect">
            <a:avLst/>
          </a:prstGeom>
        </p:spPr>
      </p:pic>
      <p:pic>
        <p:nvPicPr>
          <p:cNvPr id="16" name="Picture 15">
            <a:extLst>
              <a:ext uri="{FF2B5EF4-FFF2-40B4-BE49-F238E27FC236}">
                <a16:creationId xmlns:a16="http://schemas.microsoft.com/office/drawing/2014/main" id="{CC22809C-6E13-2C45-9C61-43C2F100DD2F}"/>
              </a:ext>
            </a:extLst>
          </p:cNvPr>
          <p:cNvPicPr>
            <a:picLocks noChangeAspect="1"/>
          </p:cNvPicPr>
          <p:nvPr userDrawn="1"/>
        </p:nvPicPr>
        <p:blipFill>
          <a:blip r:embed="rId5"/>
          <a:stretch>
            <a:fillRect/>
          </a:stretch>
        </p:blipFill>
        <p:spPr>
          <a:xfrm rot="12288281">
            <a:off x="10011065" y="999080"/>
            <a:ext cx="1435615" cy="1031308"/>
          </a:xfrm>
          <a:prstGeom prst="rect">
            <a:avLst/>
          </a:prstGeom>
        </p:spPr>
      </p:pic>
      <p:sp>
        <p:nvSpPr>
          <p:cNvPr id="17" name="Slide Number Placeholder 5">
            <a:extLst>
              <a:ext uri="{FF2B5EF4-FFF2-40B4-BE49-F238E27FC236}">
                <a16:creationId xmlns:a16="http://schemas.microsoft.com/office/drawing/2014/main" id="{37BA0D06-72D9-3940-8351-44706A6ACF8A}"/>
              </a:ext>
            </a:extLst>
          </p:cNvPr>
          <p:cNvSpPr>
            <a:spLocks noGrp="1"/>
          </p:cNvSpPr>
          <p:nvPr>
            <p:ph type="sldNum" sz="quarter" idx="12"/>
          </p:nvPr>
        </p:nvSpPr>
        <p:spPr>
          <a:xfrm>
            <a:off x="8610600" y="6356352"/>
            <a:ext cx="2743200" cy="365125"/>
          </a:xfrm>
        </p:spPr>
        <p:txBody>
          <a:bodyPr/>
          <a:lstStyle>
            <a:lvl1pPr>
              <a:defRPr>
                <a:solidFill>
                  <a:srgbClr val="193E72"/>
                </a:solidFill>
              </a:defRPr>
            </a:lvl1pPr>
          </a:lstStyle>
          <a:p>
            <a:fld id="{7CFB3D76-E95C-734A-BDD4-10A5E36E6C85}" type="slidenum">
              <a:rPr lang="en-US" smtClean="0"/>
              <a:pPr/>
              <a:t>‹#›</a:t>
            </a:fld>
            <a:endParaRPr lang="en-US"/>
          </a:p>
        </p:txBody>
      </p:sp>
      <p:pic>
        <p:nvPicPr>
          <p:cNvPr id="12" name="Picture 11">
            <a:extLst>
              <a:ext uri="{FF2B5EF4-FFF2-40B4-BE49-F238E27FC236}">
                <a16:creationId xmlns:a16="http://schemas.microsoft.com/office/drawing/2014/main" id="{DBBDF930-E7E6-A24E-82E8-7A215996DD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5119" y="159360"/>
            <a:ext cx="3392605" cy="669751"/>
          </a:xfrm>
          <a:prstGeom prst="rect">
            <a:avLst/>
          </a:prstGeom>
        </p:spPr>
      </p:pic>
    </p:spTree>
    <p:extLst>
      <p:ext uri="{BB962C8B-B14F-4D97-AF65-F5344CB8AC3E}">
        <p14:creationId xmlns:p14="http://schemas.microsoft.com/office/powerpoint/2010/main" val="77513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3D76-E95C-734A-BDD4-10A5E36E6C85}" type="slidenum">
              <a:rPr lang="en-US" smtClean="0"/>
              <a:pPr/>
              <a:t>‹#›</a:t>
            </a:fld>
            <a:endParaRPr lang="en-US"/>
          </a:p>
        </p:txBody>
      </p:sp>
      <p:pic>
        <p:nvPicPr>
          <p:cNvPr id="7" name="Picture 6">
            <a:extLst>
              <a:ext uri="{FF2B5EF4-FFF2-40B4-BE49-F238E27FC236}">
                <a16:creationId xmlns:a16="http://schemas.microsoft.com/office/drawing/2014/main" id="{CA84BB58-1FA3-485D-B89B-B1FACF65DAD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681ECE88-1A0A-4A19-94ED-6BEFDCBB4A32}"/>
              </a:ext>
            </a:extLst>
          </p:cNvPr>
          <p:cNvPicPr>
            <a:picLocks noChangeAspect="1"/>
          </p:cNvPicPr>
          <p:nvPr userDrawn="1"/>
        </p:nvPicPr>
        <p:blipFill>
          <a:blip r:embed="rId3"/>
          <a:stretch>
            <a:fillRect/>
          </a:stretch>
        </p:blipFill>
        <p:spPr>
          <a:xfrm rot="16200000">
            <a:off x="10470045" y="500651"/>
            <a:ext cx="2148650" cy="1609121"/>
          </a:xfrm>
          <a:prstGeom prst="rect">
            <a:avLst/>
          </a:prstGeom>
        </p:spPr>
      </p:pic>
      <p:pic>
        <p:nvPicPr>
          <p:cNvPr id="13" name="Graphic 12">
            <a:extLst>
              <a:ext uri="{FF2B5EF4-FFF2-40B4-BE49-F238E27FC236}">
                <a16:creationId xmlns:a16="http://schemas.microsoft.com/office/drawing/2014/main" id="{6358F380-D2D0-4D1D-81E9-EFAAAB4A8F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2207" y="5027761"/>
            <a:ext cx="2192777" cy="2192777"/>
          </a:xfrm>
          <a:prstGeom prst="rect">
            <a:avLst/>
          </a:prstGeom>
        </p:spPr>
      </p:pic>
      <p:pic>
        <p:nvPicPr>
          <p:cNvPr id="14" name="Picture 13">
            <a:extLst>
              <a:ext uri="{FF2B5EF4-FFF2-40B4-BE49-F238E27FC236}">
                <a16:creationId xmlns:a16="http://schemas.microsoft.com/office/drawing/2014/main" id="{34541647-E3E1-4C6B-9B2E-CCA0A7E031B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465395" y="1417174"/>
            <a:ext cx="9261211" cy="2011826"/>
          </a:xfrm>
          <a:prstGeom prst="rect">
            <a:avLst/>
          </a:prstGeom>
        </p:spPr>
      </p:pic>
    </p:spTree>
    <p:extLst>
      <p:ext uri="{BB962C8B-B14F-4D97-AF65-F5344CB8AC3E}">
        <p14:creationId xmlns:p14="http://schemas.microsoft.com/office/powerpoint/2010/main" val="2567222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9738AD-58FB-FB4D-BD57-E4FF24FA45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8" name="Picture 7">
            <a:extLst>
              <a:ext uri="{FF2B5EF4-FFF2-40B4-BE49-F238E27FC236}">
                <a16:creationId xmlns:a16="http://schemas.microsoft.com/office/drawing/2014/main" id="{76219A2A-94D0-F64E-8E80-096BC4FE34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1036" y="152401"/>
            <a:ext cx="2812861" cy="676275"/>
          </a:xfrm>
          <a:prstGeom prst="rect">
            <a:avLst/>
          </a:prstGeom>
        </p:spPr>
      </p:pic>
      <p:pic>
        <p:nvPicPr>
          <p:cNvPr id="9" name="Picture 8">
            <a:extLst>
              <a:ext uri="{FF2B5EF4-FFF2-40B4-BE49-F238E27FC236}">
                <a16:creationId xmlns:a16="http://schemas.microsoft.com/office/drawing/2014/main" id="{13CC41D4-427C-694C-B906-FE0AAA68D8E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35446" b="23513"/>
          <a:stretch/>
        </p:blipFill>
        <p:spPr>
          <a:xfrm>
            <a:off x="1" y="5139116"/>
            <a:ext cx="1934308" cy="1718884"/>
          </a:xfrm>
          <a:prstGeom prst="rect">
            <a:avLst/>
          </a:prstGeom>
        </p:spPr>
      </p:pic>
      <p:pic>
        <p:nvPicPr>
          <p:cNvPr id="11" name="Picture 10">
            <a:extLst>
              <a:ext uri="{FF2B5EF4-FFF2-40B4-BE49-F238E27FC236}">
                <a16:creationId xmlns:a16="http://schemas.microsoft.com/office/drawing/2014/main" id="{F7516860-5BE9-4B44-97DF-DD31EDA96A98}"/>
              </a:ext>
            </a:extLst>
          </p:cNvPr>
          <p:cNvPicPr>
            <a:picLocks noChangeAspect="1"/>
          </p:cNvPicPr>
          <p:nvPr userDrawn="1"/>
        </p:nvPicPr>
        <p:blipFill>
          <a:blip r:embed="rId6"/>
          <a:stretch>
            <a:fillRect/>
          </a:stretch>
        </p:blipFill>
        <p:spPr>
          <a:xfrm rot="16200000">
            <a:off x="10383101" y="1076126"/>
            <a:ext cx="1351700" cy="1351700"/>
          </a:xfrm>
          <a:prstGeom prst="rect">
            <a:avLst/>
          </a:prstGeom>
        </p:spPr>
      </p:pic>
      <p:sp>
        <p:nvSpPr>
          <p:cNvPr id="15" name="Slide Number Placeholder 5">
            <a:extLst>
              <a:ext uri="{FF2B5EF4-FFF2-40B4-BE49-F238E27FC236}">
                <a16:creationId xmlns:a16="http://schemas.microsoft.com/office/drawing/2014/main" id="{54C900CD-7895-2849-A5E9-F07AEB488BA3}"/>
              </a:ext>
            </a:extLst>
          </p:cNvPr>
          <p:cNvSpPr>
            <a:spLocks noGrp="1"/>
          </p:cNvSpPr>
          <p:nvPr>
            <p:ph type="sldNum" sz="quarter" idx="12"/>
          </p:nvPr>
        </p:nvSpPr>
        <p:spPr>
          <a:xfrm>
            <a:off x="8610600" y="6356352"/>
            <a:ext cx="2743200" cy="365125"/>
          </a:xfrm>
        </p:spPr>
        <p:txBody>
          <a:bodyPr/>
          <a:lstStyle>
            <a:lvl1pPr>
              <a:defRPr>
                <a:solidFill>
                  <a:schemeClr val="bg1"/>
                </a:solidFill>
              </a:defRPr>
            </a:lvl1pPr>
          </a:lstStyle>
          <a:p>
            <a:fld id="{7CFB3D76-E95C-734A-BDD4-10A5E36E6C85}" type="slidenum">
              <a:rPr lang="en-US" smtClean="0"/>
              <a:pPr/>
              <a:t>‹#›</a:t>
            </a:fld>
            <a:endParaRPr lang="en-US"/>
          </a:p>
        </p:txBody>
      </p:sp>
    </p:spTree>
    <p:extLst>
      <p:ext uri="{BB962C8B-B14F-4D97-AF65-F5344CB8AC3E}">
        <p14:creationId xmlns:p14="http://schemas.microsoft.com/office/powerpoint/2010/main" val="688703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28D1B0-B452-704B-938B-EDEA031212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12" name="Picture 11">
            <a:extLst>
              <a:ext uri="{FF2B5EF4-FFF2-40B4-BE49-F238E27FC236}">
                <a16:creationId xmlns:a16="http://schemas.microsoft.com/office/drawing/2014/main" id="{C8D18802-5872-5C4C-8828-27A6A44977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51" b="33145"/>
          <a:stretch/>
        </p:blipFill>
        <p:spPr>
          <a:xfrm>
            <a:off x="1" y="4855987"/>
            <a:ext cx="3470875" cy="2002015"/>
          </a:xfrm>
          <a:prstGeom prst="rect">
            <a:avLst/>
          </a:prstGeom>
        </p:spPr>
      </p:pic>
      <p:pic>
        <p:nvPicPr>
          <p:cNvPr id="14" name="Picture 13">
            <a:extLst>
              <a:ext uri="{FF2B5EF4-FFF2-40B4-BE49-F238E27FC236}">
                <a16:creationId xmlns:a16="http://schemas.microsoft.com/office/drawing/2014/main" id="{49102F8E-1CD9-A74E-BF20-75BD99591185}"/>
              </a:ext>
            </a:extLst>
          </p:cNvPr>
          <p:cNvPicPr>
            <a:picLocks noChangeAspect="1"/>
          </p:cNvPicPr>
          <p:nvPr userDrawn="1"/>
        </p:nvPicPr>
        <p:blipFill>
          <a:blip r:embed="rId5"/>
          <a:stretch>
            <a:fillRect/>
          </a:stretch>
        </p:blipFill>
        <p:spPr>
          <a:xfrm>
            <a:off x="10298936" y="1297901"/>
            <a:ext cx="1142737" cy="687526"/>
          </a:xfrm>
          <a:prstGeom prst="rect">
            <a:avLst/>
          </a:prstGeom>
        </p:spPr>
      </p:pic>
      <p:sp>
        <p:nvSpPr>
          <p:cNvPr id="15" name="Slide Number Placeholder 5">
            <a:extLst>
              <a:ext uri="{FF2B5EF4-FFF2-40B4-BE49-F238E27FC236}">
                <a16:creationId xmlns:a16="http://schemas.microsoft.com/office/drawing/2014/main" id="{F49EADBA-939F-154D-8FC0-95417D739CEF}"/>
              </a:ext>
            </a:extLst>
          </p:cNvPr>
          <p:cNvSpPr>
            <a:spLocks noGrp="1"/>
          </p:cNvSpPr>
          <p:nvPr>
            <p:ph type="sldNum" sz="quarter" idx="12"/>
          </p:nvPr>
        </p:nvSpPr>
        <p:spPr>
          <a:xfrm>
            <a:off x="8610600" y="6356352"/>
            <a:ext cx="2743200" cy="365125"/>
          </a:xfrm>
        </p:spPr>
        <p:txBody>
          <a:bodyPr/>
          <a:lstStyle>
            <a:lvl1pPr>
              <a:defRPr>
                <a:solidFill>
                  <a:srgbClr val="193E72"/>
                </a:solidFill>
              </a:defRPr>
            </a:lvl1pPr>
          </a:lstStyle>
          <a:p>
            <a:fld id="{7CFB3D76-E95C-734A-BDD4-10A5E36E6C85}" type="slidenum">
              <a:rPr lang="en-US" smtClean="0"/>
              <a:pPr/>
              <a:t>‹#›</a:t>
            </a:fld>
            <a:endParaRPr lang="en-US"/>
          </a:p>
        </p:txBody>
      </p:sp>
      <p:pic>
        <p:nvPicPr>
          <p:cNvPr id="13" name="Picture 12">
            <a:extLst>
              <a:ext uri="{FF2B5EF4-FFF2-40B4-BE49-F238E27FC236}">
                <a16:creationId xmlns:a16="http://schemas.microsoft.com/office/drawing/2014/main" id="{DBBDF930-E7E6-A24E-82E8-7A215996DD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1170" y="151047"/>
            <a:ext cx="3961857" cy="669751"/>
          </a:xfrm>
          <a:prstGeom prst="rect">
            <a:avLst/>
          </a:prstGeom>
        </p:spPr>
      </p:pic>
    </p:spTree>
    <p:extLst>
      <p:ext uri="{BB962C8B-B14F-4D97-AF65-F5344CB8AC3E}">
        <p14:creationId xmlns:p14="http://schemas.microsoft.com/office/powerpoint/2010/main" val="1003276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960497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835297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280111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916833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437000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331594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188071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279159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4EF918-F381-2446-98DA-52C67BADBA02}"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3003313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323449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pic>
        <p:nvPicPr>
          <p:cNvPr id="92" name="Picture 7" descr="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93" name="Title Text"/>
          <p:cNvSpPr txBox="1">
            <a:spLocks noGrp="1"/>
          </p:cNvSpPr>
          <p:nvPr>
            <p:ph type="title"/>
          </p:nvPr>
        </p:nvSpPr>
        <p:spPr>
          <a:xfrm>
            <a:off x="805358" y="2766218"/>
            <a:ext cx="10515601" cy="1325564"/>
          </a:xfrm>
          <a:prstGeom prst="rect">
            <a:avLst/>
          </a:prstGeom>
        </p:spPr>
        <p:txBody>
          <a:bodyPr/>
          <a:lstStyle>
            <a:lvl1pPr>
              <a:defRPr sz="4800">
                <a:solidFill>
                  <a:srgbClr val="193E72"/>
                </a:solidFill>
                <a:latin typeface="Arial"/>
                <a:ea typeface="Arial"/>
                <a:cs typeface="Arial"/>
                <a:sym typeface="Arial"/>
              </a:defRPr>
            </a:lvl1pPr>
          </a:lstStyle>
          <a:p>
            <a:r>
              <a:t>Title Text</a:t>
            </a:r>
          </a:p>
        </p:txBody>
      </p:sp>
      <p:pic>
        <p:nvPicPr>
          <p:cNvPr id="94" name="Picture 9" descr="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419" y="700233"/>
            <a:ext cx="11211478" cy="18815"/>
          </a:xfrm>
          <a:prstGeom prst="rect">
            <a:avLst/>
          </a:prstGeom>
          <a:ln w="12700">
            <a:miter lim="400000"/>
          </a:ln>
        </p:spPr>
      </p:pic>
      <p:pic>
        <p:nvPicPr>
          <p:cNvPr id="95" name="Picture 11" descr="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4855986"/>
            <a:ext cx="3470876" cy="2002016"/>
          </a:xfrm>
          <a:prstGeom prst="rect">
            <a:avLst/>
          </a:prstGeom>
          <a:ln w="12700">
            <a:miter lim="400000"/>
          </a:ln>
        </p:spPr>
      </p:pic>
      <p:pic>
        <p:nvPicPr>
          <p:cNvPr id="96" name="Picture 13" descr="Picture 13"/>
          <p:cNvPicPr>
            <a:picLocks noChangeAspect="1"/>
          </p:cNvPicPr>
          <p:nvPr/>
        </p:nvPicPr>
        <p:blipFill>
          <a:blip r:embed="rId5"/>
          <a:stretch>
            <a:fillRect/>
          </a:stretch>
        </p:blipFill>
        <p:spPr>
          <a:xfrm>
            <a:off x="10298935" y="1297901"/>
            <a:ext cx="1142738" cy="687527"/>
          </a:xfrm>
          <a:prstGeom prst="rect">
            <a:avLst/>
          </a:prstGeom>
          <a:ln w="12700">
            <a:miter lim="400000"/>
          </a:ln>
        </p:spPr>
      </p:pic>
      <p:pic>
        <p:nvPicPr>
          <p:cNvPr id="97" name="Picture 12" descr="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6682" y="45719"/>
            <a:ext cx="4110834" cy="918556"/>
          </a:xfrm>
          <a:prstGeom prst="rect">
            <a:avLst/>
          </a:prstGeom>
          <a:ln w="12700">
            <a:miter lim="400000"/>
          </a:ln>
        </p:spPr>
      </p:pic>
      <p:sp>
        <p:nvSpPr>
          <p:cNvPr id="99" name="Slide Number"/>
          <p:cNvSpPr txBox="1">
            <a:spLocks noGrp="1"/>
          </p:cNvSpPr>
          <p:nvPr>
            <p:ph type="sldNum" sz="quarter" idx="2"/>
          </p:nvPr>
        </p:nvSpPr>
        <p:spPr>
          <a:xfrm>
            <a:off x="11095176" y="6414761"/>
            <a:ext cx="258624" cy="248306"/>
          </a:xfrm>
          <a:prstGeom prst="rect">
            <a:avLst/>
          </a:prstGeom>
        </p:spPr>
        <p:txBody>
          <a:bodyPr/>
          <a:lstStyle>
            <a:lvl1pPr>
              <a:defRPr>
                <a:solidFill>
                  <a:srgbClr val="193E72"/>
                </a:solidFill>
              </a:defRPr>
            </a:lvl1pPr>
          </a:lstStyle>
          <a:p>
            <a:fld id="{86CB4B4D-7CA3-9044-876B-883B54F8677D}" type="slidenum">
              <a:t>‹#›</a:t>
            </a:fld>
            <a:endParaRPr/>
          </a:p>
        </p:txBody>
      </p:sp>
    </p:spTree>
    <p:extLst>
      <p:ext uri="{BB962C8B-B14F-4D97-AF65-F5344CB8AC3E}">
        <p14:creationId xmlns:p14="http://schemas.microsoft.com/office/powerpoint/2010/main" val="137582869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15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3D76-E95C-734A-BDD4-10A5E36E6C85}" type="slidenum">
              <a:rPr lang="en-US" smtClean="0"/>
              <a:pPr/>
              <a:t>‹#›</a:t>
            </a:fld>
            <a:endParaRPr lang="en-US"/>
          </a:p>
        </p:txBody>
      </p:sp>
      <p:pic>
        <p:nvPicPr>
          <p:cNvPr id="7" name="Picture 6">
            <a:extLst>
              <a:ext uri="{FF2B5EF4-FFF2-40B4-BE49-F238E27FC236}">
                <a16:creationId xmlns:a16="http://schemas.microsoft.com/office/drawing/2014/main" id="{CA84BB58-1FA3-485D-B89B-B1FACF65DAD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BA28736-7634-4447-907E-1548F59C18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401" y="136525"/>
            <a:ext cx="2521988" cy="665036"/>
          </a:xfrm>
          <a:prstGeom prst="rect">
            <a:avLst/>
          </a:prstGeom>
        </p:spPr>
      </p:pic>
      <p:pic>
        <p:nvPicPr>
          <p:cNvPr id="9" name="Picture 8">
            <a:extLst>
              <a:ext uri="{FF2B5EF4-FFF2-40B4-BE49-F238E27FC236}">
                <a16:creationId xmlns:a16="http://schemas.microsoft.com/office/drawing/2014/main" id="{0CB7B7FB-0064-4A86-91D5-8204329314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5446" b="23513"/>
          <a:stretch/>
        </p:blipFill>
        <p:spPr>
          <a:xfrm>
            <a:off x="1" y="5139116"/>
            <a:ext cx="1934308" cy="1718884"/>
          </a:xfrm>
          <a:prstGeom prst="rect">
            <a:avLst/>
          </a:prstGeom>
        </p:spPr>
      </p:pic>
      <p:pic>
        <p:nvPicPr>
          <p:cNvPr id="10" name="Picture 9">
            <a:extLst>
              <a:ext uri="{FF2B5EF4-FFF2-40B4-BE49-F238E27FC236}">
                <a16:creationId xmlns:a16="http://schemas.microsoft.com/office/drawing/2014/main" id="{681ECE88-1A0A-4A19-94ED-6BEFDCBB4A32}"/>
              </a:ext>
            </a:extLst>
          </p:cNvPr>
          <p:cNvPicPr>
            <a:picLocks noChangeAspect="1"/>
          </p:cNvPicPr>
          <p:nvPr userDrawn="1"/>
        </p:nvPicPr>
        <p:blipFill>
          <a:blip r:embed="rId5"/>
          <a:stretch>
            <a:fillRect/>
          </a:stretch>
        </p:blipFill>
        <p:spPr>
          <a:xfrm rot="16200000">
            <a:off x="10383101" y="1076126"/>
            <a:ext cx="1351700" cy="1351700"/>
          </a:xfrm>
          <a:prstGeom prst="rect">
            <a:avLst/>
          </a:prstGeom>
        </p:spPr>
      </p:pic>
      <p:pic>
        <p:nvPicPr>
          <p:cNvPr id="11" name="Picture 10">
            <a:extLst>
              <a:ext uri="{FF2B5EF4-FFF2-40B4-BE49-F238E27FC236}">
                <a16:creationId xmlns:a16="http://schemas.microsoft.com/office/drawing/2014/main" id="{979687D3-5578-4299-954E-866C70594FB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spTree>
    <p:extLst>
      <p:ext uri="{BB962C8B-B14F-4D97-AF65-F5344CB8AC3E}">
        <p14:creationId xmlns:p14="http://schemas.microsoft.com/office/powerpoint/2010/main" val="2797764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3D76-E95C-734A-BDD4-10A5E36E6C85}" type="slidenum">
              <a:rPr lang="en-US" smtClean="0"/>
              <a:pPr/>
              <a:t>‹#›</a:t>
            </a:fld>
            <a:endParaRPr lang="en-US"/>
          </a:p>
        </p:txBody>
      </p:sp>
      <p:pic>
        <p:nvPicPr>
          <p:cNvPr id="7" name="Picture 6">
            <a:extLst>
              <a:ext uri="{FF2B5EF4-FFF2-40B4-BE49-F238E27FC236}">
                <a16:creationId xmlns:a16="http://schemas.microsoft.com/office/drawing/2014/main" id="{CA84BB58-1FA3-485D-B89B-B1FACF65DAD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681ECE88-1A0A-4A19-94ED-6BEFDCBB4A32}"/>
              </a:ext>
            </a:extLst>
          </p:cNvPr>
          <p:cNvPicPr>
            <a:picLocks noChangeAspect="1"/>
          </p:cNvPicPr>
          <p:nvPr userDrawn="1"/>
        </p:nvPicPr>
        <p:blipFill>
          <a:blip r:embed="rId3"/>
          <a:stretch>
            <a:fillRect/>
          </a:stretch>
        </p:blipFill>
        <p:spPr>
          <a:xfrm rot="16200000">
            <a:off x="10470045" y="500651"/>
            <a:ext cx="2148650" cy="1609121"/>
          </a:xfrm>
          <a:prstGeom prst="rect">
            <a:avLst/>
          </a:prstGeom>
        </p:spPr>
      </p:pic>
      <p:pic>
        <p:nvPicPr>
          <p:cNvPr id="13" name="Graphic 12">
            <a:extLst>
              <a:ext uri="{FF2B5EF4-FFF2-40B4-BE49-F238E27FC236}">
                <a16:creationId xmlns:a16="http://schemas.microsoft.com/office/drawing/2014/main" id="{6358F380-D2D0-4D1D-81E9-EFAAAB4A8F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2207" y="5027761"/>
            <a:ext cx="2192777" cy="2192777"/>
          </a:xfrm>
          <a:prstGeom prst="rect">
            <a:avLst/>
          </a:prstGeom>
        </p:spPr>
      </p:pic>
      <p:pic>
        <p:nvPicPr>
          <p:cNvPr id="14" name="Picture 13">
            <a:extLst>
              <a:ext uri="{FF2B5EF4-FFF2-40B4-BE49-F238E27FC236}">
                <a16:creationId xmlns:a16="http://schemas.microsoft.com/office/drawing/2014/main" id="{34541647-E3E1-4C6B-9B2E-CCA0A7E031B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465395" y="1417174"/>
            <a:ext cx="9261211" cy="2011826"/>
          </a:xfrm>
          <a:prstGeom prst="rect">
            <a:avLst/>
          </a:prstGeom>
        </p:spPr>
      </p:pic>
    </p:spTree>
    <p:extLst>
      <p:ext uri="{BB962C8B-B14F-4D97-AF65-F5344CB8AC3E}">
        <p14:creationId xmlns:p14="http://schemas.microsoft.com/office/powerpoint/2010/main" val="1163042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4EF918-F381-2446-98DA-52C67BADBA02}"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2084762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4EF918-F381-2446-98DA-52C67BADBA02}"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1699473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4EF918-F381-2446-98DA-52C67BADBA02}"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1076614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4EF918-F381-2446-98DA-52C67BADBA02}" type="datetimeFigureOut">
              <a:rPr lang="en-US" smtClean="0"/>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3500040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4EF918-F381-2446-98DA-52C67BADBA02}" type="datetimeFigureOut">
              <a:rPr lang="en-US" smtClean="0"/>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1363604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4EF918-F381-2446-98DA-52C67BADBA02}"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173030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4EF918-F381-2446-98DA-52C67BADBA02}" type="datetimeFigureOut">
              <a:rPr lang="en-US" smtClean="0"/>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3527012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4EF918-F381-2446-98DA-52C67BADBA02}"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3014391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4EF918-F381-2446-98DA-52C67BADBA02}"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695449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4EF918-F381-2446-98DA-52C67BADBA02}"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3348272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4EF918-F381-2446-98DA-52C67BADBA02}"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3460627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28D1B0-B452-704B-938B-EDEA031212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12" name="Picture 11">
            <a:extLst>
              <a:ext uri="{FF2B5EF4-FFF2-40B4-BE49-F238E27FC236}">
                <a16:creationId xmlns:a16="http://schemas.microsoft.com/office/drawing/2014/main" id="{C8D18802-5872-5C4C-8828-27A6A44977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51" b="33145"/>
          <a:stretch/>
        </p:blipFill>
        <p:spPr>
          <a:xfrm>
            <a:off x="1" y="4855987"/>
            <a:ext cx="3470875" cy="2002015"/>
          </a:xfrm>
          <a:prstGeom prst="rect">
            <a:avLst/>
          </a:prstGeom>
        </p:spPr>
      </p:pic>
      <p:pic>
        <p:nvPicPr>
          <p:cNvPr id="14" name="Picture 13">
            <a:extLst>
              <a:ext uri="{FF2B5EF4-FFF2-40B4-BE49-F238E27FC236}">
                <a16:creationId xmlns:a16="http://schemas.microsoft.com/office/drawing/2014/main" id="{49102F8E-1CD9-A74E-BF20-75BD99591185}"/>
              </a:ext>
            </a:extLst>
          </p:cNvPr>
          <p:cNvPicPr>
            <a:picLocks noChangeAspect="1"/>
          </p:cNvPicPr>
          <p:nvPr userDrawn="1"/>
        </p:nvPicPr>
        <p:blipFill>
          <a:blip r:embed="rId5"/>
          <a:stretch>
            <a:fillRect/>
          </a:stretch>
        </p:blipFill>
        <p:spPr>
          <a:xfrm>
            <a:off x="10298936" y="1297901"/>
            <a:ext cx="1142737" cy="687526"/>
          </a:xfrm>
          <a:prstGeom prst="rect">
            <a:avLst/>
          </a:prstGeom>
        </p:spPr>
      </p:pic>
      <p:sp>
        <p:nvSpPr>
          <p:cNvPr id="15" name="Slide Number Placeholder 5">
            <a:extLst>
              <a:ext uri="{FF2B5EF4-FFF2-40B4-BE49-F238E27FC236}">
                <a16:creationId xmlns:a16="http://schemas.microsoft.com/office/drawing/2014/main" id="{F49EADBA-939F-154D-8FC0-95417D739CEF}"/>
              </a:ext>
            </a:extLst>
          </p:cNvPr>
          <p:cNvSpPr>
            <a:spLocks noGrp="1"/>
          </p:cNvSpPr>
          <p:nvPr>
            <p:ph type="sldNum" sz="quarter" idx="12"/>
          </p:nvPr>
        </p:nvSpPr>
        <p:spPr>
          <a:xfrm>
            <a:off x="8610600" y="6356352"/>
            <a:ext cx="2743200" cy="365125"/>
          </a:xfrm>
        </p:spPr>
        <p:txBody>
          <a:bodyPr/>
          <a:lstStyle>
            <a:lvl1pPr>
              <a:defRPr>
                <a:solidFill>
                  <a:srgbClr val="193E72"/>
                </a:solidFill>
              </a:defRPr>
            </a:lvl1pPr>
          </a:lstStyle>
          <a:p>
            <a:fld id="{7CFB3D76-E95C-734A-BDD4-10A5E36E6C85}" type="slidenum">
              <a:rPr lang="en-US" smtClean="0"/>
              <a:pPr/>
              <a:t>‹#›</a:t>
            </a:fld>
            <a:endParaRPr lang="en-US"/>
          </a:p>
        </p:txBody>
      </p:sp>
      <p:pic>
        <p:nvPicPr>
          <p:cNvPr id="13" name="Picture 12">
            <a:extLst>
              <a:ext uri="{FF2B5EF4-FFF2-40B4-BE49-F238E27FC236}">
                <a16:creationId xmlns:a16="http://schemas.microsoft.com/office/drawing/2014/main" id="{DBBDF930-E7E6-A24E-82E8-7A215996DD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683" y="45720"/>
            <a:ext cx="4110832" cy="918555"/>
          </a:xfrm>
          <a:prstGeom prst="rect">
            <a:avLst/>
          </a:prstGeom>
        </p:spPr>
      </p:pic>
    </p:spTree>
    <p:extLst>
      <p:ext uri="{BB962C8B-B14F-4D97-AF65-F5344CB8AC3E}">
        <p14:creationId xmlns:p14="http://schemas.microsoft.com/office/powerpoint/2010/main" val="10103767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6ACE89-23A8-41B4-990D-90FD0D43F705}"/>
              </a:ext>
            </a:extLst>
          </p:cNvPr>
          <p:cNvPicPr>
            <a:picLocks noChangeAspect="1"/>
          </p:cNvPicPr>
          <p:nvPr userDrawn="1"/>
        </p:nvPicPr>
        <p:blipFill>
          <a:blip r:embed="rId2"/>
          <a:stretch>
            <a:fillRect/>
          </a:stretch>
        </p:blipFill>
        <p:spPr>
          <a:xfrm>
            <a:off x="0" y="0"/>
            <a:ext cx="12192000" cy="1050202"/>
          </a:xfrm>
          <a:prstGeom prst="rect">
            <a:avLst/>
          </a:prstGeom>
        </p:spPr>
      </p:pic>
      <p:sp>
        <p:nvSpPr>
          <p:cNvPr id="2" name="Title 1"/>
          <p:cNvSpPr>
            <a:spLocks noGrp="1"/>
          </p:cNvSpPr>
          <p:nvPr>
            <p:ph type="title"/>
          </p:nvPr>
        </p:nvSpPr>
        <p:spPr>
          <a:xfrm>
            <a:off x="452273" y="1050202"/>
            <a:ext cx="8899957" cy="692204"/>
          </a:xfrm>
        </p:spPr>
        <p:txBody>
          <a:bodyPr>
            <a:noAutofit/>
          </a:bodyPr>
          <a:lstStyle>
            <a:lvl1pPr>
              <a:defRPr sz="2400" b="1" i="0">
                <a:solidFill>
                  <a:srgbClr val="EA5D4E"/>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Slide Number Placeholder 5">
            <a:extLst>
              <a:ext uri="{FF2B5EF4-FFF2-40B4-BE49-F238E27FC236}">
                <a16:creationId xmlns:a16="http://schemas.microsoft.com/office/drawing/2014/main" id="{F49EADBA-939F-154D-8FC0-95417D739CEF}"/>
              </a:ext>
            </a:extLst>
          </p:cNvPr>
          <p:cNvSpPr>
            <a:spLocks noGrp="1"/>
          </p:cNvSpPr>
          <p:nvPr>
            <p:ph type="sldNum" sz="quarter" idx="12"/>
          </p:nvPr>
        </p:nvSpPr>
        <p:spPr>
          <a:xfrm>
            <a:off x="8610600" y="6356352"/>
            <a:ext cx="2743200" cy="365125"/>
          </a:xfrm>
        </p:spPr>
        <p:txBody>
          <a:bodyPr/>
          <a:lstStyle>
            <a:lvl1pPr>
              <a:defRPr>
                <a:solidFill>
                  <a:srgbClr val="193E72"/>
                </a:solidFill>
              </a:defRPr>
            </a:lvl1pPr>
          </a:lstStyle>
          <a:p>
            <a:fld id="{7CFB3D76-E95C-734A-BDD4-10A5E36E6C85}" type="slidenum">
              <a:rPr lang="en-US" smtClean="0"/>
              <a:pPr/>
              <a:t>‹#›</a:t>
            </a:fld>
            <a:endParaRPr lang="en-US"/>
          </a:p>
        </p:txBody>
      </p:sp>
      <p:pic>
        <p:nvPicPr>
          <p:cNvPr id="4" name="Picture 3">
            <a:extLst>
              <a:ext uri="{FF2B5EF4-FFF2-40B4-BE49-F238E27FC236}">
                <a16:creationId xmlns:a16="http://schemas.microsoft.com/office/drawing/2014/main" id="{848C8161-9351-4C3A-B816-7F84EA1CC5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5477" y="333537"/>
            <a:ext cx="3480475" cy="350900"/>
          </a:xfrm>
          <a:prstGeom prst="rect">
            <a:avLst/>
          </a:prstGeom>
        </p:spPr>
      </p:pic>
    </p:spTree>
    <p:extLst>
      <p:ext uri="{BB962C8B-B14F-4D97-AF65-F5344CB8AC3E}">
        <p14:creationId xmlns:p14="http://schemas.microsoft.com/office/powerpoint/2010/main" val="160714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70498B-F222-4740-B0CF-064F72475A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p:cNvSpPr>
            <a:spLocks noGrp="1"/>
          </p:cNvSpPr>
          <p:nvPr>
            <p:ph type="subTitle" idx="1"/>
          </p:nvPr>
        </p:nvSpPr>
        <p:spPr>
          <a:xfrm>
            <a:off x="1524000" y="3474618"/>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FB3D76-E95C-734A-BDD4-10A5E36E6C85}" type="slidenum">
              <a:rPr lang="en-US" smtClean="0"/>
              <a:pPr/>
              <a:t>‹#›</a:t>
            </a:fld>
            <a:endParaRPr lang="en-US"/>
          </a:p>
        </p:txBody>
      </p:sp>
      <p:pic>
        <p:nvPicPr>
          <p:cNvPr id="9" name="Picture 8">
            <a:extLst>
              <a:ext uri="{FF2B5EF4-FFF2-40B4-BE49-F238E27FC236}">
                <a16:creationId xmlns:a16="http://schemas.microsoft.com/office/drawing/2014/main" id="{51DDF4C2-BA67-BD4B-A410-563E298631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401" y="152400"/>
            <a:ext cx="2588490" cy="665036"/>
          </a:xfrm>
          <a:prstGeom prst="rect">
            <a:avLst/>
          </a:prstGeom>
        </p:spPr>
      </p:pic>
      <p:pic>
        <p:nvPicPr>
          <p:cNvPr id="10" name="Picture 9">
            <a:extLst>
              <a:ext uri="{FF2B5EF4-FFF2-40B4-BE49-F238E27FC236}">
                <a16:creationId xmlns:a16="http://schemas.microsoft.com/office/drawing/2014/main" id="{FA5480B5-6974-624D-B920-9621240FC58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5446" b="23513"/>
          <a:stretch/>
        </p:blipFill>
        <p:spPr>
          <a:xfrm>
            <a:off x="1" y="5139116"/>
            <a:ext cx="1934308" cy="1718884"/>
          </a:xfrm>
          <a:prstGeom prst="rect">
            <a:avLst/>
          </a:prstGeom>
        </p:spPr>
      </p:pic>
      <p:pic>
        <p:nvPicPr>
          <p:cNvPr id="11" name="Picture 10">
            <a:extLst>
              <a:ext uri="{FF2B5EF4-FFF2-40B4-BE49-F238E27FC236}">
                <a16:creationId xmlns:a16="http://schemas.microsoft.com/office/drawing/2014/main" id="{A6A0AA2D-979A-3542-B125-52B71F4F55C7}"/>
              </a:ext>
            </a:extLst>
          </p:cNvPr>
          <p:cNvPicPr>
            <a:picLocks noChangeAspect="1"/>
          </p:cNvPicPr>
          <p:nvPr userDrawn="1"/>
        </p:nvPicPr>
        <p:blipFill>
          <a:blip r:embed="rId5"/>
          <a:stretch>
            <a:fillRect/>
          </a:stretch>
        </p:blipFill>
        <p:spPr>
          <a:xfrm rot="16200000">
            <a:off x="10383101" y="1076126"/>
            <a:ext cx="1351700" cy="1351700"/>
          </a:xfrm>
          <a:prstGeom prst="rect">
            <a:avLst/>
          </a:prstGeom>
        </p:spPr>
      </p:pic>
      <p:pic>
        <p:nvPicPr>
          <p:cNvPr id="14" name="Picture 13">
            <a:extLst>
              <a:ext uri="{FF2B5EF4-FFF2-40B4-BE49-F238E27FC236}">
                <a16:creationId xmlns:a16="http://schemas.microsoft.com/office/drawing/2014/main" id="{A194C876-0A6A-534E-ABA8-E4842D6B56B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sp>
        <p:nvSpPr>
          <p:cNvPr id="12" name="Title 1"/>
          <p:cNvSpPr>
            <a:spLocks noGrp="1"/>
          </p:cNvSpPr>
          <p:nvPr>
            <p:ph type="ctrTitle"/>
          </p:nvPr>
        </p:nvSpPr>
        <p:spPr>
          <a:xfrm>
            <a:off x="914400" y="1394924"/>
            <a:ext cx="10363200" cy="1795008"/>
          </a:xfrm>
        </p:spPr>
        <p:txBody>
          <a:bodyPr anchor="b">
            <a:normAutofit/>
          </a:bodyPr>
          <a:lstStyle>
            <a:lvl1pPr algn="ctr">
              <a:defRPr sz="4400">
                <a:solidFill>
                  <a:schemeClr val="bg1"/>
                </a:solidFill>
                <a:latin typeface="Arial" panose="020B0604020202020204" pitchFamily="34" charset="0"/>
                <a:cs typeface="Arial" panose="020B0604020202020204" pitchFamily="34" charset="0"/>
              </a:defRPr>
            </a:lvl1pPr>
          </a:lstStyle>
          <a:p>
            <a:r>
              <a:rPr lang="en-US"/>
              <a:t>Click to edit Master title</a:t>
            </a:r>
          </a:p>
        </p:txBody>
      </p:sp>
    </p:spTree>
    <p:extLst>
      <p:ext uri="{BB962C8B-B14F-4D97-AF65-F5344CB8AC3E}">
        <p14:creationId xmlns:p14="http://schemas.microsoft.com/office/powerpoint/2010/main" val="32333901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3BCD03-8DA9-8644-883F-FE87EF47F834}"/>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8" name="Picture 7">
            <a:extLst>
              <a:ext uri="{FF2B5EF4-FFF2-40B4-BE49-F238E27FC236}">
                <a16:creationId xmlns:a16="http://schemas.microsoft.com/office/drawing/2014/main" id="{BEA578CD-D266-0943-AA85-1C9F036ACC2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697079"/>
            <a:ext cx="2817707" cy="2160921"/>
          </a:xfrm>
          <a:prstGeom prst="rect">
            <a:avLst/>
          </a:prstGeom>
        </p:spPr>
      </p:pic>
      <p:pic>
        <p:nvPicPr>
          <p:cNvPr id="12" name="Picture 11">
            <a:extLst>
              <a:ext uri="{FF2B5EF4-FFF2-40B4-BE49-F238E27FC236}">
                <a16:creationId xmlns:a16="http://schemas.microsoft.com/office/drawing/2014/main" id="{D50D9D2C-1DB4-1B49-B458-B488A8F573F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782855">
            <a:off x="10111480" y="1466170"/>
            <a:ext cx="1236219" cy="463582"/>
          </a:xfrm>
          <a:prstGeom prst="rect">
            <a:avLst/>
          </a:prstGeom>
        </p:spPr>
      </p:pic>
      <p:sp>
        <p:nvSpPr>
          <p:cNvPr id="16" name="Slide Number Placeholder 5">
            <a:extLst>
              <a:ext uri="{FF2B5EF4-FFF2-40B4-BE49-F238E27FC236}">
                <a16:creationId xmlns:a16="http://schemas.microsoft.com/office/drawing/2014/main" id="{33EF16F1-2F79-A445-B116-CEEA06E3BB11}"/>
              </a:ext>
            </a:extLst>
          </p:cNvPr>
          <p:cNvSpPr>
            <a:spLocks noGrp="1"/>
          </p:cNvSpPr>
          <p:nvPr>
            <p:ph type="sldNum" sz="quarter" idx="12"/>
          </p:nvPr>
        </p:nvSpPr>
        <p:spPr>
          <a:xfrm>
            <a:off x="8610600" y="6356352"/>
            <a:ext cx="2743200" cy="365125"/>
          </a:xfrm>
        </p:spPr>
        <p:txBody>
          <a:bodyPr/>
          <a:lstStyle>
            <a:lvl1pPr>
              <a:defRPr>
                <a:solidFill>
                  <a:srgbClr val="193E72"/>
                </a:solidFill>
              </a:defRPr>
            </a:lvl1pPr>
          </a:lstStyle>
          <a:p>
            <a:fld id="{7CFB3D76-E95C-734A-BDD4-10A5E36E6C85}" type="slidenum">
              <a:rPr lang="en-US" smtClean="0"/>
              <a:pPr/>
              <a:t>‹#›</a:t>
            </a:fld>
            <a:endParaRPr lang="en-US"/>
          </a:p>
        </p:txBody>
      </p:sp>
      <p:pic>
        <p:nvPicPr>
          <p:cNvPr id="9" name="Picture 8">
            <a:extLst>
              <a:ext uri="{FF2B5EF4-FFF2-40B4-BE49-F238E27FC236}">
                <a16:creationId xmlns:a16="http://schemas.microsoft.com/office/drawing/2014/main" id="{DBBDF930-E7E6-A24E-82E8-7A215996DD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683" y="151047"/>
            <a:ext cx="3251288" cy="669751"/>
          </a:xfrm>
          <a:prstGeom prst="rect">
            <a:avLst/>
          </a:prstGeom>
        </p:spPr>
      </p:pic>
    </p:spTree>
    <p:extLst>
      <p:ext uri="{BB962C8B-B14F-4D97-AF65-F5344CB8AC3E}">
        <p14:creationId xmlns:p14="http://schemas.microsoft.com/office/powerpoint/2010/main" val="2048651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2F651B7-605C-1947-B328-9E780F5552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13" name="Picture 12">
            <a:extLst>
              <a:ext uri="{FF2B5EF4-FFF2-40B4-BE49-F238E27FC236}">
                <a16:creationId xmlns:a16="http://schemas.microsoft.com/office/drawing/2014/main" id="{5D8FEDE6-9EC2-5049-BB67-104741B13C67}"/>
              </a:ext>
            </a:extLst>
          </p:cNvPr>
          <p:cNvPicPr>
            <a:picLocks noChangeAspect="1"/>
          </p:cNvPicPr>
          <p:nvPr userDrawn="1"/>
        </p:nvPicPr>
        <p:blipFill>
          <a:blip r:embed="rId4"/>
          <a:stretch>
            <a:fillRect/>
          </a:stretch>
        </p:blipFill>
        <p:spPr>
          <a:xfrm>
            <a:off x="0" y="5578155"/>
            <a:ext cx="2567816" cy="1279845"/>
          </a:xfrm>
          <a:prstGeom prst="rect">
            <a:avLst/>
          </a:prstGeom>
        </p:spPr>
      </p:pic>
      <p:pic>
        <p:nvPicPr>
          <p:cNvPr id="15" name="Picture 14">
            <a:extLst>
              <a:ext uri="{FF2B5EF4-FFF2-40B4-BE49-F238E27FC236}">
                <a16:creationId xmlns:a16="http://schemas.microsoft.com/office/drawing/2014/main" id="{FF6DF7A4-087A-5A40-9577-ED62C6E9DEE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27307">
            <a:off x="10320263" y="1339309"/>
            <a:ext cx="1221055" cy="457896"/>
          </a:xfrm>
          <a:prstGeom prst="rect">
            <a:avLst/>
          </a:prstGeom>
        </p:spPr>
      </p:pic>
      <p:sp>
        <p:nvSpPr>
          <p:cNvPr id="16" name="Slide Number Placeholder 5">
            <a:extLst>
              <a:ext uri="{FF2B5EF4-FFF2-40B4-BE49-F238E27FC236}">
                <a16:creationId xmlns:a16="http://schemas.microsoft.com/office/drawing/2014/main" id="{C4715231-043B-1F4C-9C13-60B5947739AA}"/>
              </a:ext>
            </a:extLst>
          </p:cNvPr>
          <p:cNvSpPr>
            <a:spLocks noGrp="1"/>
          </p:cNvSpPr>
          <p:nvPr>
            <p:ph type="sldNum" sz="quarter" idx="12"/>
          </p:nvPr>
        </p:nvSpPr>
        <p:spPr>
          <a:xfrm>
            <a:off x="8610600" y="6356352"/>
            <a:ext cx="2743200" cy="365125"/>
          </a:xfrm>
        </p:spPr>
        <p:txBody>
          <a:bodyPr/>
          <a:lstStyle>
            <a:lvl1pPr>
              <a:defRPr>
                <a:solidFill>
                  <a:srgbClr val="193E72"/>
                </a:solidFill>
              </a:defRPr>
            </a:lvl1pPr>
          </a:lstStyle>
          <a:p>
            <a:fld id="{7CFB3D76-E95C-734A-BDD4-10A5E36E6C85}" type="slidenum">
              <a:rPr lang="en-US" smtClean="0"/>
              <a:pPr/>
              <a:t>‹#›</a:t>
            </a:fld>
            <a:endParaRPr lang="en-US"/>
          </a:p>
        </p:txBody>
      </p:sp>
      <p:pic>
        <p:nvPicPr>
          <p:cNvPr id="12" name="Picture 11">
            <a:extLst>
              <a:ext uri="{FF2B5EF4-FFF2-40B4-BE49-F238E27FC236}">
                <a16:creationId xmlns:a16="http://schemas.microsoft.com/office/drawing/2014/main" id="{DBBDF930-E7E6-A24E-82E8-7A215996DD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683" y="151047"/>
            <a:ext cx="3409230" cy="669751"/>
          </a:xfrm>
          <a:prstGeom prst="rect">
            <a:avLst/>
          </a:prstGeom>
        </p:spPr>
      </p:pic>
    </p:spTree>
    <p:extLst>
      <p:ext uri="{BB962C8B-B14F-4D97-AF65-F5344CB8AC3E}">
        <p14:creationId xmlns:p14="http://schemas.microsoft.com/office/powerpoint/2010/main" val="3272868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4EF918-F381-2446-98DA-52C67BADBA02}"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16181920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FC803-89F9-C241-9F76-01B078465A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14" name="Picture 13">
            <a:extLst>
              <a:ext uri="{FF2B5EF4-FFF2-40B4-BE49-F238E27FC236}">
                <a16:creationId xmlns:a16="http://schemas.microsoft.com/office/drawing/2014/main" id="{B2ED0738-233B-E345-95E8-0F2823D2AF1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4054" b="22345"/>
          <a:stretch/>
        </p:blipFill>
        <p:spPr>
          <a:xfrm>
            <a:off x="0" y="5147133"/>
            <a:ext cx="1937173" cy="1710867"/>
          </a:xfrm>
          <a:prstGeom prst="rect">
            <a:avLst/>
          </a:prstGeom>
        </p:spPr>
      </p:pic>
      <p:pic>
        <p:nvPicPr>
          <p:cNvPr id="16" name="Picture 15">
            <a:extLst>
              <a:ext uri="{FF2B5EF4-FFF2-40B4-BE49-F238E27FC236}">
                <a16:creationId xmlns:a16="http://schemas.microsoft.com/office/drawing/2014/main" id="{40D17B21-854B-5C46-BF28-1455E3C2D50C}"/>
              </a:ext>
            </a:extLst>
          </p:cNvPr>
          <p:cNvPicPr>
            <a:picLocks noChangeAspect="1"/>
          </p:cNvPicPr>
          <p:nvPr userDrawn="1"/>
        </p:nvPicPr>
        <p:blipFill>
          <a:blip r:embed="rId5"/>
          <a:stretch>
            <a:fillRect/>
          </a:stretch>
        </p:blipFill>
        <p:spPr>
          <a:xfrm rot="16200000">
            <a:off x="10470625" y="1305876"/>
            <a:ext cx="1198273" cy="1198273"/>
          </a:xfrm>
          <a:prstGeom prst="rect">
            <a:avLst/>
          </a:prstGeom>
        </p:spPr>
      </p:pic>
      <p:sp>
        <p:nvSpPr>
          <p:cNvPr id="17" name="Slide Number Placeholder 5">
            <a:extLst>
              <a:ext uri="{FF2B5EF4-FFF2-40B4-BE49-F238E27FC236}">
                <a16:creationId xmlns:a16="http://schemas.microsoft.com/office/drawing/2014/main" id="{9940E47F-87B7-F64A-9F98-EDE359078ADC}"/>
              </a:ext>
            </a:extLst>
          </p:cNvPr>
          <p:cNvSpPr>
            <a:spLocks noGrp="1"/>
          </p:cNvSpPr>
          <p:nvPr>
            <p:ph type="sldNum" sz="quarter" idx="12"/>
          </p:nvPr>
        </p:nvSpPr>
        <p:spPr>
          <a:xfrm>
            <a:off x="8610600" y="6356352"/>
            <a:ext cx="2743200" cy="365125"/>
          </a:xfrm>
        </p:spPr>
        <p:txBody>
          <a:bodyPr/>
          <a:lstStyle>
            <a:lvl1pPr>
              <a:defRPr>
                <a:solidFill>
                  <a:schemeClr val="bg1"/>
                </a:solidFill>
              </a:defRPr>
            </a:lvl1pPr>
          </a:lstStyle>
          <a:p>
            <a:fld id="{7CFB3D76-E95C-734A-BDD4-10A5E36E6C85}" type="slidenum">
              <a:rPr lang="en-US" smtClean="0"/>
              <a:pPr/>
              <a:t>‹#›</a:t>
            </a:fld>
            <a:endParaRPr lang="en-US"/>
          </a:p>
        </p:txBody>
      </p:sp>
      <p:pic>
        <p:nvPicPr>
          <p:cNvPr id="12" name="Picture 11">
            <a:extLst>
              <a:ext uri="{FF2B5EF4-FFF2-40B4-BE49-F238E27FC236}">
                <a16:creationId xmlns:a16="http://schemas.microsoft.com/office/drawing/2014/main" id="{DBBDF930-E7E6-A24E-82E8-7A215996DD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683" y="151047"/>
            <a:ext cx="3201412" cy="669751"/>
          </a:xfrm>
          <a:prstGeom prst="rect">
            <a:avLst/>
          </a:prstGeom>
        </p:spPr>
      </p:pic>
    </p:spTree>
    <p:extLst>
      <p:ext uri="{BB962C8B-B14F-4D97-AF65-F5344CB8AC3E}">
        <p14:creationId xmlns:p14="http://schemas.microsoft.com/office/powerpoint/2010/main" val="3717886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DFB0E6-6ED0-6642-90DE-FFD040016FD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15" name="Picture 14">
            <a:extLst>
              <a:ext uri="{FF2B5EF4-FFF2-40B4-BE49-F238E27FC236}">
                <a16:creationId xmlns:a16="http://schemas.microsoft.com/office/drawing/2014/main" id="{69E606FF-3D08-3149-923C-CD98F1CDE1F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51" b="33145"/>
          <a:stretch/>
        </p:blipFill>
        <p:spPr>
          <a:xfrm>
            <a:off x="1" y="4855987"/>
            <a:ext cx="3470875" cy="2002015"/>
          </a:xfrm>
          <a:prstGeom prst="rect">
            <a:avLst/>
          </a:prstGeom>
        </p:spPr>
      </p:pic>
      <p:pic>
        <p:nvPicPr>
          <p:cNvPr id="16" name="Picture 15">
            <a:extLst>
              <a:ext uri="{FF2B5EF4-FFF2-40B4-BE49-F238E27FC236}">
                <a16:creationId xmlns:a16="http://schemas.microsoft.com/office/drawing/2014/main" id="{CC22809C-6E13-2C45-9C61-43C2F100DD2F}"/>
              </a:ext>
            </a:extLst>
          </p:cNvPr>
          <p:cNvPicPr>
            <a:picLocks noChangeAspect="1"/>
          </p:cNvPicPr>
          <p:nvPr userDrawn="1"/>
        </p:nvPicPr>
        <p:blipFill>
          <a:blip r:embed="rId5"/>
          <a:stretch>
            <a:fillRect/>
          </a:stretch>
        </p:blipFill>
        <p:spPr>
          <a:xfrm rot="12288281">
            <a:off x="10011065" y="999080"/>
            <a:ext cx="1435615" cy="1031308"/>
          </a:xfrm>
          <a:prstGeom prst="rect">
            <a:avLst/>
          </a:prstGeom>
        </p:spPr>
      </p:pic>
      <p:sp>
        <p:nvSpPr>
          <p:cNvPr id="17" name="Slide Number Placeholder 5">
            <a:extLst>
              <a:ext uri="{FF2B5EF4-FFF2-40B4-BE49-F238E27FC236}">
                <a16:creationId xmlns:a16="http://schemas.microsoft.com/office/drawing/2014/main" id="{37BA0D06-72D9-3940-8351-44706A6ACF8A}"/>
              </a:ext>
            </a:extLst>
          </p:cNvPr>
          <p:cNvSpPr>
            <a:spLocks noGrp="1"/>
          </p:cNvSpPr>
          <p:nvPr>
            <p:ph type="sldNum" sz="quarter" idx="12"/>
          </p:nvPr>
        </p:nvSpPr>
        <p:spPr>
          <a:xfrm>
            <a:off x="8610600" y="6356352"/>
            <a:ext cx="2743200" cy="365125"/>
          </a:xfrm>
        </p:spPr>
        <p:txBody>
          <a:bodyPr/>
          <a:lstStyle>
            <a:lvl1pPr>
              <a:defRPr>
                <a:solidFill>
                  <a:srgbClr val="193E72"/>
                </a:solidFill>
              </a:defRPr>
            </a:lvl1pPr>
          </a:lstStyle>
          <a:p>
            <a:fld id="{7CFB3D76-E95C-734A-BDD4-10A5E36E6C85}" type="slidenum">
              <a:rPr lang="en-US" smtClean="0"/>
              <a:pPr/>
              <a:t>‹#›</a:t>
            </a:fld>
            <a:endParaRPr lang="en-US"/>
          </a:p>
        </p:txBody>
      </p:sp>
      <p:pic>
        <p:nvPicPr>
          <p:cNvPr id="12" name="Picture 11">
            <a:extLst>
              <a:ext uri="{FF2B5EF4-FFF2-40B4-BE49-F238E27FC236}">
                <a16:creationId xmlns:a16="http://schemas.microsoft.com/office/drawing/2014/main" id="{DBBDF930-E7E6-A24E-82E8-7A215996DD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5119" y="159360"/>
            <a:ext cx="3392605" cy="669751"/>
          </a:xfrm>
          <a:prstGeom prst="rect">
            <a:avLst/>
          </a:prstGeom>
        </p:spPr>
      </p:pic>
    </p:spTree>
    <p:extLst>
      <p:ext uri="{BB962C8B-B14F-4D97-AF65-F5344CB8AC3E}">
        <p14:creationId xmlns:p14="http://schemas.microsoft.com/office/powerpoint/2010/main" val="38319958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9738AD-58FB-FB4D-BD57-E4FF24FA45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8" name="Picture 7">
            <a:extLst>
              <a:ext uri="{FF2B5EF4-FFF2-40B4-BE49-F238E27FC236}">
                <a16:creationId xmlns:a16="http://schemas.microsoft.com/office/drawing/2014/main" id="{76219A2A-94D0-F64E-8E80-096BC4FE34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1036" y="152401"/>
            <a:ext cx="2812861" cy="676275"/>
          </a:xfrm>
          <a:prstGeom prst="rect">
            <a:avLst/>
          </a:prstGeom>
        </p:spPr>
      </p:pic>
      <p:pic>
        <p:nvPicPr>
          <p:cNvPr id="9" name="Picture 8">
            <a:extLst>
              <a:ext uri="{FF2B5EF4-FFF2-40B4-BE49-F238E27FC236}">
                <a16:creationId xmlns:a16="http://schemas.microsoft.com/office/drawing/2014/main" id="{13CC41D4-427C-694C-B906-FE0AAA68D8E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35446" b="23513"/>
          <a:stretch/>
        </p:blipFill>
        <p:spPr>
          <a:xfrm>
            <a:off x="1" y="5139116"/>
            <a:ext cx="1934308" cy="1718884"/>
          </a:xfrm>
          <a:prstGeom prst="rect">
            <a:avLst/>
          </a:prstGeom>
        </p:spPr>
      </p:pic>
      <p:pic>
        <p:nvPicPr>
          <p:cNvPr id="11" name="Picture 10">
            <a:extLst>
              <a:ext uri="{FF2B5EF4-FFF2-40B4-BE49-F238E27FC236}">
                <a16:creationId xmlns:a16="http://schemas.microsoft.com/office/drawing/2014/main" id="{F7516860-5BE9-4B44-97DF-DD31EDA96A98}"/>
              </a:ext>
            </a:extLst>
          </p:cNvPr>
          <p:cNvPicPr>
            <a:picLocks noChangeAspect="1"/>
          </p:cNvPicPr>
          <p:nvPr userDrawn="1"/>
        </p:nvPicPr>
        <p:blipFill>
          <a:blip r:embed="rId6"/>
          <a:stretch>
            <a:fillRect/>
          </a:stretch>
        </p:blipFill>
        <p:spPr>
          <a:xfrm rot="16200000">
            <a:off x="10383101" y="1076126"/>
            <a:ext cx="1351700" cy="1351700"/>
          </a:xfrm>
          <a:prstGeom prst="rect">
            <a:avLst/>
          </a:prstGeom>
        </p:spPr>
      </p:pic>
      <p:sp>
        <p:nvSpPr>
          <p:cNvPr id="15" name="Slide Number Placeholder 5">
            <a:extLst>
              <a:ext uri="{FF2B5EF4-FFF2-40B4-BE49-F238E27FC236}">
                <a16:creationId xmlns:a16="http://schemas.microsoft.com/office/drawing/2014/main" id="{54C900CD-7895-2849-A5E9-F07AEB488BA3}"/>
              </a:ext>
            </a:extLst>
          </p:cNvPr>
          <p:cNvSpPr>
            <a:spLocks noGrp="1"/>
          </p:cNvSpPr>
          <p:nvPr>
            <p:ph type="sldNum" sz="quarter" idx="12"/>
          </p:nvPr>
        </p:nvSpPr>
        <p:spPr>
          <a:xfrm>
            <a:off x="8610600" y="6356352"/>
            <a:ext cx="2743200" cy="365125"/>
          </a:xfrm>
        </p:spPr>
        <p:txBody>
          <a:bodyPr/>
          <a:lstStyle>
            <a:lvl1pPr>
              <a:defRPr>
                <a:solidFill>
                  <a:schemeClr val="bg1"/>
                </a:solidFill>
              </a:defRPr>
            </a:lvl1pPr>
          </a:lstStyle>
          <a:p>
            <a:fld id="{7CFB3D76-E95C-734A-BDD4-10A5E36E6C85}" type="slidenum">
              <a:rPr lang="en-US" smtClean="0"/>
              <a:pPr/>
              <a:t>‹#›</a:t>
            </a:fld>
            <a:endParaRPr lang="en-US"/>
          </a:p>
        </p:txBody>
      </p:sp>
    </p:spTree>
    <p:extLst>
      <p:ext uri="{BB962C8B-B14F-4D97-AF65-F5344CB8AC3E}">
        <p14:creationId xmlns:p14="http://schemas.microsoft.com/office/powerpoint/2010/main" val="1545250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28D1B0-B452-704B-938B-EDEA031212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05359" y="2766219"/>
            <a:ext cx="105156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 r="8043" b="-142998"/>
          <a:stretch/>
        </p:blipFill>
        <p:spPr>
          <a:xfrm>
            <a:off x="457420" y="700233"/>
            <a:ext cx="11211477" cy="45719"/>
          </a:xfrm>
          <a:prstGeom prst="rect">
            <a:avLst/>
          </a:prstGeom>
        </p:spPr>
      </p:pic>
      <p:pic>
        <p:nvPicPr>
          <p:cNvPr id="12" name="Picture 11">
            <a:extLst>
              <a:ext uri="{FF2B5EF4-FFF2-40B4-BE49-F238E27FC236}">
                <a16:creationId xmlns:a16="http://schemas.microsoft.com/office/drawing/2014/main" id="{C8D18802-5872-5C4C-8828-27A6A44977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51" b="33145"/>
          <a:stretch/>
        </p:blipFill>
        <p:spPr>
          <a:xfrm>
            <a:off x="1" y="4855987"/>
            <a:ext cx="3470875" cy="2002015"/>
          </a:xfrm>
          <a:prstGeom prst="rect">
            <a:avLst/>
          </a:prstGeom>
        </p:spPr>
      </p:pic>
      <p:pic>
        <p:nvPicPr>
          <p:cNvPr id="14" name="Picture 13">
            <a:extLst>
              <a:ext uri="{FF2B5EF4-FFF2-40B4-BE49-F238E27FC236}">
                <a16:creationId xmlns:a16="http://schemas.microsoft.com/office/drawing/2014/main" id="{49102F8E-1CD9-A74E-BF20-75BD99591185}"/>
              </a:ext>
            </a:extLst>
          </p:cNvPr>
          <p:cNvPicPr>
            <a:picLocks noChangeAspect="1"/>
          </p:cNvPicPr>
          <p:nvPr userDrawn="1"/>
        </p:nvPicPr>
        <p:blipFill>
          <a:blip r:embed="rId5"/>
          <a:stretch>
            <a:fillRect/>
          </a:stretch>
        </p:blipFill>
        <p:spPr>
          <a:xfrm>
            <a:off x="10298936" y="1297901"/>
            <a:ext cx="1142737" cy="687526"/>
          </a:xfrm>
          <a:prstGeom prst="rect">
            <a:avLst/>
          </a:prstGeom>
        </p:spPr>
      </p:pic>
      <p:sp>
        <p:nvSpPr>
          <p:cNvPr id="15" name="Slide Number Placeholder 5">
            <a:extLst>
              <a:ext uri="{FF2B5EF4-FFF2-40B4-BE49-F238E27FC236}">
                <a16:creationId xmlns:a16="http://schemas.microsoft.com/office/drawing/2014/main" id="{F49EADBA-939F-154D-8FC0-95417D739CEF}"/>
              </a:ext>
            </a:extLst>
          </p:cNvPr>
          <p:cNvSpPr>
            <a:spLocks noGrp="1"/>
          </p:cNvSpPr>
          <p:nvPr>
            <p:ph type="sldNum" sz="quarter" idx="12"/>
          </p:nvPr>
        </p:nvSpPr>
        <p:spPr>
          <a:xfrm>
            <a:off x="8610600" y="6356352"/>
            <a:ext cx="2743200" cy="365125"/>
          </a:xfrm>
        </p:spPr>
        <p:txBody>
          <a:bodyPr/>
          <a:lstStyle>
            <a:lvl1pPr>
              <a:defRPr>
                <a:solidFill>
                  <a:srgbClr val="193E72"/>
                </a:solidFill>
              </a:defRPr>
            </a:lvl1pPr>
          </a:lstStyle>
          <a:p>
            <a:fld id="{7CFB3D76-E95C-734A-BDD4-10A5E36E6C85}" type="slidenum">
              <a:rPr lang="en-US" smtClean="0"/>
              <a:pPr/>
              <a:t>‹#›</a:t>
            </a:fld>
            <a:endParaRPr lang="en-US"/>
          </a:p>
        </p:txBody>
      </p:sp>
      <p:pic>
        <p:nvPicPr>
          <p:cNvPr id="13" name="Picture 12">
            <a:extLst>
              <a:ext uri="{FF2B5EF4-FFF2-40B4-BE49-F238E27FC236}">
                <a16:creationId xmlns:a16="http://schemas.microsoft.com/office/drawing/2014/main" id="{DBBDF930-E7E6-A24E-82E8-7A215996DD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1170" y="151047"/>
            <a:ext cx="3961857" cy="669751"/>
          </a:xfrm>
          <a:prstGeom prst="rect">
            <a:avLst/>
          </a:prstGeom>
        </p:spPr>
      </p:pic>
    </p:spTree>
    <p:extLst>
      <p:ext uri="{BB962C8B-B14F-4D97-AF65-F5344CB8AC3E}">
        <p14:creationId xmlns:p14="http://schemas.microsoft.com/office/powerpoint/2010/main" val="3578135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4EF918-F381-2446-98DA-52C67BADBA02}" type="datetimeFigureOut">
              <a:rPr lang="en-US" smtClean="0"/>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2398972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4EF918-F381-2446-98DA-52C67BADBA02}" type="datetimeFigureOut">
              <a:rPr lang="en-US" smtClean="0"/>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4072238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4EF918-F381-2446-98DA-52C67BADBA02}" type="datetimeFigureOut">
              <a:rPr lang="en-US" smtClean="0"/>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3718361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4EF918-F381-2446-98DA-52C67BADBA02}"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FB3D76-E95C-734A-BDD4-10A5E36E6C85}" type="slidenum">
              <a:rPr lang="en-US" smtClean="0"/>
              <a:t>‹#›</a:t>
            </a:fld>
            <a:endParaRPr lang="en-US"/>
          </a:p>
        </p:txBody>
      </p:sp>
    </p:spTree>
    <p:extLst>
      <p:ext uri="{BB962C8B-B14F-4D97-AF65-F5344CB8AC3E}">
        <p14:creationId xmlns:p14="http://schemas.microsoft.com/office/powerpoint/2010/main" val="397001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EF918-F381-2446-98DA-52C67BADBA02}" type="datetimeFigureOut">
              <a:rPr lang="en-US" smtClean="0"/>
              <a:t>3/25/2024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B3D76-E95C-734A-BDD4-10A5E36E6C85}" type="slidenum">
              <a:rPr lang="en-US" smtClean="0"/>
              <a:t>‹#›</a:t>
            </a:fld>
            <a:endParaRPr lang="en-US"/>
          </a:p>
        </p:txBody>
      </p:sp>
    </p:spTree>
    <p:extLst>
      <p:ext uri="{BB962C8B-B14F-4D97-AF65-F5344CB8AC3E}">
        <p14:creationId xmlns:p14="http://schemas.microsoft.com/office/powerpoint/2010/main" val="3938642376"/>
      </p:ext>
    </p:extLst>
  </p:cSld>
  <p:clrMap bg1="lt1" tx1="dk1" bg2="lt2" tx2="dk2" accent1="accent1" accent2="accent2" accent3="accent3" accent4="accent4" accent5="accent5" accent6="accent6" hlink="hlink" folHlink="folHlink"/>
  <p:sldLayoutIdLst>
    <p:sldLayoutId id="2147483699"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00" r:id="rId13"/>
    <p:sldLayoutId id="2147483685" r:id="rId14"/>
    <p:sldLayoutId id="2147483661" r:id="rId15"/>
    <p:sldLayoutId id="2147483669" r:id="rId16"/>
    <p:sldLayoutId id="2147483667" r:id="rId17"/>
    <p:sldLayoutId id="2147483668" r:id="rId18"/>
    <p:sldLayoutId id="2147483670" r:id="rId19"/>
    <p:sldLayoutId id="2147483671" r:id="rId20"/>
    <p:sldLayoutId id="214748369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1895960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EF918-F381-2446-98DA-52C67BADBA02}" type="datetimeFigureOut">
              <a:rPr lang="en-US" smtClean="0"/>
              <a:t>3/25/2024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B3D76-E95C-734A-BDD4-10A5E36E6C85}" type="slidenum">
              <a:rPr lang="en-US" smtClean="0"/>
              <a:t>‹#›</a:t>
            </a:fld>
            <a:endParaRPr lang="en-US"/>
          </a:p>
        </p:txBody>
      </p:sp>
    </p:spTree>
    <p:extLst>
      <p:ext uri="{BB962C8B-B14F-4D97-AF65-F5344CB8AC3E}">
        <p14:creationId xmlns:p14="http://schemas.microsoft.com/office/powerpoint/2010/main" val="269886685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jpeg"/><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79.jpeg"/><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4.xml"/><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94.jpeg"/><Relationship Id="rId5" Type="http://schemas.openxmlformats.org/officeDocument/2006/relationships/image" Target="../media/image37.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99.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102.jpeg"/><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105.jpeg"/><Relationship Id="rId5" Type="http://schemas.openxmlformats.org/officeDocument/2006/relationships/image" Target="../media/image37.png"/><Relationship Id="rId4" Type="http://schemas.openxmlformats.org/officeDocument/2006/relationships/image" Target="../media/image10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7.sv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113.jpe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svg"/><Relationship Id="rId2" Type="http://schemas.openxmlformats.org/officeDocument/2006/relationships/image" Target="../media/image118.jpeg"/><Relationship Id="rId1" Type="http://schemas.openxmlformats.org/officeDocument/2006/relationships/slideLayout" Target="../slideLayouts/slideLayout14.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4.xml"/><Relationship Id="rId4" Type="http://schemas.openxmlformats.org/officeDocument/2006/relationships/image" Target="../media/image126.sv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hyperlink" Target="bookmark://_NIHR_GM_Infrastructure/"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lancsteachinghospitals.nhs.uk/lancscrf" TargetMode="External"/><Relationship Id="rId2" Type="http://schemas.openxmlformats.org/officeDocument/2006/relationships/hyperlink" Target="https://www.lancsteachinghospitals.nhs.uk/research" TargetMode="External"/><Relationship Id="rId1" Type="http://schemas.openxmlformats.org/officeDocument/2006/relationships/slideLayout" Target="../slideLayouts/slideLayout14.xml"/><Relationship Id="rId6" Type="http://schemas.openxmlformats.org/officeDocument/2006/relationships/image" Target="../media/image132.jpeg"/><Relationship Id="rId5" Type="http://schemas.openxmlformats.org/officeDocument/2006/relationships/image" Target="../media/image131.svg"/><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57.sv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4.xml"/><Relationship Id="rId5" Type="http://schemas.openxmlformats.org/officeDocument/2006/relationships/image" Target="../media/image139.png"/><Relationship Id="rId4" Type="http://schemas.openxmlformats.org/officeDocument/2006/relationships/image" Target="../media/image138.png"/></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8.xml"/><Relationship Id="rId1" Type="http://schemas.openxmlformats.org/officeDocument/2006/relationships/slideLayout" Target="../slideLayouts/slideLayout32.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png"/></Relationships>
</file>

<file path=ppt/slides/_rels/slide5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146.svg"/><Relationship Id="rId4" Type="http://schemas.openxmlformats.org/officeDocument/2006/relationships/image" Target="../media/image145.png"/></Relationships>
</file>

<file path=ppt/slides/_rels/slide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48.jpeg"/><Relationship Id="rId4" Type="http://schemas.openxmlformats.org/officeDocument/2006/relationships/image" Target="../media/image47.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57.sv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57.svg"/></Relationships>
</file>

<file path=ppt/slides/_rels/slide6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149.jpe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57.svg"/></Relationships>
</file>

<file path=ppt/slides/_rels/slide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hyperlink" Target="mailto:adam.shepphard@mft.nhs.uk" TargetMode="External"/><Relationship Id="rId7" Type="http://schemas.openxmlformats.org/officeDocument/2006/relationships/hyperlink" Target="https://twitter.com/ManchesterBRC" TargetMode="External"/><Relationship Id="rId12" Type="http://schemas.openxmlformats.org/officeDocument/2006/relationships/hyperlink" Target="https://www.youtube.com/@nihrmanchesterbiomedicalre5966"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154.png"/><Relationship Id="rId11" Type="http://schemas.openxmlformats.org/officeDocument/2006/relationships/image" Target="../media/image156.png"/><Relationship Id="rId5" Type="http://schemas.openxmlformats.org/officeDocument/2006/relationships/hyperlink" Target="mailto:Sophie.henderson@mft.nhs.uk" TargetMode="External"/><Relationship Id="rId10" Type="http://schemas.openxmlformats.org/officeDocument/2006/relationships/hyperlink" Target="http://www.manchesterbrc.nihr.ac.uk" TargetMode="External"/><Relationship Id="rId4" Type="http://schemas.openxmlformats.org/officeDocument/2006/relationships/hyperlink" Target="mailto:jenny.fairhurst1@mft.nhs.uk" TargetMode="External"/><Relationship Id="rId9" Type="http://schemas.openxmlformats.org/officeDocument/2006/relationships/hyperlink" Target="https://www.linkedin.com/company/nihr-manchester-brc/"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70.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hyperlink" Target="https://www.manchesterbrc.nihr.ac.uk/training/" TargetMode="External"/><Relationship Id="rId18" Type="http://schemas.openxmlformats.org/officeDocument/2006/relationships/image" Target="../media/image154.png"/><Relationship Id="rId3" Type="http://schemas.openxmlformats.org/officeDocument/2006/relationships/image" Target="../media/image157.png"/><Relationship Id="rId21" Type="http://schemas.openxmlformats.org/officeDocument/2006/relationships/hyperlink" Target="https://www.linkedin.com/company/nihr-manchester-brc/" TargetMode="External"/><Relationship Id="rId7" Type="http://schemas.openxmlformats.org/officeDocument/2006/relationships/hyperlink" Target="mailto:Colette.Inkson@mft.nhs.uk" TargetMode="External"/><Relationship Id="rId12" Type="http://schemas.openxmlformats.org/officeDocument/2006/relationships/image" Target="../media/image162.svg"/><Relationship Id="rId17" Type="http://schemas.openxmlformats.org/officeDocument/2006/relationships/hyperlink" Target="https://www.translation.manchester.ac.uk/" TargetMode="External"/><Relationship Id="rId2" Type="http://schemas.openxmlformats.org/officeDocument/2006/relationships/notesSlide" Target="../notesSlides/notesSlide49.xml"/><Relationship Id="rId16" Type="http://schemas.openxmlformats.org/officeDocument/2006/relationships/image" Target="../media/image164.svg"/><Relationship Id="rId20" Type="http://schemas.openxmlformats.org/officeDocument/2006/relationships/image" Target="../media/image155.png"/><Relationship Id="rId1" Type="http://schemas.openxmlformats.org/officeDocument/2006/relationships/slideLayout" Target="../slideLayouts/slideLayout14.xml"/><Relationship Id="rId6" Type="http://schemas.openxmlformats.org/officeDocument/2006/relationships/hyperlink" Target="mailto:Lisa.Miles@mft.nhs.uk" TargetMode="External"/><Relationship Id="rId11" Type="http://schemas.openxmlformats.org/officeDocument/2006/relationships/image" Target="../media/image161.png"/><Relationship Id="rId5" Type="http://schemas.openxmlformats.org/officeDocument/2006/relationships/hyperlink" Target="mailto:ManchesterBRC@mft.nhs.uk" TargetMode="External"/><Relationship Id="rId15" Type="http://schemas.openxmlformats.org/officeDocument/2006/relationships/image" Target="../media/image163.png"/><Relationship Id="rId10" Type="http://schemas.openxmlformats.org/officeDocument/2006/relationships/hyperlink" Target="https://www.manchesterbrc.nihr.ac.uk/" TargetMode="External"/><Relationship Id="rId19" Type="http://schemas.openxmlformats.org/officeDocument/2006/relationships/hyperlink" Target="https://twitter.com/ManchesterBRC" TargetMode="External"/><Relationship Id="rId4" Type="http://schemas.openxmlformats.org/officeDocument/2006/relationships/image" Target="../media/image158.svg"/><Relationship Id="rId9" Type="http://schemas.openxmlformats.org/officeDocument/2006/relationships/image" Target="../media/image160.svg"/><Relationship Id="rId14" Type="http://schemas.openxmlformats.org/officeDocument/2006/relationships/hyperlink" Target="mailto:Jane.Crosbie@manchester.ac.uk"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18" Type="http://schemas.openxmlformats.org/officeDocument/2006/relationships/image" Target="../media/image182.png"/><Relationship Id="rId26" Type="http://schemas.openxmlformats.org/officeDocument/2006/relationships/image" Target="../media/image152.jpeg"/><Relationship Id="rId3" Type="http://schemas.openxmlformats.org/officeDocument/2006/relationships/image" Target="../media/image167.png"/><Relationship Id="rId21" Type="http://schemas.openxmlformats.org/officeDocument/2006/relationships/image" Target="../media/image185.png"/><Relationship Id="rId7" Type="http://schemas.openxmlformats.org/officeDocument/2006/relationships/image" Target="../media/image171.png"/><Relationship Id="rId12" Type="http://schemas.openxmlformats.org/officeDocument/2006/relationships/image" Target="../media/image176.png"/><Relationship Id="rId17" Type="http://schemas.openxmlformats.org/officeDocument/2006/relationships/image" Target="../media/image181.png"/><Relationship Id="rId25" Type="http://schemas.openxmlformats.org/officeDocument/2006/relationships/hyperlink" Target="mailto:Colette.inkson@mft.nhs.uk" TargetMode="External"/><Relationship Id="rId2" Type="http://schemas.openxmlformats.org/officeDocument/2006/relationships/image" Target="../media/image166.png"/><Relationship Id="rId16" Type="http://schemas.openxmlformats.org/officeDocument/2006/relationships/image" Target="../media/image180.png"/><Relationship Id="rId20" Type="http://schemas.openxmlformats.org/officeDocument/2006/relationships/image" Target="../media/image184.png"/><Relationship Id="rId1" Type="http://schemas.openxmlformats.org/officeDocument/2006/relationships/slideLayout" Target="../slideLayouts/slideLayout14.xml"/><Relationship Id="rId6" Type="http://schemas.openxmlformats.org/officeDocument/2006/relationships/image" Target="../media/image170.png"/><Relationship Id="rId11" Type="http://schemas.openxmlformats.org/officeDocument/2006/relationships/image" Target="../media/image175.png"/><Relationship Id="rId24" Type="http://schemas.openxmlformats.org/officeDocument/2006/relationships/image" Target="../media/image188.jpeg"/><Relationship Id="rId5" Type="http://schemas.openxmlformats.org/officeDocument/2006/relationships/image" Target="../media/image169.png"/><Relationship Id="rId15" Type="http://schemas.openxmlformats.org/officeDocument/2006/relationships/image" Target="../media/image179.png"/><Relationship Id="rId23" Type="http://schemas.openxmlformats.org/officeDocument/2006/relationships/image" Target="../media/image187.jpeg"/><Relationship Id="rId10" Type="http://schemas.openxmlformats.org/officeDocument/2006/relationships/image" Target="../media/image174.png"/><Relationship Id="rId19" Type="http://schemas.openxmlformats.org/officeDocument/2006/relationships/image" Target="../media/image183.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 Id="rId22" Type="http://schemas.openxmlformats.org/officeDocument/2006/relationships/image" Target="../media/image186.png"/></Relationships>
</file>

<file path=ppt/slides/_rels/slide75.xml.rels><?xml version="1.0" encoding="UTF-8" standalone="yes"?>
<Relationships xmlns="http://schemas.openxmlformats.org/package/2006/relationships"><Relationship Id="rId13" Type="http://schemas.openxmlformats.org/officeDocument/2006/relationships/image" Target="../media/image199.png"/><Relationship Id="rId18" Type="http://schemas.openxmlformats.org/officeDocument/2006/relationships/image" Target="../media/image203.png"/><Relationship Id="rId26" Type="http://schemas.openxmlformats.org/officeDocument/2006/relationships/image" Target="../media/image211.png"/><Relationship Id="rId3" Type="http://schemas.openxmlformats.org/officeDocument/2006/relationships/image" Target="../media/image189.png"/><Relationship Id="rId21" Type="http://schemas.openxmlformats.org/officeDocument/2006/relationships/image" Target="../media/image206.png"/><Relationship Id="rId34" Type="http://schemas.openxmlformats.org/officeDocument/2006/relationships/image" Target="../media/image219.jpeg"/><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2.png"/><Relationship Id="rId25" Type="http://schemas.openxmlformats.org/officeDocument/2006/relationships/image" Target="../media/image210.jpeg"/><Relationship Id="rId33" Type="http://schemas.openxmlformats.org/officeDocument/2006/relationships/image" Target="../media/image218.jpeg"/><Relationship Id="rId2" Type="http://schemas.openxmlformats.org/officeDocument/2006/relationships/notesSlide" Target="../notesSlides/notesSlide52.xml"/><Relationship Id="rId16" Type="http://schemas.openxmlformats.org/officeDocument/2006/relationships/image" Target="../media/image201.png"/><Relationship Id="rId20" Type="http://schemas.openxmlformats.org/officeDocument/2006/relationships/image" Target="../media/image205.png"/><Relationship Id="rId29" Type="http://schemas.openxmlformats.org/officeDocument/2006/relationships/image" Target="../media/image214.png"/><Relationship Id="rId1" Type="http://schemas.openxmlformats.org/officeDocument/2006/relationships/slideLayout" Target="../slideLayouts/slideLayout14.xml"/><Relationship Id="rId6" Type="http://schemas.openxmlformats.org/officeDocument/2006/relationships/image" Target="../media/image192.png"/><Relationship Id="rId11" Type="http://schemas.openxmlformats.org/officeDocument/2006/relationships/image" Target="../media/image197.png"/><Relationship Id="rId24" Type="http://schemas.openxmlformats.org/officeDocument/2006/relationships/image" Target="../media/image209.jpeg"/><Relationship Id="rId32" Type="http://schemas.openxmlformats.org/officeDocument/2006/relationships/image" Target="../media/image217.jpeg"/><Relationship Id="rId5" Type="http://schemas.openxmlformats.org/officeDocument/2006/relationships/image" Target="../media/image191.png"/><Relationship Id="rId15" Type="http://schemas.openxmlformats.org/officeDocument/2006/relationships/image" Target="../media/image200.png"/><Relationship Id="rId23" Type="http://schemas.openxmlformats.org/officeDocument/2006/relationships/image" Target="../media/image208.png"/><Relationship Id="rId28" Type="http://schemas.openxmlformats.org/officeDocument/2006/relationships/image" Target="../media/image213.png"/><Relationship Id="rId36" Type="http://schemas.openxmlformats.org/officeDocument/2006/relationships/hyperlink" Target="mailto:Colette.Inkson@mft.nhs.uk" TargetMode="External"/><Relationship Id="rId10" Type="http://schemas.openxmlformats.org/officeDocument/2006/relationships/image" Target="../media/image196.png"/><Relationship Id="rId19" Type="http://schemas.openxmlformats.org/officeDocument/2006/relationships/image" Target="../media/image204.png"/><Relationship Id="rId31" Type="http://schemas.openxmlformats.org/officeDocument/2006/relationships/image" Target="../media/image216.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177.png"/><Relationship Id="rId22" Type="http://schemas.openxmlformats.org/officeDocument/2006/relationships/image" Target="../media/image207.png"/><Relationship Id="rId27" Type="http://schemas.openxmlformats.org/officeDocument/2006/relationships/image" Target="../media/image212.png"/><Relationship Id="rId30" Type="http://schemas.openxmlformats.org/officeDocument/2006/relationships/image" Target="../media/image215.png"/><Relationship Id="rId35" Type="http://schemas.openxmlformats.org/officeDocument/2006/relationships/image" Target="../media/image220.png"/><Relationship Id="rId8" Type="http://schemas.openxmlformats.org/officeDocument/2006/relationships/image" Target="../media/image194.png"/></Relationships>
</file>

<file path=ppt/slides/_rels/slide76.xml.rels><?xml version="1.0" encoding="UTF-8" standalone="yes"?>
<Relationships xmlns="http://schemas.openxmlformats.org/package/2006/relationships"><Relationship Id="rId8" Type="http://schemas.openxmlformats.org/officeDocument/2006/relationships/image" Target="../media/image226.svg"/><Relationship Id="rId13" Type="http://schemas.openxmlformats.org/officeDocument/2006/relationships/image" Target="../media/image230.png"/><Relationship Id="rId18" Type="http://schemas.openxmlformats.org/officeDocument/2006/relationships/image" Target="../media/image235.png"/><Relationship Id="rId26" Type="http://schemas.openxmlformats.org/officeDocument/2006/relationships/image" Target="../media/image243.jpeg"/><Relationship Id="rId3" Type="http://schemas.openxmlformats.org/officeDocument/2006/relationships/image" Target="../media/image221.jpeg"/><Relationship Id="rId21" Type="http://schemas.openxmlformats.org/officeDocument/2006/relationships/image" Target="../media/image238.png"/><Relationship Id="rId7" Type="http://schemas.openxmlformats.org/officeDocument/2006/relationships/image" Target="../media/image225.png"/><Relationship Id="rId12" Type="http://schemas.openxmlformats.org/officeDocument/2006/relationships/image" Target="../media/image229.png"/><Relationship Id="rId17" Type="http://schemas.openxmlformats.org/officeDocument/2006/relationships/image" Target="../media/image234.png"/><Relationship Id="rId25" Type="http://schemas.openxmlformats.org/officeDocument/2006/relationships/image" Target="../media/image242.png"/><Relationship Id="rId2" Type="http://schemas.openxmlformats.org/officeDocument/2006/relationships/notesSlide" Target="../notesSlides/notesSlide53.xml"/><Relationship Id="rId16" Type="http://schemas.openxmlformats.org/officeDocument/2006/relationships/image" Target="../media/image233.png"/><Relationship Id="rId20" Type="http://schemas.openxmlformats.org/officeDocument/2006/relationships/image" Target="../media/image237.png"/><Relationship Id="rId29" Type="http://schemas.openxmlformats.org/officeDocument/2006/relationships/image" Target="../media/image246.png"/><Relationship Id="rId1" Type="http://schemas.openxmlformats.org/officeDocument/2006/relationships/slideLayout" Target="../slideLayouts/slideLayout8.xml"/><Relationship Id="rId6" Type="http://schemas.openxmlformats.org/officeDocument/2006/relationships/image" Target="../media/image224.png"/><Relationship Id="rId11" Type="http://schemas.microsoft.com/office/2007/relationships/hdphoto" Target="../media/hdphoto2.wdp"/><Relationship Id="rId24" Type="http://schemas.openxmlformats.org/officeDocument/2006/relationships/image" Target="../media/image241.png"/><Relationship Id="rId5" Type="http://schemas.openxmlformats.org/officeDocument/2006/relationships/image" Target="../media/image223.png"/><Relationship Id="rId15" Type="http://schemas.openxmlformats.org/officeDocument/2006/relationships/image" Target="../media/image232.png"/><Relationship Id="rId23" Type="http://schemas.openxmlformats.org/officeDocument/2006/relationships/image" Target="../media/image240.png"/><Relationship Id="rId28" Type="http://schemas.openxmlformats.org/officeDocument/2006/relationships/image" Target="../media/image245.png"/><Relationship Id="rId10" Type="http://schemas.openxmlformats.org/officeDocument/2006/relationships/image" Target="../media/image228.png"/><Relationship Id="rId19" Type="http://schemas.openxmlformats.org/officeDocument/2006/relationships/image" Target="../media/image236.png"/><Relationship Id="rId4" Type="http://schemas.openxmlformats.org/officeDocument/2006/relationships/image" Target="../media/image222.png"/><Relationship Id="rId9" Type="http://schemas.openxmlformats.org/officeDocument/2006/relationships/image" Target="../media/image227.png"/><Relationship Id="rId14" Type="http://schemas.openxmlformats.org/officeDocument/2006/relationships/image" Target="../media/image231.png"/><Relationship Id="rId22" Type="http://schemas.openxmlformats.org/officeDocument/2006/relationships/image" Target="../media/image239.jpeg"/><Relationship Id="rId27" Type="http://schemas.openxmlformats.org/officeDocument/2006/relationships/image" Target="../media/image244.png"/><Relationship Id="rId30" Type="http://schemas.openxmlformats.org/officeDocument/2006/relationships/image" Target="../media/image247.png"/></Relationships>
</file>

<file path=ppt/slides/_rels/slide7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image" Target="../media/image250.svg"/><Relationship Id="rId5" Type="http://schemas.openxmlformats.org/officeDocument/2006/relationships/image" Target="../media/image249.png"/><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6.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0506" y="3657600"/>
            <a:ext cx="7620693" cy="1295400"/>
          </a:xfrm>
        </p:spPr>
        <p:txBody>
          <a:bodyPr>
            <a:normAutofit/>
          </a:bodyPr>
          <a:lstStyle/>
          <a:p>
            <a:pPr algn="l"/>
            <a:r>
              <a:rPr lang="en-GB" sz="2800">
                <a:solidFill>
                  <a:schemeClr val="bg1"/>
                </a:solidFill>
                <a:latin typeface="Arial" panose="020B0604020202020204" pitchFamily="34" charset="0"/>
                <a:cs typeface="Arial" panose="020B0604020202020204" pitchFamily="34" charset="0"/>
              </a:rPr>
              <a:t>Presentation to:</a:t>
            </a:r>
            <a:br>
              <a:rPr lang="en-GB" sz="2800">
                <a:solidFill>
                  <a:schemeClr val="bg1"/>
                </a:solidFill>
                <a:latin typeface="Arial" panose="020B0604020202020204" pitchFamily="34" charset="0"/>
                <a:cs typeface="Arial" panose="020B0604020202020204" pitchFamily="34" charset="0"/>
              </a:rPr>
            </a:br>
            <a:r>
              <a:rPr lang="en-GB" sz="2800">
                <a:solidFill>
                  <a:schemeClr val="bg1"/>
                </a:solidFill>
                <a:latin typeface="Arial" panose="020B0604020202020204" pitchFamily="34" charset="0"/>
                <a:cs typeface="Arial" panose="020B0604020202020204" pitchFamily="34" charset="0"/>
              </a:rPr>
              <a:t>Name &amp; Date: </a:t>
            </a:r>
            <a:br>
              <a:rPr lang="en-GB" sz="2800">
                <a:solidFill>
                  <a:schemeClr val="bg1"/>
                </a:solidFill>
                <a:latin typeface="Arial" panose="020B0604020202020204" pitchFamily="34" charset="0"/>
                <a:cs typeface="Arial" panose="020B0604020202020204" pitchFamily="34" charset="0"/>
              </a:rPr>
            </a:br>
            <a:endParaRPr lang="en-GB" sz="280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79FE91D-638B-404C-B40F-8BED1C97C6FD}"/>
              </a:ext>
            </a:extLst>
          </p:cNvPr>
          <p:cNvCxnSpPr>
            <a:cxnSpLocks/>
          </p:cNvCxnSpPr>
          <p:nvPr/>
        </p:nvCxnSpPr>
        <p:spPr>
          <a:xfrm>
            <a:off x="2432255" y="7024534"/>
            <a:ext cx="3771900" cy="0"/>
          </a:xfrm>
          <a:prstGeom prst="line">
            <a:avLst/>
          </a:prstGeom>
          <a:ln w="34925">
            <a:solidFill>
              <a:srgbClr val="EA5D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57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6E3267-93A3-423D-B382-FF6244BF2C21}"/>
              </a:ext>
            </a:extLst>
          </p:cNvPr>
          <p:cNvSpPr txBox="1"/>
          <p:nvPr/>
        </p:nvSpPr>
        <p:spPr>
          <a:xfrm>
            <a:off x="728311" y="2077386"/>
            <a:ext cx="10282989" cy="584775"/>
          </a:xfrm>
          <a:prstGeom prst="rect">
            <a:avLst/>
          </a:prstGeom>
          <a:noFill/>
        </p:spPr>
        <p:txBody>
          <a:bodyPr wrap="square">
            <a:spAutoFit/>
          </a:bodyPr>
          <a:lstStyle/>
          <a:p>
            <a:r>
              <a:rPr lang="en-GB" sz="1600">
                <a:latin typeface="Calibri (Body)"/>
              </a:rPr>
              <a:t>Addressing our region’s burden of ill-health and aligning with MAHSC, Manchester BRC’s core infrastructure will support scientific programmes designed to tackle three grand challenges:  			</a:t>
            </a:r>
          </a:p>
        </p:txBody>
      </p:sp>
      <p:sp>
        <p:nvSpPr>
          <p:cNvPr id="4" name="Title 3">
            <a:extLst>
              <a:ext uri="{FF2B5EF4-FFF2-40B4-BE49-F238E27FC236}">
                <a16:creationId xmlns:a16="http://schemas.microsoft.com/office/drawing/2014/main" id="{CE1E1988-A645-4C1A-9AA5-C818E43CD397}"/>
              </a:ext>
            </a:extLst>
          </p:cNvPr>
          <p:cNvSpPr txBox="1">
            <a:spLocks/>
          </p:cNvSpPr>
          <p:nvPr/>
        </p:nvSpPr>
        <p:spPr>
          <a:xfrm>
            <a:off x="452273" y="1050202"/>
            <a:ext cx="10825327" cy="6922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Grand Challenges </a:t>
            </a:r>
          </a:p>
        </p:txBody>
      </p:sp>
      <p:sp>
        <p:nvSpPr>
          <p:cNvPr id="3" name="Freeform: Shape 2">
            <a:extLst>
              <a:ext uri="{FF2B5EF4-FFF2-40B4-BE49-F238E27FC236}">
                <a16:creationId xmlns:a16="http://schemas.microsoft.com/office/drawing/2014/main" id="{7725D0E8-573A-6AA3-E02A-E121F849345F}"/>
              </a:ext>
            </a:extLst>
          </p:cNvPr>
          <p:cNvSpPr/>
          <p:nvPr/>
        </p:nvSpPr>
        <p:spPr>
          <a:xfrm>
            <a:off x="6096000" y="2863511"/>
            <a:ext cx="3185350" cy="1114710"/>
          </a:xfrm>
          <a:custGeom>
            <a:avLst/>
            <a:gdLst>
              <a:gd name="connsiteX0" fmla="*/ 0 w 3185350"/>
              <a:gd name="connsiteY0" fmla="*/ 0 h 1114710"/>
              <a:gd name="connsiteX1" fmla="*/ 3185351 w 3185350"/>
              <a:gd name="connsiteY1" fmla="*/ 0 h 1114710"/>
              <a:gd name="connsiteX2" fmla="*/ 3185351 w 3185350"/>
              <a:gd name="connsiteY2" fmla="*/ 1114711 h 1114710"/>
              <a:gd name="connsiteX3" fmla="*/ 0 w 3185350"/>
              <a:gd name="connsiteY3" fmla="*/ 1114711 h 1114710"/>
            </a:gdLst>
            <a:ahLst/>
            <a:cxnLst>
              <a:cxn ang="0">
                <a:pos x="connsiteX0" y="connsiteY0"/>
              </a:cxn>
              <a:cxn ang="0">
                <a:pos x="connsiteX1" y="connsiteY1"/>
              </a:cxn>
              <a:cxn ang="0">
                <a:pos x="connsiteX2" y="connsiteY2"/>
              </a:cxn>
              <a:cxn ang="0">
                <a:pos x="connsiteX3" y="connsiteY3"/>
              </a:cxn>
            </a:cxnLst>
            <a:rect l="l" t="t" r="r" b="b"/>
            <a:pathLst>
              <a:path w="3185350" h="1114710">
                <a:moveTo>
                  <a:pt x="0" y="0"/>
                </a:moveTo>
                <a:lnTo>
                  <a:pt x="3185351" y="0"/>
                </a:lnTo>
                <a:lnTo>
                  <a:pt x="3185351" y="1114711"/>
                </a:lnTo>
                <a:lnTo>
                  <a:pt x="0" y="1114711"/>
                </a:lnTo>
                <a:close/>
              </a:path>
            </a:pathLst>
          </a:custGeom>
          <a:solidFill>
            <a:srgbClr val="EF6557"/>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1880452-B299-129A-41FA-B7F3A16DD28A}"/>
              </a:ext>
            </a:extLst>
          </p:cNvPr>
          <p:cNvSpPr/>
          <p:nvPr/>
        </p:nvSpPr>
        <p:spPr>
          <a:xfrm>
            <a:off x="6100000" y="4054763"/>
            <a:ext cx="3185350" cy="1114710"/>
          </a:xfrm>
          <a:custGeom>
            <a:avLst/>
            <a:gdLst>
              <a:gd name="connsiteX0" fmla="*/ 0 w 3185350"/>
              <a:gd name="connsiteY0" fmla="*/ 0 h 1114710"/>
              <a:gd name="connsiteX1" fmla="*/ 3185351 w 3185350"/>
              <a:gd name="connsiteY1" fmla="*/ 0 h 1114710"/>
              <a:gd name="connsiteX2" fmla="*/ 3185351 w 3185350"/>
              <a:gd name="connsiteY2" fmla="*/ 1114711 h 1114710"/>
              <a:gd name="connsiteX3" fmla="*/ 0 w 3185350"/>
              <a:gd name="connsiteY3" fmla="*/ 1114711 h 1114710"/>
            </a:gdLst>
            <a:ahLst/>
            <a:cxnLst>
              <a:cxn ang="0">
                <a:pos x="connsiteX0" y="connsiteY0"/>
              </a:cxn>
              <a:cxn ang="0">
                <a:pos x="connsiteX1" y="connsiteY1"/>
              </a:cxn>
              <a:cxn ang="0">
                <a:pos x="connsiteX2" y="connsiteY2"/>
              </a:cxn>
              <a:cxn ang="0">
                <a:pos x="connsiteX3" y="connsiteY3"/>
              </a:cxn>
            </a:cxnLst>
            <a:rect l="l" t="t" r="r" b="b"/>
            <a:pathLst>
              <a:path w="3185350" h="1114710">
                <a:moveTo>
                  <a:pt x="0" y="0"/>
                </a:moveTo>
                <a:lnTo>
                  <a:pt x="3185351" y="0"/>
                </a:lnTo>
                <a:lnTo>
                  <a:pt x="3185351" y="1114711"/>
                </a:lnTo>
                <a:lnTo>
                  <a:pt x="0" y="1114711"/>
                </a:lnTo>
                <a:close/>
              </a:path>
            </a:pathLst>
          </a:custGeom>
          <a:solidFill>
            <a:srgbClr val="EF6557"/>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8CC5D71-7686-1DD0-3B35-836252118ACA}"/>
              </a:ext>
            </a:extLst>
          </p:cNvPr>
          <p:cNvSpPr/>
          <p:nvPr/>
        </p:nvSpPr>
        <p:spPr>
          <a:xfrm>
            <a:off x="6096000" y="5250443"/>
            <a:ext cx="3185350" cy="1114710"/>
          </a:xfrm>
          <a:custGeom>
            <a:avLst/>
            <a:gdLst>
              <a:gd name="connsiteX0" fmla="*/ 0 w 3185350"/>
              <a:gd name="connsiteY0" fmla="*/ 0 h 1114710"/>
              <a:gd name="connsiteX1" fmla="*/ 3185350 w 3185350"/>
              <a:gd name="connsiteY1" fmla="*/ 0 h 1114710"/>
              <a:gd name="connsiteX2" fmla="*/ 3185350 w 3185350"/>
              <a:gd name="connsiteY2" fmla="*/ 1114711 h 1114710"/>
              <a:gd name="connsiteX3" fmla="*/ 0 w 3185350"/>
              <a:gd name="connsiteY3" fmla="*/ 1114711 h 1114710"/>
            </a:gdLst>
            <a:ahLst/>
            <a:cxnLst>
              <a:cxn ang="0">
                <a:pos x="connsiteX0" y="connsiteY0"/>
              </a:cxn>
              <a:cxn ang="0">
                <a:pos x="connsiteX1" y="connsiteY1"/>
              </a:cxn>
              <a:cxn ang="0">
                <a:pos x="connsiteX2" y="connsiteY2"/>
              </a:cxn>
              <a:cxn ang="0">
                <a:pos x="connsiteX3" y="connsiteY3"/>
              </a:cxn>
            </a:cxnLst>
            <a:rect l="l" t="t" r="r" b="b"/>
            <a:pathLst>
              <a:path w="3185350" h="1114710">
                <a:moveTo>
                  <a:pt x="0" y="0"/>
                </a:moveTo>
                <a:lnTo>
                  <a:pt x="3185350" y="0"/>
                </a:lnTo>
                <a:lnTo>
                  <a:pt x="3185350" y="1114711"/>
                </a:lnTo>
                <a:lnTo>
                  <a:pt x="0" y="1114711"/>
                </a:lnTo>
                <a:close/>
              </a:path>
            </a:pathLst>
          </a:custGeom>
          <a:solidFill>
            <a:srgbClr val="EF6557"/>
          </a:solidFill>
          <a:ln w="9525"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BE4B907F-D123-2606-3560-D723E8AB2F54}"/>
              </a:ext>
            </a:extLst>
          </p:cNvPr>
          <p:cNvSpPr txBox="1"/>
          <p:nvPr/>
        </p:nvSpPr>
        <p:spPr>
          <a:xfrm>
            <a:off x="6757987" y="5296163"/>
            <a:ext cx="335280" cy="405765"/>
          </a:xfrm>
          <a:prstGeom prst="rect">
            <a:avLst/>
          </a:prstGeom>
          <a:noFill/>
        </p:spPr>
        <p:txBody>
          <a:bodyPr wrap="none" rtlCol="0">
            <a:spAutoFit/>
          </a:bodyPr>
          <a:lstStyle/>
          <a:p>
            <a:pPr algn="l"/>
            <a:r>
              <a:rPr lang="en-GB" sz="2025" spc="-61" baseline="0">
                <a:ln/>
                <a:solidFill>
                  <a:srgbClr val="FFFFFF"/>
                </a:solidFill>
                <a:latin typeface="Lato"/>
                <a:ea typeface="Lato"/>
                <a:cs typeface="Lato"/>
                <a:sym typeface="Lato"/>
                <a:rtl val="0"/>
              </a:rPr>
              <a:t>P</a:t>
            </a:r>
          </a:p>
        </p:txBody>
      </p:sp>
      <p:sp>
        <p:nvSpPr>
          <p:cNvPr id="10" name="TextBox 9">
            <a:extLst>
              <a:ext uri="{FF2B5EF4-FFF2-40B4-BE49-F238E27FC236}">
                <a16:creationId xmlns:a16="http://schemas.microsoft.com/office/drawing/2014/main" id="{E2157810-B94D-0B55-B520-ECDCA071DC07}"/>
              </a:ext>
            </a:extLst>
          </p:cNvPr>
          <p:cNvSpPr txBox="1"/>
          <p:nvPr/>
        </p:nvSpPr>
        <p:spPr>
          <a:xfrm>
            <a:off x="6907053" y="5296163"/>
            <a:ext cx="3162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a:t>
            </a:r>
          </a:p>
        </p:txBody>
      </p:sp>
      <p:sp>
        <p:nvSpPr>
          <p:cNvPr id="11" name="TextBox 10">
            <a:extLst>
              <a:ext uri="{FF2B5EF4-FFF2-40B4-BE49-F238E27FC236}">
                <a16:creationId xmlns:a16="http://schemas.microsoft.com/office/drawing/2014/main" id="{56A5A7CA-B63D-F488-CBCF-07298477132D}"/>
              </a:ext>
            </a:extLst>
          </p:cNvPr>
          <p:cNvSpPr txBox="1"/>
          <p:nvPr/>
        </p:nvSpPr>
        <p:spPr>
          <a:xfrm>
            <a:off x="7043166" y="5296163"/>
            <a:ext cx="278129"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r</a:t>
            </a:r>
          </a:p>
        </p:txBody>
      </p:sp>
      <p:sp>
        <p:nvSpPr>
          <p:cNvPr id="12" name="TextBox 11">
            <a:extLst>
              <a:ext uri="{FF2B5EF4-FFF2-40B4-BE49-F238E27FC236}">
                <a16:creationId xmlns:a16="http://schemas.microsoft.com/office/drawing/2014/main" id="{ED24EF6F-EA10-566A-4734-6B46932CD1A2}"/>
              </a:ext>
            </a:extLst>
          </p:cNvPr>
          <p:cNvSpPr txBox="1"/>
          <p:nvPr/>
        </p:nvSpPr>
        <p:spPr>
          <a:xfrm>
            <a:off x="7136701" y="5296163"/>
            <a:ext cx="67818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son-</a:t>
            </a:r>
          </a:p>
        </p:txBody>
      </p:sp>
      <p:sp>
        <p:nvSpPr>
          <p:cNvPr id="13" name="TextBox 12">
            <a:extLst>
              <a:ext uri="{FF2B5EF4-FFF2-40B4-BE49-F238E27FC236}">
                <a16:creationId xmlns:a16="http://schemas.microsoft.com/office/drawing/2014/main" id="{7256CAB7-B70A-1333-666E-2EFC12E50D76}"/>
              </a:ext>
            </a:extLst>
          </p:cNvPr>
          <p:cNvSpPr txBox="1"/>
          <p:nvPr/>
        </p:nvSpPr>
        <p:spPr>
          <a:xfrm>
            <a:off x="7634287" y="5296163"/>
            <a:ext cx="30670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c</a:t>
            </a:r>
          </a:p>
        </p:txBody>
      </p:sp>
      <p:sp>
        <p:nvSpPr>
          <p:cNvPr id="14" name="TextBox 13">
            <a:extLst>
              <a:ext uri="{FF2B5EF4-FFF2-40B4-BE49-F238E27FC236}">
                <a16:creationId xmlns:a16="http://schemas.microsoft.com/office/drawing/2014/main" id="{47099F4E-0CD7-05AE-1CC7-A7A2BC174E07}"/>
              </a:ext>
            </a:extLst>
          </p:cNvPr>
          <p:cNvSpPr txBox="1"/>
          <p:nvPr/>
        </p:nvSpPr>
        <p:spPr>
          <a:xfrm>
            <a:off x="7755064" y="5296163"/>
            <a:ext cx="3162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a:t>
            </a:r>
          </a:p>
        </p:txBody>
      </p:sp>
      <p:sp>
        <p:nvSpPr>
          <p:cNvPr id="15" name="TextBox 14">
            <a:extLst>
              <a:ext uri="{FF2B5EF4-FFF2-40B4-BE49-F238E27FC236}">
                <a16:creationId xmlns:a16="http://schemas.microsoft.com/office/drawing/2014/main" id="{853F63CA-0C67-9741-DFDD-9B5842B76F1C}"/>
              </a:ext>
            </a:extLst>
          </p:cNvPr>
          <p:cNvSpPr txBox="1"/>
          <p:nvPr/>
        </p:nvSpPr>
        <p:spPr>
          <a:xfrm>
            <a:off x="7891177" y="5296163"/>
            <a:ext cx="3257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n</a:t>
            </a:r>
          </a:p>
        </p:txBody>
      </p:sp>
      <p:sp>
        <p:nvSpPr>
          <p:cNvPr id="16" name="TextBox 15">
            <a:extLst>
              <a:ext uri="{FF2B5EF4-FFF2-40B4-BE49-F238E27FC236}">
                <a16:creationId xmlns:a16="http://schemas.microsoft.com/office/drawing/2014/main" id="{E373782F-BA87-6501-356C-27DD506B7FE2}"/>
              </a:ext>
            </a:extLst>
          </p:cNvPr>
          <p:cNvSpPr txBox="1"/>
          <p:nvPr/>
        </p:nvSpPr>
        <p:spPr>
          <a:xfrm>
            <a:off x="8033289" y="5296163"/>
            <a:ext cx="2781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a:t>
            </a:r>
          </a:p>
        </p:txBody>
      </p:sp>
      <p:sp>
        <p:nvSpPr>
          <p:cNvPr id="17" name="TextBox 16">
            <a:extLst>
              <a:ext uri="{FF2B5EF4-FFF2-40B4-BE49-F238E27FC236}">
                <a16:creationId xmlns:a16="http://schemas.microsoft.com/office/drawing/2014/main" id="{F4870238-EE26-1933-299A-09883825566B}"/>
              </a:ext>
            </a:extLst>
          </p:cNvPr>
          <p:cNvSpPr txBox="1"/>
          <p:nvPr/>
        </p:nvSpPr>
        <p:spPr>
          <a:xfrm>
            <a:off x="8126444" y="5296163"/>
            <a:ext cx="278130" cy="405765"/>
          </a:xfrm>
          <a:prstGeom prst="rect">
            <a:avLst/>
          </a:prstGeom>
          <a:noFill/>
        </p:spPr>
        <p:txBody>
          <a:bodyPr wrap="none" rtlCol="0">
            <a:spAutoFit/>
          </a:bodyPr>
          <a:lstStyle/>
          <a:p>
            <a:pPr algn="l"/>
            <a:r>
              <a:rPr lang="en-GB" sz="2025" spc="-41" baseline="0">
                <a:ln/>
                <a:solidFill>
                  <a:srgbClr val="FFFFFF"/>
                </a:solidFill>
                <a:latin typeface="Lato"/>
                <a:ea typeface="Lato"/>
                <a:cs typeface="Lato"/>
                <a:sym typeface="Lato"/>
                <a:rtl val="0"/>
              </a:rPr>
              <a:t>r</a:t>
            </a:r>
          </a:p>
        </p:txBody>
      </p:sp>
      <p:sp>
        <p:nvSpPr>
          <p:cNvPr id="18" name="TextBox 17">
            <a:extLst>
              <a:ext uri="{FF2B5EF4-FFF2-40B4-BE49-F238E27FC236}">
                <a16:creationId xmlns:a16="http://schemas.microsoft.com/office/drawing/2014/main" id="{CD6B496B-FCA7-CA8C-B96F-E0E4469290AB}"/>
              </a:ext>
            </a:extLst>
          </p:cNvPr>
          <p:cNvSpPr txBox="1"/>
          <p:nvPr/>
        </p:nvSpPr>
        <p:spPr>
          <a:xfrm>
            <a:off x="8215789" y="5296163"/>
            <a:ext cx="52578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ed </a:t>
            </a:r>
          </a:p>
        </p:txBody>
      </p:sp>
      <p:sp>
        <p:nvSpPr>
          <p:cNvPr id="19" name="TextBox 18">
            <a:extLst>
              <a:ext uri="{FF2B5EF4-FFF2-40B4-BE49-F238E27FC236}">
                <a16:creationId xmlns:a16="http://schemas.microsoft.com/office/drawing/2014/main" id="{225F5D43-5528-4CB4-D132-9E1129F9BBCB}"/>
              </a:ext>
            </a:extLst>
          </p:cNvPr>
          <p:cNvSpPr txBox="1"/>
          <p:nvPr/>
        </p:nvSpPr>
        <p:spPr>
          <a:xfrm>
            <a:off x="6292024" y="5581913"/>
            <a:ext cx="554354"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the</a:t>
            </a:r>
          </a:p>
        </p:txBody>
      </p:sp>
      <p:sp>
        <p:nvSpPr>
          <p:cNvPr id="20" name="TextBox 19">
            <a:extLst>
              <a:ext uri="{FF2B5EF4-FFF2-40B4-BE49-F238E27FC236}">
                <a16:creationId xmlns:a16="http://schemas.microsoft.com/office/drawing/2014/main" id="{BF44ACFB-23E2-6BC0-8D8F-EE5F54E85B01}"/>
              </a:ext>
            </a:extLst>
          </p:cNvPr>
          <p:cNvSpPr txBox="1"/>
          <p:nvPr/>
        </p:nvSpPr>
        <p:spPr>
          <a:xfrm>
            <a:off x="6665119" y="5581913"/>
            <a:ext cx="2781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r</a:t>
            </a:r>
          </a:p>
        </p:txBody>
      </p:sp>
      <p:sp>
        <p:nvSpPr>
          <p:cNvPr id="21" name="TextBox 20">
            <a:extLst>
              <a:ext uri="{FF2B5EF4-FFF2-40B4-BE49-F238E27FC236}">
                <a16:creationId xmlns:a16="http://schemas.microsoft.com/office/drawing/2014/main" id="{CC73C398-5205-8576-00CB-A5F48E412688}"/>
              </a:ext>
            </a:extLst>
          </p:cNvPr>
          <p:cNvSpPr txBox="1"/>
          <p:nvPr/>
        </p:nvSpPr>
        <p:spPr>
          <a:xfrm>
            <a:off x="6757320" y="5581913"/>
            <a:ext cx="9353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apies, i</a:t>
            </a:r>
          </a:p>
        </p:txBody>
      </p:sp>
      <p:sp>
        <p:nvSpPr>
          <p:cNvPr id="22" name="TextBox 21">
            <a:extLst>
              <a:ext uri="{FF2B5EF4-FFF2-40B4-BE49-F238E27FC236}">
                <a16:creationId xmlns:a16="http://schemas.microsoft.com/office/drawing/2014/main" id="{25D25B93-E2DE-297A-DBBF-BEBE1F753926}"/>
              </a:ext>
            </a:extLst>
          </p:cNvPr>
          <p:cNvSpPr txBox="1"/>
          <p:nvPr/>
        </p:nvSpPr>
        <p:spPr>
          <a:xfrm>
            <a:off x="7527417" y="5581913"/>
            <a:ext cx="3257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n</a:t>
            </a:r>
          </a:p>
        </p:txBody>
      </p:sp>
      <p:sp>
        <p:nvSpPr>
          <p:cNvPr id="23" name="TextBox 22">
            <a:extLst>
              <a:ext uri="{FF2B5EF4-FFF2-40B4-BE49-F238E27FC236}">
                <a16:creationId xmlns:a16="http://schemas.microsoft.com/office/drawing/2014/main" id="{E32C3BAA-E492-1B32-348C-1DDAB30850AE}"/>
              </a:ext>
            </a:extLst>
          </p:cNvPr>
          <p:cNvSpPr txBox="1"/>
          <p:nvPr/>
        </p:nvSpPr>
        <p:spPr>
          <a:xfrm>
            <a:off x="7669530" y="5581913"/>
            <a:ext cx="2781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a:t>
            </a:r>
          </a:p>
        </p:txBody>
      </p:sp>
      <p:sp>
        <p:nvSpPr>
          <p:cNvPr id="24" name="TextBox 23">
            <a:extLst>
              <a:ext uri="{FF2B5EF4-FFF2-40B4-BE49-F238E27FC236}">
                <a16:creationId xmlns:a16="http://schemas.microsoft.com/office/drawing/2014/main" id="{627318DE-84EC-C02D-C35E-3B8676EDB910}"/>
              </a:ext>
            </a:extLst>
          </p:cNvPr>
          <p:cNvSpPr txBox="1"/>
          <p:nvPr/>
        </p:nvSpPr>
        <p:spPr>
          <a:xfrm>
            <a:off x="7761827" y="5581913"/>
            <a:ext cx="41148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er</a:t>
            </a:r>
          </a:p>
        </p:txBody>
      </p:sp>
      <p:sp>
        <p:nvSpPr>
          <p:cNvPr id="25" name="TextBox 24">
            <a:extLst>
              <a:ext uri="{FF2B5EF4-FFF2-40B4-BE49-F238E27FC236}">
                <a16:creationId xmlns:a16="http://schemas.microsoft.com/office/drawing/2014/main" id="{07F13274-3570-A156-6285-6C72F96FC622}"/>
              </a:ext>
            </a:extLst>
          </p:cNvPr>
          <p:cNvSpPr txBox="1"/>
          <p:nvPr/>
        </p:nvSpPr>
        <p:spPr>
          <a:xfrm>
            <a:off x="7992332" y="5581913"/>
            <a:ext cx="316230" cy="405765"/>
          </a:xfrm>
          <a:prstGeom prst="rect">
            <a:avLst/>
          </a:prstGeom>
          <a:noFill/>
        </p:spPr>
        <p:txBody>
          <a:bodyPr wrap="none" rtlCol="0">
            <a:spAutoFit/>
          </a:bodyPr>
          <a:lstStyle/>
          <a:p>
            <a:pPr algn="l"/>
            <a:r>
              <a:rPr lang="en-GB" sz="2025" spc="-20" baseline="0">
                <a:ln/>
                <a:solidFill>
                  <a:srgbClr val="FFFFFF"/>
                </a:solidFill>
                <a:latin typeface="Lato"/>
                <a:ea typeface="Lato"/>
                <a:cs typeface="Lato"/>
                <a:sym typeface="Lato"/>
                <a:rtl val="0"/>
              </a:rPr>
              <a:t>v</a:t>
            </a:r>
          </a:p>
        </p:txBody>
      </p:sp>
      <p:sp>
        <p:nvSpPr>
          <p:cNvPr id="26" name="TextBox 25">
            <a:extLst>
              <a:ext uri="{FF2B5EF4-FFF2-40B4-BE49-F238E27FC236}">
                <a16:creationId xmlns:a16="http://schemas.microsoft.com/office/drawing/2014/main" id="{58D65CC4-BAF4-FA33-5A44-F50667009A99}"/>
              </a:ext>
            </a:extLst>
          </p:cNvPr>
          <p:cNvSpPr txBox="1"/>
          <p:nvPr/>
        </p:nvSpPr>
        <p:spPr>
          <a:xfrm>
            <a:off x="8122063" y="5581913"/>
            <a:ext cx="3162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a:t>
            </a:r>
          </a:p>
        </p:txBody>
      </p:sp>
      <p:sp>
        <p:nvSpPr>
          <p:cNvPr id="28" name="TextBox 27">
            <a:extLst>
              <a:ext uri="{FF2B5EF4-FFF2-40B4-BE49-F238E27FC236}">
                <a16:creationId xmlns:a16="http://schemas.microsoft.com/office/drawing/2014/main" id="{3E614110-5B21-B665-B2A4-B5EE7D974971}"/>
              </a:ext>
            </a:extLst>
          </p:cNvPr>
          <p:cNvSpPr txBox="1"/>
          <p:nvPr/>
        </p:nvSpPr>
        <p:spPr>
          <a:xfrm>
            <a:off x="8258175" y="5581913"/>
            <a:ext cx="3257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n</a:t>
            </a:r>
          </a:p>
        </p:txBody>
      </p:sp>
      <p:sp>
        <p:nvSpPr>
          <p:cNvPr id="29" name="TextBox 28">
            <a:extLst>
              <a:ext uri="{FF2B5EF4-FFF2-40B4-BE49-F238E27FC236}">
                <a16:creationId xmlns:a16="http://schemas.microsoft.com/office/drawing/2014/main" id="{A62DF308-D124-74F0-3DE1-7F34053CA5CE}"/>
              </a:ext>
            </a:extLst>
          </p:cNvPr>
          <p:cNvSpPr txBox="1"/>
          <p:nvPr/>
        </p:nvSpPr>
        <p:spPr>
          <a:xfrm>
            <a:off x="8400288" y="5581913"/>
            <a:ext cx="8115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tions </a:t>
            </a:r>
          </a:p>
        </p:txBody>
      </p:sp>
      <p:sp>
        <p:nvSpPr>
          <p:cNvPr id="30" name="TextBox 29">
            <a:extLst>
              <a:ext uri="{FF2B5EF4-FFF2-40B4-BE49-F238E27FC236}">
                <a16:creationId xmlns:a16="http://schemas.microsoft.com/office/drawing/2014/main" id="{28FCA880-E8CE-6B79-5AD4-D889EAB3AD78}"/>
              </a:ext>
            </a:extLst>
          </p:cNvPr>
          <p:cNvSpPr txBox="1"/>
          <p:nvPr/>
        </p:nvSpPr>
        <p:spPr>
          <a:xfrm>
            <a:off x="6660832" y="5867663"/>
            <a:ext cx="678179"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&amp; ca</a:t>
            </a:r>
          </a:p>
        </p:txBody>
      </p:sp>
      <p:sp>
        <p:nvSpPr>
          <p:cNvPr id="31" name="TextBox 30">
            <a:extLst>
              <a:ext uri="{FF2B5EF4-FFF2-40B4-BE49-F238E27FC236}">
                <a16:creationId xmlns:a16="http://schemas.microsoft.com/office/drawing/2014/main" id="{9144CFB9-7A11-9D70-58DC-F202729CFCC6}"/>
              </a:ext>
            </a:extLst>
          </p:cNvPr>
          <p:cNvSpPr txBox="1"/>
          <p:nvPr/>
        </p:nvSpPr>
        <p:spPr>
          <a:xfrm>
            <a:off x="7161181" y="5867663"/>
            <a:ext cx="278130" cy="405765"/>
          </a:xfrm>
          <a:prstGeom prst="rect">
            <a:avLst/>
          </a:prstGeom>
          <a:noFill/>
        </p:spPr>
        <p:txBody>
          <a:bodyPr wrap="none" rtlCol="0">
            <a:spAutoFit/>
          </a:bodyPr>
          <a:lstStyle/>
          <a:p>
            <a:pPr algn="l"/>
            <a:r>
              <a:rPr lang="en-GB" sz="2025" spc="-41" baseline="0">
                <a:ln/>
                <a:solidFill>
                  <a:srgbClr val="FFFFFF"/>
                </a:solidFill>
                <a:latin typeface="Lato"/>
                <a:ea typeface="Lato"/>
                <a:cs typeface="Lato"/>
                <a:sym typeface="Lato"/>
                <a:rtl val="0"/>
              </a:rPr>
              <a:t>r</a:t>
            </a:r>
          </a:p>
        </p:txBody>
      </p:sp>
      <p:sp>
        <p:nvSpPr>
          <p:cNvPr id="32" name="TextBox 31">
            <a:extLst>
              <a:ext uri="{FF2B5EF4-FFF2-40B4-BE49-F238E27FC236}">
                <a16:creationId xmlns:a16="http://schemas.microsoft.com/office/drawing/2014/main" id="{BC461F46-50C6-9A25-BA5F-D62C67E8DF7D}"/>
              </a:ext>
            </a:extLst>
          </p:cNvPr>
          <p:cNvSpPr txBox="1"/>
          <p:nvPr/>
        </p:nvSpPr>
        <p:spPr>
          <a:xfrm>
            <a:off x="7250525" y="5867663"/>
            <a:ext cx="52578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 p</a:t>
            </a:r>
          </a:p>
        </p:txBody>
      </p:sp>
      <p:sp>
        <p:nvSpPr>
          <p:cNvPr id="33" name="TextBox 32">
            <a:extLst>
              <a:ext uri="{FF2B5EF4-FFF2-40B4-BE49-F238E27FC236}">
                <a16:creationId xmlns:a16="http://schemas.microsoft.com/office/drawing/2014/main" id="{11546792-E521-C44A-D312-8B72B311A7E5}"/>
              </a:ext>
            </a:extLst>
          </p:cNvPr>
          <p:cNvSpPr txBox="1"/>
          <p:nvPr/>
        </p:nvSpPr>
        <p:spPr>
          <a:xfrm>
            <a:off x="7596283" y="5867663"/>
            <a:ext cx="30670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a</a:t>
            </a:r>
          </a:p>
        </p:txBody>
      </p:sp>
      <p:sp>
        <p:nvSpPr>
          <p:cNvPr id="34" name="TextBox 33">
            <a:extLst>
              <a:ext uri="{FF2B5EF4-FFF2-40B4-BE49-F238E27FC236}">
                <a16:creationId xmlns:a16="http://schemas.microsoft.com/office/drawing/2014/main" id="{EC488551-8E48-5A53-6539-22DB7DB5C114}"/>
              </a:ext>
            </a:extLst>
          </p:cNvPr>
          <p:cNvSpPr txBox="1"/>
          <p:nvPr/>
        </p:nvSpPr>
        <p:spPr>
          <a:xfrm>
            <a:off x="7723060" y="5867663"/>
            <a:ext cx="2781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a:t>
            </a:r>
          </a:p>
        </p:txBody>
      </p:sp>
      <p:sp>
        <p:nvSpPr>
          <p:cNvPr id="35" name="TextBox 34">
            <a:extLst>
              <a:ext uri="{FF2B5EF4-FFF2-40B4-BE49-F238E27FC236}">
                <a16:creationId xmlns:a16="http://schemas.microsoft.com/office/drawing/2014/main" id="{BF87B655-C0E7-FEAC-AF21-B139711682AE}"/>
              </a:ext>
            </a:extLst>
          </p:cNvPr>
          <p:cNvSpPr txBox="1"/>
          <p:nvPr/>
        </p:nvSpPr>
        <p:spPr>
          <a:xfrm>
            <a:off x="7816215" y="5867663"/>
            <a:ext cx="3257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h</a:t>
            </a:r>
          </a:p>
        </p:txBody>
      </p:sp>
      <p:sp>
        <p:nvSpPr>
          <p:cNvPr id="36" name="TextBox 35">
            <a:extLst>
              <a:ext uri="{FF2B5EF4-FFF2-40B4-BE49-F238E27FC236}">
                <a16:creationId xmlns:a16="http://schemas.microsoft.com/office/drawing/2014/main" id="{5F1D00C5-76C2-BD85-755C-C212F52C73B7}"/>
              </a:ext>
            </a:extLst>
          </p:cNvPr>
          <p:cNvSpPr txBox="1"/>
          <p:nvPr/>
        </p:nvSpPr>
        <p:spPr>
          <a:xfrm>
            <a:off x="7959280" y="5867663"/>
            <a:ext cx="382904"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w</a:t>
            </a:r>
          </a:p>
        </p:txBody>
      </p:sp>
      <p:sp>
        <p:nvSpPr>
          <p:cNvPr id="37" name="TextBox 36">
            <a:extLst>
              <a:ext uri="{FF2B5EF4-FFF2-40B4-BE49-F238E27FC236}">
                <a16:creationId xmlns:a16="http://schemas.microsoft.com/office/drawing/2014/main" id="{6DCE7ED7-F377-D1CF-6870-5F3784D9FB32}"/>
              </a:ext>
            </a:extLst>
          </p:cNvPr>
          <p:cNvSpPr txBox="1"/>
          <p:nvPr/>
        </p:nvSpPr>
        <p:spPr>
          <a:xfrm>
            <a:off x="8160829" y="5867663"/>
            <a:ext cx="306705" cy="405765"/>
          </a:xfrm>
          <a:prstGeom prst="rect">
            <a:avLst/>
          </a:prstGeom>
          <a:noFill/>
        </p:spPr>
        <p:txBody>
          <a:bodyPr wrap="none" rtlCol="0">
            <a:spAutoFit/>
          </a:bodyPr>
          <a:lstStyle/>
          <a:p>
            <a:pPr algn="l"/>
            <a:r>
              <a:rPr lang="en-GB" sz="2025" spc="-20" baseline="0">
                <a:ln/>
                <a:solidFill>
                  <a:srgbClr val="FFFFFF"/>
                </a:solidFill>
                <a:latin typeface="Lato"/>
                <a:ea typeface="Lato"/>
                <a:cs typeface="Lato"/>
                <a:sym typeface="Lato"/>
                <a:rtl val="0"/>
              </a:rPr>
              <a:t>a</a:t>
            </a:r>
          </a:p>
        </p:txBody>
      </p:sp>
      <p:sp>
        <p:nvSpPr>
          <p:cNvPr id="38" name="TextBox 37">
            <a:extLst>
              <a:ext uri="{FF2B5EF4-FFF2-40B4-BE49-F238E27FC236}">
                <a16:creationId xmlns:a16="http://schemas.microsoft.com/office/drawing/2014/main" id="{15035EE8-A2B0-F853-75BD-57DC738C363D}"/>
              </a:ext>
            </a:extLst>
          </p:cNvPr>
          <p:cNvSpPr txBox="1"/>
          <p:nvPr/>
        </p:nvSpPr>
        <p:spPr>
          <a:xfrm>
            <a:off x="8285893" y="5867663"/>
            <a:ext cx="3162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y</a:t>
            </a:r>
          </a:p>
        </p:txBody>
      </p:sp>
      <p:sp>
        <p:nvSpPr>
          <p:cNvPr id="39" name="TextBox 38">
            <a:extLst>
              <a:ext uri="{FF2B5EF4-FFF2-40B4-BE49-F238E27FC236}">
                <a16:creationId xmlns:a16="http://schemas.microsoft.com/office/drawing/2014/main" id="{90DA92EC-8D0F-B851-DB58-4B94A8BD41E9}"/>
              </a:ext>
            </a:extLst>
          </p:cNvPr>
          <p:cNvSpPr txBox="1"/>
          <p:nvPr/>
        </p:nvSpPr>
        <p:spPr>
          <a:xfrm>
            <a:off x="8416956" y="5867663"/>
            <a:ext cx="3638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s </a:t>
            </a:r>
          </a:p>
        </p:txBody>
      </p:sp>
      <p:sp>
        <p:nvSpPr>
          <p:cNvPr id="40" name="TextBox 39">
            <a:extLst>
              <a:ext uri="{FF2B5EF4-FFF2-40B4-BE49-F238E27FC236}">
                <a16:creationId xmlns:a16="http://schemas.microsoft.com/office/drawing/2014/main" id="{B23D3CA7-DEF2-1474-0500-5376419119D0}"/>
              </a:ext>
            </a:extLst>
          </p:cNvPr>
          <p:cNvSpPr txBox="1"/>
          <p:nvPr/>
        </p:nvSpPr>
        <p:spPr>
          <a:xfrm>
            <a:off x="8593645" y="5867663"/>
            <a:ext cx="249555" cy="405765"/>
          </a:xfrm>
          <a:prstGeom prst="rect">
            <a:avLst/>
          </a:prstGeom>
          <a:noFill/>
        </p:spPr>
        <p:txBody>
          <a:bodyPr wrap="none" rtlCol="0">
            <a:spAutoFit/>
          </a:bodyPr>
          <a:lstStyle/>
          <a:p>
            <a:pPr algn="l"/>
            <a:r>
              <a:rPr lang="en-GB" sz="2025" spc="-506" baseline="0">
                <a:ln/>
                <a:solidFill>
                  <a:srgbClr val="FFFFFF"/>
                </a:solidFill>
                <a:latin typeface="Lato"/>
                <a:ea typeface="Lato"/>
                <a:cs typeface="Lato"/>
                <a:sym typeface="Lato"/>
                <a:rtl val="0"/>
              </a:rPr>
              <a:t>​</a:t>
            </a:r>
          </a:p>
        </p:txBody>
      </p:sp>
      <p:sp>
        <p:nvSpPr>
          <p:cNvPr id="41" name="TextBox 40">
            <a:extLst>
              <a:ext uri="{FF2B5EF4-FFF2-40B4-BE49-F238E27FC236}">
                <a16:creationId xmlns:a16="http://schemas.microsoft.com/office/drawing/2014/main" id="{01201501-EC84-3F07-320A-6F9A7EC91E48}"/>
              </a:ext>
            </a:extLst>
          </p:cNvPr>
          <p:cNvSpPr txBox="1"/>
          <p:nvPr/>
        </p:nvSpPr>
        <p:spPr>
          <a:xfrm>
            <a:off x="6569773" y="4262503"/>
            <a:ext cx="33528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P</a:t>
            </a:r>
          </a:p>
        </p:txBody>
      </p:sp>
      <p:sp>
        <p:nvSpPr>
          <p:cNvPr id="42" name="TextBox 41">
            <a:extLst>
              <a:ext uri="{FF2B5EF4-FFF2-40B4-BE49-F238E27FC236}">
                <a16:creationId xmlns:a16="http://schemas.microsoft.com/office/drawing/2014/main" id="{BBB8DD76-35C6-F506-E1AE-79D691E40136}"/>
              </a:ext>
            </a:extLst>
          </p:cNvPr>
          <p:cNvSpPr txBox="1"/>
          <p:nvPr/>
        </p:nvSpPr>
        <p:spPr>
          <a:xfrm>
            <a:off x="6723031" y="4262503"/>
            <a:ext cx="278130" cy="405765"/>
          </a:xfrm>
          <a:prstGeom prst="rect">
            <a:avLst/>
          </a:prstGeom>
          <a:noFill/>
        </p:spPr>
        <p:txBody>
          <a:bodyPr wrap="none" rtlCol="0">
            <a:spAutoFit/>
          </a:bodyPr>
          <a:lstStyle/>
          <a:p>
            <a:pPr algn="l"/>
            <a:r>
              <a:rPr lang="en-GB" sz="2025" spc="-41" baseline="0">
                <a:ln/>
                <a:solidFill>
                  <a:srgbClr val="FFFFFF"/>
                </a:solidFill>
                <a:latin typeface="Lato"/>
                <a:ea typeface="Lato"/>
                <a:cs typeface="Lato"/>
                <a:sym typeface="Lato"/>
                <a:rtl val="0"/>
              </a:rPr>
              <a:t>r</a:t>
            </a:r>
          </a:p>
        </p:txBody>
      </p:sp>
      <p:sp>
        <p:nvSpPr>
          <p:cNvPr id="43" name="TextBox 42">
            <a:extLst>
              <a:ext uri="{FF2B5EF4-FFF2-40B4-BE49-F238E27FC236}">
                <a16:creationId xmlns:a16="http://schemas.microsoft.com/office/drawing/2014/main" id="{630F2B7E-4C8D-C7CF-6A47-3DA532029E73}"/>
              </a:ext>
            </a:extLst>
          </p:cNvPr>
          <p:cNvSpPr txBox="1"/>
          <p:nvPr/>
        </p:nvSpPr>
        <p:spPr>
          <a:xfrm>
            <a:off x="6812375" y="4262503"/>
            <a:ext cx="316230" cy="405765"/>
          </a:xfrm>
          <a:prstGeom prst="rect">
            <a:avLst/>
          </a:prstGeom>
          <a:noFill/>
        </p:spPr>
        <p:txBody>
          <a:bodyPr wrap="none" rtlCol="0">
            <a:spAutoFit/>
          </a:bodyPr>
          <a:lstStyle/>
          <a:p>
            <a:pPr algn="l"/>
            <a:r>
              <a:rPr lang="en-GB" sz="2025" spc="-20" baseline="0">
                <a:ln/>
                <a:solidFill>
                  <a:srgbClr val="FFFFFF"/>
                </a:solidFill>
                <a:latin typeface="Lato"/>
                <a:ea typeface="Lato"/>
                <a:cs typeface="Lato"/>
                <a:sym typeface="Lato"/>
                <a:rtl val="0"/>
              </a:rPr>
              <a:t>e</a:t>
            </a:r>
          </a:p>
        </p:txBody>
      </p:sp>
      <p:sp>
        <p:nvSpPr>
          <p:cNvPr id="44" name="TextBox 43">
            <a:extLst>
              <a:ext uri="{FF2B5EF4-FFF2-40B4-BE49-F238E27FC236}">
                <a16:creationId xmlns:a16="http://schemas.microsoft.com/office/drawing/2014/main" id="{D8E91B05-76C5-6690-9EAC-978D3B288FAB}"/>
              </a:ext>
            </a:extLst>
          </p:cNvPr>
          <p:cNvSpPr txBox="1"/>
          <p:nvPr/>
        </p:nvSpPr>
        <p:spPr>
          <a:xfrm>
            <a:off x="6945630" y="4262503"/>
            <a:ext cx="316230" cy="405765"/>
          </a:xfrm>
          <a:prstGeom prst="rect">
            <a:avLst/>
          </a:prstGeom>
          <a:noFill/>
        </p:spPr>
        <p:txBody>
          <a:bodyPr wrap="none" rtlCol="0">
            <a:spAutoFit/>
          </a:bodyPr>
          <a:lstStyle/>
          <a:p>
            <a:pPr algn="l"/>
            <a:r>
              <a:rPr lang="en-GB" sz="2025" spc="-20" baseline="0">
                <a:ln/>
                <a:solidFill>
                  <a:srgbClr val="FFFFFF"/>
                </a:solidFill>
                <a:latin typeface="Lato"/>
                <a:ea typeface="Lato"/>
                <a:cs typeface="Lato"/>
                <a:sym typeface="Lato"/>
                <a:rtl val="0"/>
              </a:rPr>
              <a:t>v</a:t>
            </a:r>
          </a:p>
        </p:txBody>
      </p:sp>
      <p:sp>
        <p:nvSpPr>
          <p:cNvPr id="45" name="TextBox 44">
            <a:extLst>
              <a:ext uri="{FF2B5EF4-FFF2-40B4-BE49-F238E27FC236}">
                <a16:creationId xmlns:a16="http://schemas.microsoft.com/office/drawing/2014/main" id="{89B86D24-91E8-1300-8A4B-C184CE1F1CCC}"/>
              </a:ext>
            </a:extLst>
          </p:cNvPr>
          <p:cNvSpPr txBox="1"/>
          <p:nvPr/>
        </p:nvSpPr>
        <p:spPr>
          <a:xfrm>
            <a:off x="7075360" y="4262503"/>
            <a:ext cx="3162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a:t>
            </a:r>
          </a:p>
        </p:txBody>
      </p:sp>
      <p:sp>
        <p:nvSpPr>
          <p:cNvPr id="46" name="TextBox 45">
            <a:extLst>
              <a:ext uri="{FF2B5EF4-FFF2-40B4-BE49-F238E27FC236}">
                <a16:creationId xmlns:a16="http://schemas.microsoft.com/office/drawing/2014/main" id="{05AE5E44-EA0F-6D9D-EC54-F95B1C0A6608}"/>
              </a:ext>
            </a:extLst>
          </p:cNvPr>
          <p:cNvSpPr txBox="1"/>
          <p:nvPr/>
        </p:nvSpPr>
        <p:spPr>
          <a:xfrm>
            <a:off x="7211568" y="4262503"/>
            <a:ext cx="3257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n</a:t>
            </a:r>
          </a:p>
        </p:txBody>
      </p:sp>
      <p:sp>
        <p:nvSpPr>
          <p:cNvPr id="47" name="TextBox 46">
            <a:extLst>
              <a:ext uri="{FF2B5EF4-FFF2-40B4-BE49-F238E27FC236}">
                <a16:creationId xmlns:a16="http://schemas.microsoft.com/office/drawing/2014/main" id="{02E852A0-B723-3F19-37C5-876AE48DEDF2}"/>
              </a:ext>
            </a:extLst>
          </p:cNvPr>
          <p:cNvSpPr txBox="1"/>
          <p:nvPr/>
        </p:nvSpPr>
        <p:spPr>
          <a:xfrm>
            <a:off x="7353681" y="4262503"/>
            <a:ext cx="13544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tion &amp; earl</a:t>
            </a:r>
          </a:p>
        </p:txBody>
      </p:sp>
      <p:sp>
        <p:nvSpPr>
          <p:cNvPr id="48" name="TextBox 47">
            <a:extLst>
              <a:ext uri="{FF2B5EF4-FFF2-40B4-BE49-F238E27FC236}">
                <a16:creationId xmlns:a16="http://schemas.microsoft.com/office/drawing/2014/main" id="{2A85E09D-3F61-6127-7B76-72B616443AC7}"/>
              </a:ext>
            </a:extLst>
          </p:cNvPr>
          <p:cNvSpPr txBox="1"/>
          <p:nvPr/>
        </p:nvSpPr>
        <p:spPr>
          <a:xfrm>
            <a:off x="8538210" y="4262503"/>
            <a:ext cx="316230" cy="405765"/>
          </a:xfrm>
          <a:prstGeom prst="rect">
            <a:avLst/>
          </a:prstGeom>
          <a:noFill/>
        </p:spPr>
        <p:txBody>
          <a:bodyPr wrap="none" rtlCol="0">
            <a:spAutoFit/>
          </a:bodyPr>
          <a:lstStyle/>
          <a:p>
            <a:pPr algn="l"/>
            <a:r>
              <a:rPr lang="en-GB" sz="2025" spc="-41" baseline="0">
                <a:ln/>
                <a:solidFill>
                  <a:srgbClr val="FFFFFF"/>
                </a:solidFill>
                <a:latin typeface="Lato"/>
                <a:ea typeface="Lato"/>
                <a:cs typeface="Lato"/>
                <a:sym typeface="Lato"/>
                <a:rtl val="0"/>
              </a:rPr>
              <a:t>y</a:t>
            </a:r>
          </a:p>
        </p:txBody>
      </p:sp>
      <p:sp>
        <p:nvSpPr>
          <p:cNvPr id="49" name="TextBox 48">
            <a:extLst>
              <a:ext uri="{FF2B5EF4-FFF2-40B4-BE49-F238E27FC236}">
                <a16:creationId xmlns:a16="http://schemas.microsoft.com/office/drawing/2014/main" id="{CED25D37-4EB0-8A69-1266-B6C3DC0BBA0B}"/>
              </a:ext>
            </a:extLst>
          </p:cNvPr>
          <p:cNvSpPr txBox="1"/>
          <p:nvPr/>
        </p:nvSpPr>
        <p:spPr>
          <a:xfrm>
            <a:off x="8665178" y="4262503"/>
            <a:ext cx="2495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 </a:t>
            </a:r>
          </a:p>
        </p:txBody>
      </p:sp>
      <p:sp>
        <p:nvSpPr>
          <p:cNvPr id="50" name="TextBox 49">
            <a:extLst>
              <a:ext uri="{FF2B5EF4-FFF2-40B4-BE49-F238E27FC236}">
                <a16:creationId xmlns:a16="http://schemas.microsoft.com/office/drawing/2014/main" id="{8D8993BC-ED9C-FA4A-74F8-08434A7C88E3}"/>
              </a:ext>
            </a:extLst>
          </p:cNvPr>
          <p:cNvSpPr txBox="1"/>
          <p:nvPr/>
        </p:nvSpPr>
        <p:spPr>
          <a:xfrm>
            <a:off x="7076694" y="4548253"/>
            <a:ext cx="3257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d</a:t>
            </a:r>
          </a:p>
        </p:txBody>
      </p:sp>
      <p:sp>
        <p:nvSpPr>
          <p:cNvPr id="51" name="TextBox 50">
            <a:extLst>
              <a:ext uri="{FF2B5EF4-FFF2-40B4-BE49-F238E27FC236}">
                <a16:creationId xmlns:a16="http://schemas.microsoft.com/office/drawing/2014/main" id="{D0F9A429-D9D4-5801-96E0-68B657588EC7}"/>
              </a:ext>
            </a:extLst>
          </p:cNvPr>
          <p:cNvSpPr txBox="1"/>
          <p:nvPr/>
        </p:nvSpPr>
        <p:spPr>
          <a:xfrm>
            <a:off x="7221188" y="4548253"/>
            <a:ext cx="3162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a:t>
            </a:r>
          </a:p>
        </p:txBody>
      </p:sp>
      <p:sp>
        <p:nvSpPr>
          <p:cNvPr id="52" name="TextBox 51">
            <a:extLst>
              <a:ext uri="{FF2B5EF4-FFF2-40B4-BE49-F238E27FC236}">
                <a16:creationId xmlns:a16="http://schemas.microsoft.com/office/drawing/2014/main" id="{CEDED42A-6A79-7AED-C7C9-51AA6B42CA8B}"/>
              </a:ext>
            </a:extLst>
          </p:cNvPr>
          <p:cNvSpPr txBox="1"/>
          <p:nvPr/>
        </p:nvSpPr>
        <p:spPr>
          <a:xfrm>
            <a:off x="7356348" y="4548253"/>
            <a:ext cx="2781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a:t>
            </a:r>
          </a:p>
        </p:txBody>
      </p:sp>
      <p:sp>
        <p:nvSpPr>
          <p:cNvPr id="53" name="TextBox 52">
            <a:extLst>
              <a:ext uri="{FF2B5EF4-FFF2-40B4-BE49-F238E27FC236}">
                <a16:creationId xmlns:a16="http://schemas.microsoft.com/office/drawing/2014/main" id="{AD550E68-F6DD-CE7A-E75F-57DD59B3295F}"/>
              </a:ext>
            </a:extLst>
          </p:cNvPr>
          <p:cNvSpPr txBox="1"/>
          <p:nvPr/>
        </p:nvSpPr>
        <p:spPr>
          <a:xfrm>
            <a:off x="7448645" y="4548253"/>
            <a:ext cx="8877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ection</a:t>
            </a:r>
          </a:p>
        </p:txBody>
      </p:sp>
      <p:sp>
        <p:nvSpPr>
          <p:cNvPr id="54" name="TextBox 53">
            <a:extLst>
              <a:ext uri="{FF2B5EF4-FFF2-40B4-BE49-F238E27FC236}">
                <a16:creationId xmlns:a16="http://schemas.microsoft.com/office/drawing/2014/main" id="{B25F404B-52A9-52C2-BA37-7CD863526225}"/>
              </a:ext>
            </a:extLst>
          </p:cNvPr>
          <p:cNvSpPr txBox="1"/>
          <p:nvPr/>
        </p:nvSpPr>
        <p:spPr>
          <a:xfrm>
            <a:off x="6632448" y="3071251"/>
            <a:ext cx="34480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B</a:t>
            </a:r>
          </a:p>
        </p:txBody>
      </p:sp>
      <p:sp>
        <p:nvSpPr>
          <p:cNvPr id="55" name="TextBox 54">
            <a:extLst>
              <a:ext uri="{FF2B5EF4-FFF2-40B4-BE49-F238E27FC236}">
                <a16:creationId xmlns:a16="http://schemas.microsoft.com/office/drawing/2014/main" id="{64B8E047-AA33-DFCA-9FC8-A0683CAB6176}"/>
              </a:ext>
            </a:extLst>
          </p:cNvPr>
          <p:cNvSpPr txBox="1"/>
          <p:nvPr/>
        </p:nvSpPr>
        <p:spPr>
          <a:xfrm>
            <a:off x="6797420" y="3071251"/>
            <a:ext cx="21069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asic mechanisms </a:t>
            </a:r>
          </a:p>
        </p:txBody>
      </p:sp>
      <p:sp>
        <p:nvSpPr>
          <p:cNvPr id="56" name="TextBox 55">
            <a:extLst>
              <a:ext uri="{FF2B5EF4-FFF2-40B4-BE49-F238E27FC236}">
                <a16:creationId xmlns:a16="http://schemas.microsoft.com/office/drawing/2014/main" id="{CDBABBBC-27B2-C816-1B41-843CADA04CA9}"/>
              </a:ext>
            </a:extLst>
          </p:cNvPr>
          <p:cNvSpPr txBox="1"/>
          <p:nvPr/>
        </p:nvSpPr>
        <p:spPr>
          <a:xfrm>
            <a:off x="7090886" y="3357001"/>
            <a:ext cx="325755" cy="405765"/>
          </a:xfrm>
          <a:prstGeom prst="rect">
            <a:avLst/>
          </a:prstGeom>
          <a:noFill/>
        </p:spPr>
        <p:txBody>
          <a:bodyPr wrap="none" rtlCol="0">
            <a:spAutoFit/>
          </a:bodyPr>
          <a:lstStyle/>
          <a:p>
            <a:pPr algn="l"/>
            <a:r>
              <a:rPr lang="en-GB" sz="2025" spc="-20" baseline="0">
                <a:ln/>
                <a:solidFill>
                  <a:srgbClr val="FFFFFF"/>
                </a:solidFill>
                <a:latin typeface="Lato"/>
                <a:ea typeface="Lato"/>
                <a:cs typeface="Lato"/>
                <a:sym typeface="Lato"/>
                <a:rtl val="0"/>
              </a:rPr>
              <a:t>o</a:t>
            </a:r>
          </a:p>
        </p:txBody>
      </p:sp>
      <p:sp>
        <p:nvSpPr>
          <p:cNvPr id="57" name="TextBox 56">
            <a:extLst>
              <a:ext uri="{FF2B5EF4-FFF2-40B4-BE49-F238E27FC236}">
                <a16:creationId xmlns:a16="http://schemas.microsoft.com/office/drawing/2014/main" id="{B65BD9EE-B4EA-2E54-FF3D-5676B8B7BA91}"/>
              </a:ext>
            </a:extLst>
          </p:cNvPr>
          <p:cNvSpPr txBox="1"/>
          <p:nvPr/>
        </p:nvSpPr>
        <p:spPr>
          <a:xfrm>
            <a:off x="7234237" y="3357001"/>
            <a:ext cx="268605" cy="405765"/>
          </a:xfrm>
          <a:prstGeom prst="rect">
            <a:avLst/>
          </a:prstGeom>
          <a:noFill/>
        </p:spPr>
        <p:txBody>
          <a:bodyPr wrap="none" rtlCol="0">
            <a:spAutoFit/>
          </a:bodyPr>
          <a:lstStyle/>
          <a:p>
            <a:pPr algn="l"/>
            <a:r>
              <a:rPr lang="en-GB" sz="2025" spc="-41" baseline="0">
                <a:ln/>
                <a:solidFill>
                  <a:srgbClr val="FFFFFF"/>
                </a:solidFill>
                <a:latin typeface="Lato"/>
                <a:ea typeface="Lato"/>
                <a:cs typeface="Lato"/>
                <a:sym typeface="Lato"/>
                <a:rtl val="0"/>
              </a:rPr>
              <a:t>f</a:t>
            </a:r>
          </a:p>
        </p:txBody>
      </p:sp>
      <p:sp>
        <p:nvSpPr>
          <p:cNvPr id="58" name="TextBox 57">
            <a:extLst>
              <a:ext uri="{FF2B5EF4-FFF2-40B4-BE49-F238E27FC236}">
                <a16:creationId xmlns:a16="http://schemas.microsoft.com/office/drawing/2014/main" id="{60F0E315-2FC6-5AC4-4A09-1BB711927E8C}"/>
              </a:ext>
            </a:extLst>
          </p:cNvPr>
          <p:cNvSpPr txBox="1"/>
          <p:nvPr/>
        </p:nvSpPr>
        <p:spPr>
          <a:xfrm>
            <a:off x="7320152" y="3357001"/>
            <a:ext cx="106870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 disease</a:t>
            </a:r>
          </a:p>
        </p:txBody>
      </p:sp>
      <p:pic>
        <p:nvPicPr>
          <p:cNvPr id="7" name="Graphic 6">
            <a:extLst>
              <a:ext uri="{FF2B5EF4-FFF2-40B4-BE49-F238E27FC236}">
                <a16:creationId xmlns:a16="http://schemas.microsoft.com/office/drawing/2014/main" id="{6B820C6C-F153-4FC7-A7EE-9F3BF0578D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816" y="4886995"/>
            <a:ext cx="3037805" cy="3037805"/>
          </a:xfrm>
          <a:prstGeom prst="rect">
            <a:avLst/>
          </a:prstGeom>
        </p:spPr>
      </p:pic>
      <p:pic>
        <p:nvPicPr>
          <p:cNvPr id="5" name="Graphic 4">
            <a:extLst>
              <a:ext uri="{FF2B5EF4-FFF2-40B4-BE49-F238E27FC236}">
                <a16:creationId xmlns:a16="http://schemas.microsoft.com/office/drawing/2014/main" id="{E996D75A-AE97-E61A-3350-BDE24BDCD67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99168" y="2997985"/>
            <a:ext cx="974459" cy="841482"/>
          </a:xfrm>
          <a:prstGeom prst="rect">
            <a:avLst/>
          </a:prstGeom>
        </p:spPr>
      </p:pic>
      <p:pic>
        <p:nvPicPr>
          <p:cNvPr id="60" name="Graphic 59">
            <a:extLst>
              <a:ext uri="{FF2B5EF4-FFF2-40B4-BE49-F238E27FC236}">
                <a16:creationId xmlns:a16="http://schemas.microsoft.com/office/drawing/2014/main" id="{C0BEAF46-5252-B589-4778-88B1B0B7C89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31620" y="4110725"/>
            <a:ext cx="534985" cy="994883"/>
          </a:xfrm>
          <a:prstGeom prst="rect">
            <a:avLst/>
          </a:prstGeom>
        </p:spPr>
      </p:pic>
      <p:pic>
        <p:nvPicPr>
          <p:cNvPr id="62" name="Graphic 61">
            <a:extLst>
              <a:ext uri="{FF2B5EF4-FFF2-40B4-BE49-F238E27FC236}">
                <a16:creationId xmlns:a16="http://schemas.microsoft.com/office/drawing/2014/main" id="{3FF083D8-FB08-CF1F-D264-E855EC6EE2C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588872" y="5360839"/>
            <a:ext cx="973796" cy="682178"/>
          </a:xfrm>
          <a:prstGeom prst="rect">
            <a:avLst/>
          </a:prstGeom>
        </p:spPr>
      </p:pic>
    </p:spTree>
    <p:extLst>
      <p:ext uri="{BB962C8B-B14F-4D97-AF65-F5344CB8AC3E}">
        <p14:creationId xmlns:p14="http://schemas.microsoft.com/office/powerpoint/2010/main" val="3228783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000" y="1049522"/>
            <a:ext cx="5508000" cy="654768"/>
          </a:xfrm>
        </p:spPr>
        <p:txBody>
          <a:bodyPr/>
          <a:lstStyle/>
          <a:p>
            <a:r>
              <a:rPr lang="en-GB"/>
              <a:t>Manchester BRC Structure </a:t>
            </a:r>
          </a:p>
        </p:txBody>
      </p:sp>
      <p:sp>
        <p:nvSpPr>
          <p:cNvPr id="136" name="Oval 135">
            <a:extLst>
              <a:ext uri="{FF2B5EF4-FFF2-40B4-BE49-F238E27FC236}">
                <a16:creationId xmlns:a16="http://schemas.microsoft.com/office/drawing/2014/main" id="{B6127CDF-FBB2-40F3-A7B1-AC54CCD8EA83}"/>
              </a:ext>
            </a:extLst>
          </p:cNvPr>
          <p:cNvSpPr/>
          <p:nvPr/>
        </p:nvSpPr>
        <p:spPr>
          <a:xfrm>
            <a:off x="980655" y="2184680"/>
            <a:ext cx="1945245" cy="1894924"/>
          </a:xfrm>
          <a:prstGeom prst="ellipse">
            <a:avLst/>
          </a:prstGeom>
          <a:solidFill>
            <a:srgbClr val="134677">
              <a:alpha val="56000"/>
            </a:srgbClr>
          </a:solidFill>
          <a:ln w="120650">
            <a:solidFill>
              <a:srgbClr val="F9C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GB"/>
              <a:t>4 clusters / 13 Themes</a:t>
            </a:r>
          </a:p>
        </p:txBody>
      </p:sp>
      <p:sp>
        <p:nvSpPr>
          <p:cNvPr id="137" name="Oval 136">
            <a:extLst>
              <a:ext uri="{FF2B5EF4-FFF2-40B4-BE49-F238E27FC236}">
                <a16:creationId xmlns:a16="http://schemas.microsoft.com/office/drawing/2014/main" id="{0812437C-3EBD-4166-9075-8BD777034DCD}"/>
              </a:ext>
            </a:extLst>
          </p:cNvPr>
          <p:cNvSpPr/>
          <p:nvPr/>
        </p:nvSpPr>
        <p:spPr>
          <a:xfrm>
            <a:off x="980655" y="4517858"/>
            <a:ext cx="1930380" cy="1894924"/>
          </a:xfrm>
          <a:prstGeom prst="ellipse">
            <a:avLst/>
          </a:prstGeom>
          <a:solidFill>
            <a:srgbClr val="134677">
              <a:alpha val="56000"/>
            </a:srgbClr>
          </a:solidFill>
          <a:ln w="120650">
            <a:solidFill>
              <a:srgbClr val="F9C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GB"/>
              <a:t>Drive integration across themes</a:t>
            </a:r>
          </a:p>
        </p:txBody>
      </p:sp>
      <p:sp>
        <p:nvSpPr>
          <p:cNvPr id="138" name="Oval 137">
            <a:extLst>
              <a:ext uri="{FF2B5EF4-FFF2-40B4-BE49-F238E27FC236}">
                <a16:creationId xmlns:a16="http://schemas.microsoft.com/office/drawing/2014/main" id="{EE694C10-09F5-47FE-821A-6834ADB97C5F}"/>
              </a:ext>
            </a:extLst>
          </p:cNvPr>
          <p:cNvSpPr/>
          <p:nvPr/>
        </p:nvSpPr>
        <p:spPr>
          <a:xfrm>
            <a:off x="9538854" y="2206806"/>
            <a:ext cx="1941059" cy="1872798"/>
          </a:xfrm>
          <a:prstGeom prst="ellipse">
            <a:avLst/>
          </a:prstGeom>
          <a:solidFill>
            <a:srgbClr val="134677">
              <a:alpha val="56000"/>
            </a:srgbClr>
          </a:solidFill>
          <a:ln w="120650">
            <a:solidFill>
              <a:srgbClr val="F9C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GB"/>
              <a:t>Peer support for project/</a:t>
            </a:r>
          </a:p>
          <a:p>
            <a:pPr algn="ctr">
              <a:lnSpc>
                <a:spcPts val="1700"/>
              </a:lnSpc>
            </a:pPr>
            <a:r>
              <a:rPr lang="en-GB"/>
              <a:t>programme monitoring</a:t>
            </a:r>
          </a:p>
        </p:txBody>
      </p:sp>
      <p:sp>
        <p:nvSpPr>
          <p:cNvPr id="139" name="Oval 138">
            <a:extLst>
              <a:ext uri="{FF2B5EF4-FFF2-40B4-BE49-F238E27FC236}">
                <a16:creationId xmlns:a16="http://schemas.microsoft.com/office/drawing/2014/main" id="{0427E570-2F1A-45B8-9946-ED9EE6536387}"/>
              </a:ext>
            </a:extLst>
          </p:cNvPr>
          <p:cNvSpPr/>
          <p:nvPr/>
        </p:nvSpPr>
        <p:spPr>
          <a:xfrm>
            <a:off x="9533391" y="4539984"/>
            <a:ext cx="1946522" cy="1872798"/>
          </a:xfrm>
          <a:prstGeom prst="ellipse">
            <a:avLst/>
          </a:prstGeom>
          <a:solidFill>
            <a:srgbClr val="134677">
              <a:alpha val="56000"/>
            </a:srgbClr>
          </a:solidFill>
          <a:ln w="120650">
            <a:solidFill>
              <a:srgbClr val="F9C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GB"/>
              <a:t>Maximise leverage of internal/</a:t>
            </a:r>
          </a:p>
          <a:p>
            <a:pPr algn="ctr">
              <a:lnSpc>
                <a:spcPts val="1700"/>
              </a:lnSpc>
            </a:pPr>
            <a:r>
              <a:rPr lang="en-GB"/>
              <a:t>external grant funding</a:t>
            </a:r>
          </a:p>
        </p:txBody>
      </p:sp>
      <p:pic>
        <p:nvPicPr>
          <p:cNvPr id="8" name="Picture 7" descr="Diagram&#10;&#10;Description automatically generated">
            <a:extLst>
              <a:ext uri="{FF2B5EF4-FFF2-40B4-BE49-F238E27FC236}">
                <a16:creationId xmlns:a16="http://schemas.microsoft.com/office/drawing/2014/main" id="{E48AD7A8-2E32-C28B-0341-BBC3B8D156B2}"/>
              </a:ext>
            </a:extLst>
          </p:cNvPr>
          <p:cNvPicPr>
            <a:picLocks noChangeAspect="1"/>
          </p:cNvPicPr>
          <p:nvPr/>
        </p:nvPicPr>
        <p:blipFill>
          <a:blip r:embed="rId3"/>
          <a:stretch>
            <a:fillRect/>
          </a:stretch>
        </p:blipFill>
        <p:spPr>
          <a:xfrm>
            <a:off x="3319573" y="1320717"/>
            <a:ext cx="5825607" cy="5435582"/>
          </a:xfrm>
          <a:prstGeom prst="rect">
            <a:avLst/>
          </a:prstGeom>
        </p:spPr>
      </p:pic>
    </p:spTree>
    <p:extLst>
      <p:ext uri="{BB962C8B-B14F-4D97-AF65-F5344CB8AC3E}">
        <p14:creationId xmlns:p14="http://schemas.microsoft.com/office/powerpoint/2010/main" val="1025137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Diagram&#10;&#10;Description automatically generated">
            <a:extLst>
              <a:ext uri="{FF2B5EF4-FFF2-40B4-BE49-F238E27FC236}">
                <a16:creationId xmlns:a16="http://schemas.microsoft.com/office/drawing/2014/main" id="{909F9413-4F8D-D7C3-D4F6-0840241C9E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8653" y="1515215"/>
            <a:ext cx="5419405" cy="5259338"/>
          </a:xfrm>
          <a:prstGeom prst="rect">
            <a:avLst/>
          </a:prstGeom>
        </p:spPr>
      </p:pic>
      <p:sp>
        <p:nvSpPr>
          <p:cNvPr id="2" name="Title 1"/>
          <p:cNvSpPr>
            <a:spLocks noGrp="1"/>
          </p:cNvSpPr>
          <p:nvPr>
            <p:ph type="title"/>
          </p:nvPr>
        </p:nvSpPr>
        <p:spPr>
          <a:xfrm>
            <a:off x="583883" y="1298869"/>
            <a:ext cx="7886700" cy="498692"/>
          </a:xfrm>
        </p:spPr>
        <p:txBody>
          <a:bodyPr/>
          <a:lstStyle/>
          <a:p>
            <a:r>
              <a:rPr lang="en-GB">
                <a:latin typeface="Arial"/>
                <a:cs typeface="Arial"/>
              </a:rPr>
              <a:t>Disease Complexity and Multimorbidity Cluster</a:t>
            </a:r>
          </a:p>
        </p:txBody>
      </p:sp>
      <p:sp>
        <p:nvSpPr>
          <p:cNvPr id="17" name="Text Placeholder 3">
            <a:extLst>
              <a:ext uri="{FF2B5EF4-FFF2-40B4-BE49-F238E27FC236}">
                <a16:creationId xmlns:a16="http://schemas.microsoft.com/office/drawing/2014/main" id="{7B12E773-BBE1-4919-965D-5A49FE6BE3EC}"/>
              </a:ext>
            </a:extLst>
          </p:cNvPr>
          <p:cNvSpPr txBox="1">
            <a:spLocks/>
          </p:cNvSpPr>
          <p:nvPr/>
        </p:nvSpPr>
        <p:spPr>
          <a:xfrm>
            <a:off x="676480" y="2111851"/>
            <a:ext cx="5808230" cy="411398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600" b="1"/>
              <a:t>Disease complexity: </a:t>
            </a:r>
          </a:p>
          <a:p>
            <a:pPr>
              <a:lnSpc>
                <a:spcPct val="100000"/>
              </a:lnSpc>
            </a:pPr>
            <a:r>
              <a:rPr lang="en-GB" sz="1600"/>
              <a:t>presence of distinct subsets </a:t>
            </a:r>
            <a:r>
              <a:rPr lang="en-GB" sz="1600" i="1"/>
              <a:t>within </a:t>
            </a:r>
            <a:r>
              <a:rPr lang="en-GB" sz="1600"/>
              <a:t>a condition </a:t>
            </a:r>
          </a:p>
          <a:p>
            <a:pPr>
              <a:lnSpc>
                <a:spcPct val="100000"/>
              </a:lnSpc>
            </a:pPr>
            <a:r>
              <a:rPr lang="en-GB" sz="1600"/>
              <a:t>A common pathways </a:t>
            </a:r>
            <a:r>
              <a:rPr lang="en-GB" sz="1600" i="1"/>
              <a:t>across </a:t>
            </a:r>
            <a:r>
              <a:rPr lang="en-GB" sz="1600"/>
              <a:t>conditions </a:t>
            </a:r>
          </a:p>
          <a:p>
            <a:pPr>
              <a:lnSpc>
                <a:spcPct val="100000"/>
              </a:lnSpc>
            </a:pPr>
            <a:r>
              <a:rPr lang="en-GB" sz="1600"/>
              <a:t>presumes multiple long-term conditions occur within chronic diseases in a non-random way. </a:t>
            </a:r>
          </a:p>
          <a:p>
            <a:pPr marL="0" indent="0">
              <a:lnSpc>
                <a:spcPct val="100000"/>
              </a:lnSpc>
              <a:buNone/>
            </a:pPr>
            <a:r>
              <a:rPr lang="en-GB" sz="1600" b="1"/>
              <a:t>Aims:</a:t>
            </a:r>
          </a:p>
          <a:p>
            <a:pPr>
              <a:lnSpc>
                <a:spcPct val="100000"/>
              </a:lnSpc>
              <a:buFontTx/>
              <a:buChar char="-"/>
            </a:pPr>
            <a:r>
              <a:rPr lang="en-GB" sz="1600"/>
              <a:t>To deepen understanding of disease mechanisms, including how inequalities and social factors impact biological processes</a:t>
            </a:r>
          </a:p>
          <a:p>
            <a:pPr>
              <a:lnSpc>
                <a:spcPct val="100000"/>
              </a:lnSpc>
              <a:buFontTx/>
              <a:buChar char="-"/>
            </a:pPr>
            <a:r>
              <a:rPr lang="en-GB" sz="1600"/>
              <a:t>To support novel diagnostics</a:t>
            </a:r>
          </a:p>
          <a:p>
            <a:pPr>
              <a:lnSpc>
                <a:spcPct val="100000"/>
              </a:lnSpc>
              <a:buFontTx/>
              <a:buChar char="-"/>
            </a:pPr>
            <a:r>
              <a:rPr lang="en-GB" sz="1600"/>
              <a:t>To provide a platform to provide early proof of concept for our novel therapeutics pipeline. </a:t>
            </a:r>
            <a:r>
              <a:rPr lang="en-GB" sz="1600" b="1"/>
              <a:t> </a:t>
            </a:r>
            <a:endParaRPr lang="en-GB" sz="1600"/>
          </a:p>
          <a:p>
            <a:pPr>
              <a:lnSpc>
                <a:spcPct val="100000"/>
              </a:lnSpc>
            </a:pPr>
            <a:endParaRPr lang="en-GB" sz="1600" b="1"/>
          </a:p>
        </p:txBody>
      </p:sp>
      <p:sp>
        <p:nvSpPr>
          <p:cNvPr id="4" name="TextBox 3">
            <a:extLst>
              <a:ext uri="{FF2B5EF4-FFF2-40B4-BE49-F238E27FC236}">
                <a16:creationId xmlns:a16="http://schemas.microsoft.com/office/drawing/2014/main" id="{30E4ED1A-450B-4FFA-A0B5-B9EC738723EA}"/>
              </a:ext>
            </a:extLst>
          </p:cNvPr>
          <p:cNvSpPr txBox="1"/>
          <p:nvPr/>
        </p:nvSpPr>
        <p:spPr>
          <a:xfrm>
            <a:off x="6576422" y="214736"/>
            <a:ext cx="5224690" cy="584775"/>
          </a:xfrm>
          <a:prstGeom prst="rect">
            <a:avLst/>
          </a:prstGeom>
          <a:noFill/>
        </p:spPr>
        <p:txBody>
          <a:bodyPr wrap="square" rtlCol="0">
            <a:spAutoFit/>
          </a:bodyPr>
          <a:lstStyle/>
          <a:p>
            <a:pPr algn="r"/>
            <a:r>
              <a:rPr lang="en-GB" sz="1600">
                <a:solidFill>
                  <a:schemeClr val="bg1"/>
                </a:solidFill>
              </a:rPr>
              <a:t>Cluster Lead: </a:t>
            </a:r>
            <a:br>
              <a:rPr lang="en-GB" sz="1600">
                <a:solidFill>
                  <a:schemeClr val="bg1"/>
                </a:solidFill>
              </a:rPr>
            </a:br>
            <a:r>
              <a:rPr lang="en-GB" sz="1600">
                <a:solidFill>
                  <a:schemeClr val="bg1"/>
                </a:solidFill>
              </a:rPr>
              <a:t>Professor Maya Buch - Maya.Buch@manchester.ac.uk</a:t>
            </a:r>
          </a:p>
        </p:txBody>
      </p:sp>
    </p:spTree>
    <p:extLst>
      <p:ext uri="{BB962C8B-B14F-4D97-AF65-F5344CB8AC3E}">
        <p14:creationId xmlns:p14="http://schemas.microsoft.com/office/powerpoint/2010/main" val="2834751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78E5BEF-4E50-2740-CD00-4077E96E28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8653" y="1515215"/>
            <a:ext cx="5419405" cy="5259338"/>
          </a:xfrm>
          <a:prstGeom prst="rect">
            <a:avLst/>
          </a:prstGeom>
        </p:spPr>
      </p:pic>
      <p:sp>
        <p:nvSpPr>
          <p:cNvPr id="3" name="TextBox 2">
            <a:extLst>
              <a:ext uri="{FF2B5EF4-FFF2-40B4-BE49-F238E27FC236}">
                <a16:creationId xmlns:a16="http://schemas.microsoft.com/office/drawing/2014/main" id="{289CFFD3-0AF9-4892-ABCE-843597A9DBFC}"/>
              </a:ext>
            </a:extLst>
          </p:cNvPr>
          <p:cNvSpPr txBox="1"/>
          <p:nvPr/>
        </p:nvSpPr>
        <p:spPr>
          <a:xfrm>
            <a:off x="653372" y="2076702"/>
            <a:ext cx="6012453" cy="2800767"/>
          </a:xfrm>
          <a:prstGeom prst="rect">
            <a:avLst/>
          </a:prstGeom>
          <a:noFill/>
        </p:spPr>
        <p:txBody>
          <a:bodyPr wrap="square" rtlCol="0">
            <a:spAutoFit/>
          </a:bodyPr>
          <a:lstStyle/>
          <a:p>
            <a:pPr>
              <a:buNone/>
            </a:pPr>
            <a:r>
              <a:rPr lang="en-GB" sz="1600"/>
              <a:t>Addresses several of the most common causes of death and disability in our region and nationally, in which prognosis is strongly influenced by deprivation and adverse social determinants.</a:t>
            </a:r>
          </a:p>
          <a:p>
            <a:pPr>
              <a:buNone/>
            </a:pPr>
            <a:endParaRPr lang="en-GB" sz="1600"/>
          </a:p>
          <a:p>
            <a:pPr>
              <a:buNone/>
            </a:pPr>
            <a:r>
              <a:rPr lang="en-GB" sz="1600" b="1"/>
              <a:t>Aims:</a:t>
            </a:r>
          </a:p>
          <a:p>
            <a:pPr marL="285750" indent="-285750">
              <a:buFontTx/>
              <a:buChar char="-"/>
            </a:pPr>
            <a:r>
              <a:rPr lang="en-GB" sz="1600"/>
              <a:t>deepen understanding of the common and individual processes driving disease evolution, co-morbidities and therapeutic responses</a:t>
            </a:r>
          </a:p>
          <a:p>
            <a:pPr marL="285750" indent="-285750">
              <a:buFontTx/>
              <a:buChar char="-"/>
            </a:pPr>
            <a:r>
              <a:rPr lang="en-GB" sz="1600"/>
              <a:t>Translate these to precision trials in patients across the life course to reduce morbidity and mortality.        </a:t>
            </a:r>
          </a:p>
          <a:p>
            <a:endParaRPr lang="en-GB" sz="1600"/>
          </a:p>
        </p:txBody>
      </p:sp>
      <p:sp>
        <p:nvSpPr>
          <p:cNvPr id="5" name="TextBox 4">
            <a:extLst>
              <a:ext uri="{FF2B5EF4-FFF2-40B4-BE49-F238E27FC236}">
                <a16:creationId xmlns:a16="http://schemas.microsoft.com/office/drawing/2014/main" id="{87A042EB-8285-43B8-8020-2A068AD70B95}"/>
              </a:ext>
            </a:extLst>
          </p:cNvPr>
          <p:cNvSpPr txBox="1"/>
          <p:nvPr/>
        </p:nvSpPr>
        <p:spPr>
          <a:xfrm>
            <a:off x="6672284" y="206243"/>
            <a:ext cx="5032965" cy="584775"/>
          </a:xfrm>
          <a:prstGeom prst="rect">
            <a:avLst/>
          </a:prstGeom>
          <a:noFill/>
        </p:spPr>
        <p:txBody>
          <a:bodyPr wrap="square" rtlCol="0">
            <a:spAutoFit/>
          </a:bodyPr>
          <a:lstStyle/>
          <a:p>
            <a:pPr algn="r"/>
            <a:r>
              <a:rPr lang="en-GB" sz="1600">
                <a:solidFill>
                  <a:schemeClr val="bg1"/>
                </a:solidFill>
              </a:rPr>
              <a:t>Cluster Lead: </a:t>
            </a:r>
            <a:br>
              <a:rPr lang="en-GB" sz="1600">
                <a:solidFill>
                  <a:schemeClr val="bg1"/>
                </a:solidFill>
              </a:rPr>
            </a:br>
            <a:r>
              <a:rPr lang="en-GB" sz="1600">
                <a:solidFill>
                  <a:schemeClr val="bg1"/>
                </a:solidFill>
              </a:rPr>
              <a:t>Professor Anne Barton  - Anne.Barton@manchester.ac.uk</a:t>
            </a:r>
          </a:p>
        </p:txBody>
      </p:sp>
      <p:sp>
        <p:nvSpPr>
          <p:cNvPr id="8" name="Title 1">
            <a:extLst>
              <a:ext uri="{FF2B5EF4-FFF2-40B4-BE49-F238E27FC236}">
                <a16:creationId xmlns:a16="http://schemas.microsoft.com/office/drawing/2014/main" id="{D3D1EE4A-BD20-48D3-B7D8-C9AEAD1EB067}"/>
              </a:ext>
            </a:extLst>
          </p:cNvPr>
          <p:cNvSpPr txBox="1">
            <a:spLocks/>
          </p:cNvSpPr>
          <p:nvPr/>
        </p:nvSpPr>
        <p:spPr>
          <a:xfrm>
            <a:off x="583883" y="1113812"/>
            <a:ext cx="7886700" cy="498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latin typeface="Arial"/>
                <a:cs typeface="Arial"/>
              </a:rPr>
              <a:t>Inflammation Cluster</a:t>
            </a:r>
          </a:p>
        </p:txBody>
      </p:sp>
    </p:spTree>
    <p:extLst>
      <p:ext uri="{BB962C8B-B14F-4D97-AF65-F5344CB8AC3E}">
        <p14:creationId xmlns:p14="http://schemas.microsoft.com/office/powerpoint/2010/main" val="1698642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1C0607-501B-4473-9C6E-82B1DEF158A8}"/>
              </a:ext>
            </a:extLst>
          </p:cNvPr>
          <p:cNvSpPr txBox="1"/>
          <p:nvPr/>
        </p:nvSpPr>
        <p:spPr>
          <a:xfrm>
            <a:off x="5892798" y="206243"/>
            <a:ext cx="5899535" cy="830997"/>
          </a:xfrm>
          <a:prstGeom prst="rect">
            <a:avLst/>
          </a:prstGeom>
          <a:noFill/>
        </p:spPr>
        <p:txBody>
          <a:bodyPr wrap="square" rtlCol="0">
            <a:spAutoFit/>
          </a:bodyPr>
          <a:lstStyle/>
          <a:p>
            <a:pPr algn="r">
              <a:defRPr sz="1000"/>
            </a:pPr>
            <a:r>
              <a:rPr lang="en-GB" sz="1600">
                <a:solidFill>
                  <a:schemeClr val="bg1"/>
                </a:solidFill>
              </a:rPr>
              <a:t>Cluster Lead: </a:t>
            </a:r>
            <a:br>
              <a:rPr lang="en-GB" sz="1600">
                <a:solidFill>
                  <a:schemeClr val="bg1"/>
                </a:solidFill>
              </a:rPr>
            </a:br>
            <a:r>
              <a:rPr lang="en-GB" sz="1600">
                <a:solidFill>
                  <a:schemeClr val="bg1"/>
                </a:solidFill>
              </a:rPr>
              <a:t>Professor William Newman - William.Newman@manchester.ac.uk</a:t>
            </a:r>
          </a:p>
          <a:p>
            <a:pPr algn="r"/>
            <a:endParaRPr lang="en-GB" sz="1600">
              <a:solidFill>
                <a:schemeClr val="bg1"/>
              </a:solidFill>
            </a:endParaRPr>
          </a:p>
        </p:txBody>
      </p:sp>
      <p:sp>
        <p:nvSpPr>
          <p:cNvPr id="6" name="Title 1">
            <a:extLst>
              <a:ext uri="{FF2B5EF4-FFF2-40B4-BE49-F238E27FC236}">
                <a16:creationId xmlns:a16="http://schemas.microsoft.com/office/drawing/2014/main" id="{19339396-AF11-4D71-A09F-3F76A64A0575}"/>
              </a:ext>
            </a:extLst>
          </p:cNvPr>
          <p:cNvSpPr txBox="1">
            <a:spLocks/>
          </p:cNvSpPr>
          <p:nvPr/>
        </p:nvSpPr>
        <p:spPr>
          <a:xfrm>
            <a:off x="583883" y="1113812"/>
            <a:ext cx="7886700" cy="498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US"/>
              <a:t>High Burden Under Researched Conditions Cluster</a:t>
            </a:r>
          </a:p>
        </p:txBody>
      </p:sp>
      <p:sp>
        <p:nvSpPr>
          <p:cNvPr id="4" name="TextBox 3">
            <a:extLst>
              <a:ext uri="{FF2B5EF4-FFF2-40B4-BE49-F238E27FC236}">
                <a16:creationId xmlns:a16="http://schemas.microsoft.com/office/drawing/2014/main" id="{DBAD7603-DB4D-432B-A967-AE75A342DCD7}"/>
              </a:ext>
            </a:extLst>
          </p:cNvPr>
          <p:cNvSpPr txBox="1"/>
          <p:nvPr/>
        </p:nvSpPr>
        <p:spPr>
          <a:xfrm>
            <a:off x="767298" y="2236839"/>
            <a:ext cx="5677940" cy="3293209"/>
          </a:xfrm>
          <a:prstGeom prst="rect">
            <a:avLst/>
          </a:prstGeom>
          <a:noFill/>
        </p:spPr>
        <p:txBody>
          <a:bodyPr wrap="square" rtlCol="0">
            <a:spAutoFit/>
          </a:bodyPr>
          <a:lstStyle/>
          <a:p>
            <a:r>
              <a:rPr lang="en-US" sz="1600"/>
              <a:t>Research will be undertaken on disorders that have high impact on individuals and families, but where traditionally there has been under-investment. </a:t>
            </a:r>
          </a:p>
          <a:p>
            <a:r>
              <a:rPr lang="en-US" sz="1600"/>
              <a:t>Plan to address areas of unmet need for people with hearing impairment, rare conditions and mental health disorders, often hidden disabilities. </a:t>
            </a:r>
          </a:p>
          <a:p>
            <a:endParaRPr lang="en-US" sz="1600"/>
          </a:p>
          <a:p>
            <a:r>
              <a:rPr lang="en-US" sz="1600" b="1"/>
              <a:t>Multi-professional approach:</a:t>
            </a:r>
          </a:p>
          <a:p>
            <a:pPr marL="285750" indent="-285750">
              <a:buFontTx/>
              <a:buChar char="-"/>
            </a:pPr>
            <a:r>
              <a:rPr lang="en-US" sz="1600"/>
              <a:t>Focusing on prevention and early diagnosis to reduce long-term disease burden</a:t>
            </a:r>
          </a:p>
          <a:p>
            <a:pPr marL="285750" indent="-285750">
              <a:buFontTx/>
              <a:buChar char="-"/>
            </a:pPr>
            <a:r>
              <a:rPr lang="en-US" sz="1600"/>
              <a:t>Using novel approaches including gene therapies, digital interventions and devices to transform lives.  </a:t>
            </a:r>
          </a:p>
          <a:p>
            <a:endParaRPr lang="en-GB" sz="1600"/>
          </a:p>
        </p:txBody>
      </p:sp>
      <p:pic>
        <p:nvPicPr>
          <p:cNvPr id="2" name="Picture 1" descr="Diagram&#10;&#10;Description automatically generated">
            <a:extLst>
              <a:ext uri="{FF2B5EF4-FFF2-40B4-BE49-F238E27FC236}">
                <a16:creationId xmlns:a16="http://schemas.microsoft.com/office/drawing/2014/main" id="{1030E25C-0536-7755-F884-B4467F6FF4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8653" y="1515215"/>
            <a:ext cx="5419405" cy="5259338"/>
          </a:xfrm>
          <a:prstGeom prst="rect">
            <a:avLst/>
          </a:prstGeom>
        </p:spPr>
      </p:pic>
    </p:spTree>
    <p:extLst>
      <p:ext uri="{BB962C8B-B14F-4D97-AF65-F5344CB8AC3E}">
        <p14:creationId xmlns:p14="http://schemas.microsoft.com/office/powerpoint/2010/main" val="4115558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7941DCF1-969A-4367-8E70-3629E8FDBFE5}"/>
              </a:ext>
            </a:extLst>
          </p:cNvPr>
          <p:cNvSpPr txBox="1">
            <a:spLocks/>
          </p:cNvSpPr>
          <p:nvPr/>
        </p:nvSpPr>
        <p:spPr>
          <a:xfrm>
            <a:off x="689761" y="2083606"/>
            <a:ext cx="5780805" cy="331686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600">
                <a:ea typeface="+mn-lt"/>
                <a:cs typeface="+mn-lt"/>
              </a:rPr>
              <a:t>This Cluster addresses emerging challenges and opportunities to improve the lives of all patients with cancer, including people at risk of cancer. </a:t>
            </a:r>
          </a:p>
          <a:p>
            <a:pPr marL="0" indent="0">
              <a:lnSpc>
                <a:spcPct val="100000"/>
              </a:lnSpc>
              <a:buNone/>
            </a:pPr>
            <a:r>
              <a:rPr lang="en-GB" sz="1600">
                <a:ea typeface="+mn-lt"/>
                <a:cs typeface="+mn-lt"/>
              </a:rPr>
              <a:t>It provides a patient centred approach to research in earlier diagnosis, better treatment and personalised, follow up care. </a:t>
            </a:r>
            <a:r>
              <a:rPr lang="en-GB" sz="1600"/>
              <a:t> </a:t>
            </a:r>
            <a:endParaRPr lang="en-GB" sz="1600">
              <a:cs typeface="Calibri"/>
            </a:endParaRPr>
          </a:p>
          <a:p>
            <a:pPr marL="0" indent="0">
              <a:lnSpc>
                <a:spcPct val="150000"/>
              </a:lnSpc>
              <a:buNone/>
            </a:pPr>
            <a:endParaRPr lang="en-GB" sz="1600"/>
          </a:p>
          <a:p>
            <a:pPr>
              <a:lnSpc>
                <a:spcPct val="150000"/>
              </a:lnSpc>
            </a:pPr>
            <a:endParaRPr lang="en-GB" sz="1600"/>
          </a:p>
        </p:txBody>
      </p:sp>
      <p:sp>
        <p:nvSpPr>
          <p:cNvPr id="7" name="TextBox 6">
            <a:extLst>
              <a:ext uri="{FF2B5EF4-FFF2-40B4-BE49-F238E27FC236}">
                <a16:creationId xmlns:a16="http://schemas.microsoft.com/office/drawing/2014/main" id="{056F4581-3821-4476-A4A5-400BB46788D9}"/>
              </a:ext>
            </a:extLst>
          </p:cNvPr>
          <p:cNvSpPr txBox="1"/>
          <p:nvPr/>
        </p:nvSpPr>
        <p:spPr>
          <a:xfrm>
            <a:off x="5892798" y="206243"/>
            <a:ext cx="5899535" cy="830997"/>
          </a:xfrm>
          <a:prstGeom prst="rect">
            <a:avLst/>
          </a:prstGeom>
          <a:noFill/>
        </p:spPr>
        <p:txBody>
          <a:bodyPr wrap="square" rtlCol="0">
            <a:spAutoFit/>
          </a:bodyPr>
          <a:lstStyle/>
          <a:p>
            <a:pPr algn="r"/>
            <a:r>
              <a:rPr lang="en-GB" sz="1600">
                <a:solidFill>
                  <a:schemeClr val="bg1"/>
                </a:solidFill>
              </a:rPr>
              <a:t>Cluster Lead: </a:t>
            </a:r>
            <a:br>
              <a:rPr lang="en-GB" sz="1600">
                <a:solidFill>
                  <a:schemeClr val="bg1"/>
                </a:solidFill>
              </a:rPr>
            </a:br>
            <a:r>
              <a:rPr lang="en-GB" sz="1600">
                <a:solidFill>
                  <a:schemeClr val="bg1"/>
                </a:solidFill>
              </a:rPr>
              <a:t>Professor Emma Crosbie - Emma.Crosbie@manchester.ac.uk</a:t>
            </a:r>
          </a:p>
          <a:p>
            <a:pPr algn="r"/>
            <a:endParaRPr lang="en-GB" sz="1600">
              <a:solidFill>
                <a:schemeClr val="bg1"/>
              </a:solidFill>
            </a:endParaRPr>
          </a:p>
        </p:txBody>
      </p:sp>
      <p:sp>
        <p:nvSpPr>
          <p:cNvPr id="8" name="Title 1">
            <a:extLst>
              <a:ext uri="{FF2B5EF4-FFF2-40B4-BE49-F238E27FC236}">
                <a16:creationId xmlns:a16="http://schemas.microsoft.com/office/drawing/2014/main" id="{8ACD40C0-D379-4CF8-A621-6D0E88CAAFE0}"/>
              </a:ext>
            </a:extLst>
          </p:cNvPr>
          <p:cNvSpPr txBox="1">
            <a:spLocks/>
          </p:cNvSpPr>
          <p:nvPr/>
        </p:nvSpPr>
        <p:spPr>
          <a:xfrm>
            <a:off x="583883" y="1113812"/>
            <a:ext cx="7886700" cy="498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US"/>
              <a:t>Cancer Cluster</a:t>
            </a:r>
            <a:endParaRPr lang="en-GB">
              <a:latin typeface="Arial"/>
              <a:cs typeface="Arial"/>
            </a:endParaRPr>
          </a:p>
        </p:txBody>
      </p:sp>
      <p:pic>
        <p:nvPicPr>
          <p:cNvPr id="2" name="Picture 1" descr="Diagram&#10;&#10;Description automatically generated">
            <a:extLst>
              <a:ext uri="{FF2B5EF4-FFF2-40B4-BE49-F238E27FC236}">
                <a16:creationId xmlns:a16="http://schemas.microsoft.com/office/drawing/2014/main" id="{FD3327BE-E6EA-0F2F-CED5-6530F0EEC8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8653" y="1515215"/>
            <a:ext cx="5419405" cy="5259338"/>
          </a:xfrm>
          <a:prstGeom prst="rect">
            <a:avLst/>
          </a:prstGeom>
        </p:spPr>
      </p:pic>
    </p:spTree>
    <p:extLst>
      <p:ext uri="{BB962C8B-B14F-4D97-AF65-F5344CB8AC3E}">
        <p14:creationId xmlns:p14="http://schemas.microsoft.com/office/powerpoint/2010/main" val="3991450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623" y="1183552"/>
            <a:ext cx="11367803" cy="692204"/>
          </a:xfrm>
        </p:spPr>
        <p:txBody>
          <a:bodyPr>
            <a:noAutofit/>
          </a:bodyPr>
          <a:lstStyle/>
          <a:p>
            <a:r>
              <a:rPr lang="en-GB" b="1"/>
              <a:t>Disease Complexity Cluster:</a:t>
            </a:r>
            <a:br>
              <a:rPr lang="en-GB" b="1">
                <a:cs typeface="Calibri Light"/>
              </a:rPr>
            </a:br>
            <a:r>
              <a:rPr lang="en-GB" sz="2000" b="1"/>
              <a:t>Next Generation Phenotyping and Diagnostics </a:t>
            </a:r>
            <a:endParaRPr lang="en-GB" b="1"/>
          </a:p>
        </p:txBody>
      </p:sp>
      <p:sp>
        <p:nvSpPr>
          <p:cNvPr id="3" name="Content Placeholder 2"/>
          <p:cNvSpPr>
            <a:spLocks noGrp="1"/>
          </p:cNvSpPr>
          <p:nvPr>
            <p:ph idx="4294967295"/>
          </p:nvPr>
        </p:nvSpPr>
        <p:spPr>
          <a:xfrm>
            <a:off x="762261" y="2144698"/>
            <a:ext cx="10360522" cy="3412753"/>
          </a:xfrm>
        </p:spPr>
        <p:txBody>
          <a:bodyPr vert="horz" lIns="91440" tIns="45720" rIns="91440" bIns="45720" numCol="1" rtlCol="0" anchor="t">
            <a:noAutofit/>
          </a:bodyPr>
          <a:lstStyle/>
          <a:p>
            <a:pPr marL="0" indent="0">
              <a:buNone/>
            </a:pPr>
            <a:r>
              <a:rPr lang="en-GB" sz="1600">
                <a:solidFill>
                  <a:schemeClr val="tx1"/>
                </a:solidFill>
              </a:rPr>
              <a:t>The adoption of high throughput diagnostic techniques reduces costs, accelerates diagnosis, and improves outcomes. Greater understanding of disease complexity and multimorbidity in the context of high deprivation, social and ethnic diversity is needed to deliver more precise diagnoses to reduce the burden of ineffective treatments, enable personalised care and improve health outcomes, as underlined by the  NHS Long Term Plan. </a:t>
            </a:r>
          </a:p>
          <a:p>
            <a:pPr marL="0" indent="0">
              <a:buNone/>
            </a:pPr>
            <a:r>
              <a:rPr lang="en-GB" sz="1600" b="1">
                <a:solidFill>
                  <a:schemeClr val="tx1"/>
                </a:solidFill>
              </a:rPr>
              <a:t>Aims: </a:t>
            </a:r>
            <a:endParaRPr lang="en-US" sz="1600" b="1">
              <a:solidFill>
                <a:schemeClr val="tx1"/>
              </a:solidFill>
            </a:endParaRPr>
          </a:p>
          <a:p>
            <a:pPr marL="542925" indent="-276225">
              <a:buFont typeface="+mj-lt"/>
              <a:buAutoNum type="arabicPeriod"/>
            </a:pPr>
            <a:r>
              <a:rPr lang="en-GB" sz="1600">
                <a:solidFill>
                  <a:schemeClr val="tx1"/>
                </a:solidFill>
              </a:rPr>
              <a:t>Identify actionable insights into disease phenotypes and trajectories in diverse populations through accelerated methodological development alongside integration of complex biological and clinical datasets. </a:t>
            </a:r>
            <a:endParaRPr lang="en-GB" sz="1600">
              <a:solidFill>
                <a:schemeClr val="tx1"/>
              </a:solidFill>
              <a:cs typeface="Calibri"/>
            </a:endParaRPr>
          </a:p>
          <a:p>
            <a:pPr marL="542925" indent="-276225">
              <a:buFont typeface="+mj-lt"/>
              <a:buAutoNum type="arabicPeriod"/>
            </a:pPr>
            <a:r>
              <a:rPr lang="en-GB" sz="1600">
                <a:solidFill>
                  <a:schemeClr val="tx1"/>
                </a:solidFill>
              </a:rPr>
              <a:t>Deliver advanced diagnostic capability across the translational cycle.</a:t>
            </a:r>
            <a:endParaRPr lang="en-GB" sz="1600">
              <a:solidFill>
                <a:schemeClr val="tx1"/>
              </a:solidFill>
              <a:cs typeface="Calibri"/>
            </a:endParaRPr>
          </a:p>
          <a:p>
            <a:pPr>
              <a:buNone/>
            </a:pPr>
            <a:r>
              <a:rPr lang="en-GB" sz="1800">
                <a:solidFill>
                  <a:schemeClr val="tx1"/>
                </a:solidFill>
                <a:ea typeface="+mn-lt"/>
                <a:cs typeface="+mn-lt"/>
              </a:rPr>
              <a:t>  </a:t>
            </a:r>
            <a:endParaRPr lang="en-GB" sz="1800">
              <a:solidFill>
                <a:schemeClr val="tx1"/>
              </a:solidFill>
            </a:endParaRPr>
          </a:p>
          <a:p>
            <a:pPr marL="0" indent="0">
              <a:buNone/>
            </a:pPr>
            <a:endParaRPr lang="en-GB" sz="1800">
              <a:solidFill>
                <a:schemeClr val="tx1"/>
              </a:solidFill>
              <a:cs typeface="Calibri"/>
            </a:endParaRPr>
          </a:p>
          <a:p>
            <a:pPr marL="0" indent="0">
              <a:buNone/>
            </a:pPr>
            <a:endParaRPr lang="en-GB" sz="1800">
              <a:solidFill>
                <a:schemeClr val="tx1"/>
              </a:solidFill>
              <a:cs typeface="Calibri"/>
            </a:endParaRPr>
          </a:p>
          <a:p>
            <a:pPr marL="0" indent="0">
              <a:buNone/>
            </a:pPr>
            <a:endParaRPr lang="en-GB" sz="1800">
              <a:solidFill>
                <a:schemeClr val="tx1"/>
              </a:solidFill>
            </a:endParaRPr>
          </a:p>
          <a:p>
            <a:pPr marL="0" indent="0">
              <a:buNone/>
            </a:pPr>
            <a:endParaRPr lang="en-GB" sz="1800">
              <a:solidFill>
                <a:schemeClr val="tx1"/>
              </a:solidFill>
            </a:endParaRPr>
          </a:p>
          <a:p>
            <a:pPr marL="0" indent="0">
              <a:buNone/>
            </a:pPr>
            <a:endParaRPr lang="en-GB" sz="1800">
              <a:solidFill>
                <a:schemeClr val="tx1"/>
              </a:solidFill>
            </a:endParaRPr>
          </a:p>
          <a:p>
            <a:pPr marL="0" indent="0">
              <a:buNone/>
            </a:pPr>
            <a:endParaRPr lang="en-GB" sz="1800">
              <a:solidFill>
                <a:schemeClr val="tx1"/>
              </a:solidFill>
            </a:endParaRPr>
          </a:p>
          <a:p>
            <a:pPr marL="0" indent="0">
              <a:buNone/>
            </a:pPr>
            <a:endParaRPr lang="en-GB" sz="1800">
              <a:solidFill>
                <a:schemeClr val="tx1"/>
              </a:solidFill>
            </a:endParaRPr>
          </a:p>
          <a:p>
            <a:pPr marL="0" indent="0">
              <a:buNone/>
            </a:pPr>
            <a:endParaRPr lang="en-GB" sz="1800">
              <a:solidFill>
                <a:schemeClr val="tx1"/>
              </a:solidFill>
            </a:endParaRPr>
          </a:p>
          <a:p>
            <a:pPr marL="0" indent="0" algn="r">
              <a:buNone/>
            </a:pPr>
            <a:endParaRPr lang="en-GB" sz="1800">
              <a:solidFill>
                <a:schemeClr val="tx1"/>
              </a:solidFill>
            </a:endParaRPr>
          </a:p>
          <a:p>
            <a:pPr marL="0" indent="0" algn="r">
              <a:buNone/>
            </a:pPr>
            <a:endParaRPr lang="en-GB" sz="1800">
              <a:solidFill>
                <a:schemeClr val="tx1"/>
              </a:solidFill>
            </a:endParaRPr>
          </a:p>
          <a:p>
            <a:pPr marL="0" indent="0" algn="r">
              <a:buNone/>
            </a:pPr>
            <a:endParaRPr lang="en-GB" sz="1800">
              <a:solidFill>
                <a:schemeClr val="tx1"/>
              </a:solidFill>
            </a:endParaRPr>
          </a:p>
          <a:p>
            <a:pPr marL="0" indent="0" algn="r">
              <a:buNone/>
            </a:pPr>
            <a:endParaRPr lang="en-GB" sz="1800">
              <a:solidFill>
                <a:schemeClr val="tx1"/>
              </a:solidFill>
            </a:endParaRPr>
          </a:p>
          <a:p>
            <a:pPr marL="0" indent="0" algn="r">
              <a:buNone/>
            </a:pPr>
            <a:endParaRPr lang="en-GB" sz="1800">
              <a:solidFill>
                <a:schemeClr val="tx1"/>
              </a:solidFill>
            </a:endParaRPr>
          </a:p>
          <a:p>
            <a:pPr marL="0" indent="0" algn="r">
              <a:buNone/>
            </a:pPr>
            <a:endParaRPr lang="en-GB" sz="1800">
              <a:solidFill>
                <a:schemeClr val="tx1"/>
              </a:solidFill>
            </a:endParaRPr>
          </a:p>
          <a:p>
            <a:pPr marL="0" indent="0" algn="r">
              <a:buNone/>
            </a:pPr>
            <a:endParaRPr lang="en-GB" sz="1800">
              <a:solidFill>
                <a:schemeClr val="tx1"/>
              </a:solidFill>
            </a:endParaRPr>
          </a:p>
          <a:p>
            <a:pPr marL="0" indent="0" algn="r">
              <a:buNone/>
            </a:pPr>
            <a:endParaRPr lang="en-GB" sz="1800">
              <a:solidFill>
                <a:schemeClr val="tx1"/>
              </a:solidFill>
            </a:endParaRPr>
          </a:p>
          <a:p>
            <a:pPr marL="0" indent="0" algn="r">
              <a:buNone/>
            </a:pPr>
            <a:endParaRPr lang="en-GB" sz="1800">
              <a:solidFill>
                <a:schemeClr val="tx1"/>
              </a:solidFill>
            </a:endParaRPr>
          </a:p>
        </p:txBody>
      </p:sp>
      <p:pic>
        <p:nvPicPr>
          <p:cNvPr id="5" name="Picture 4" descr="A person in a suit&#10;&#10;Description automatically generated with medium confidence">
            <a:extLst>
              <a:ext uri="{FF2B5EF4-FFF2-40B4-BE49-F238E27FC236}">
                <a16:creationId xmlns:a16="http://schemas.microsoft.com/office/drawing/2014/main" id="{DD51F13B-BAE4-4154-8033-1EA2F34678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361" y="5139917"/>
            <a:ext cx="1426872" cy="1352377"/>
          </a:xfrm>
          <a:prstGeom prst="rect">
            <a:avLst/>
          </a:prstGeom>
        </p:spPr>
      </p:pic>
      <p:pic>
        <p:nvPicPr>
          <p:cNvPr id="7" name="Picture 6" descr="A person sitting at a desk&#10;&#10;Description automatically generated with medium confidence">
            <a:extLst>
              <a:ext uri="{FF2B5EF4-FFF2-40B4-BE49-F238E27FC236}">
                <a16:creationId xmlns:a16="http://schemas.microsoft.com/office/drawing/2014/main" id="{19E6CEA0-DBE4-4AD6-B9AC-5DD0086921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14447" y="5152356"/>
            <a:ext cx="1506235" cy="1387213"/>
          </a:xfrm>
          <a:prstGeom prst="rect">
            <a:avLst/>
          </a:prstGeom>
        </p:spPr>
      </p:pic>
      <p:sp>
        <p:nvSpPr>
          <p:cNvPr id="8" name="TextBox 7">
            <a:extLst>
              <a:ext uri="{FF2B5EF4-FFF2-40B4-BE49-F238E27FC236}">
                <a16:creationId xmlns:a16="http://schemas.microsoft.com/office/drawing/2014/main" id="{83626333-0C62-4388-AB8A-68F209020FCD}"/>
              </a:ext>
            </a:extLst>
          </p:cNvPr>
          <p:cNvSpPr txBox="1"/>
          <p:nvPr/>
        </p:nvSpPr>
        <p:spPr>
          <a:xfrm>
            <a:off x="1797439" y="5845964"/>
            <a:ext cx="3190425" cy="646331"/>
          </a:xfrm>
          <a:prstGeom prst="rect">
            <a:avLst/>
          </a:prstGeom>
          <a:noFill/>
        </p:spPr>
        <p:txBody>
          <a:bodyPr wrap="square">
            <a:spAutoFit/>
          </a:bodyPr>
          <a:lstStyle/>
          <a:p>
            <a:pPr marL="0" indent="0">
              <a:buNone/>
            </a:pPr>
            <a:r>
              <a:rPr lang="en-GB" sz="1200"/>
              <a:t>Theme Lead: </a:t>
            </a:r>
            <a:br>
              <a:rPr lang="en-GB" sz="1200"/>
            </a:br>
            <a:r>
              <a:rPr lang="en-GB" sz="1200"/>
              <a:t>Professor Graeme Black</a:t>
            </a:r>
            <a:br>
              <a:rPr lang="en-GB" sz="1200"/>
            </a:br>
            <a:r>
              <a:rPr lang="en-GB" sz="1200"/>
              <a:t>graeme.black@manchester.ac.uk</a:t>
            </a:r>
            <a:endParaRPr lang="en-GB" sz="1200">
              <a:cs typeface="Calibri"/>
            </a:endParaRPr>
          </a:p>
        </p:txBody>
      </p:sp>
      <p:sp>
        <p:nvSpPr>
          <p:cNvPr id="9" name="TextBox 8">
            <a:extLst>
              <a:ext uri="{FF2B5EF4-FFF2-40B4-BE49-F238E27FC236}">
                <a16:creationId xmlns:a16="http://schemas.microsoft.com/office/drawing/2014/main" id="{D7600690-3103-48BD-A0CE-F1E41AB79AF5}"/>
              </a:ext>
            </a:extLst>
          </p:cNvPr>
          <p:cNvSpPr txBox="1"/>
          <p:nvPr/>
        </p:nvSpPr>
        <p:spPr>
          <a:xfrm>
            <a:off x="5724320" y="5816105"/>
            <a:ext cx="2417165" cy="646331"/>
          </a:xfrm>
          <a:prstGeom prst="rect">
            <a:avLst/>
          </a:prstGeom>
          <a:noFill/>
        </p:spPr>
        <p:txBody>
          <a:bodyPr wrap="square">
            <a:spAutoFit/>
          </a:bodyPr>
          <a:lstStyle/>
          <a:p>
            <a:r>
              <a:rPr lang="en-GB" sz="1200"/>
              <a:t>Theme Co-lead: </a:t>
            </a:r>
            <a:br>
              <a:rPr lang="en-GB" sz="1200"/>
            </a:br>
            <a:r>
              <a:rPr lang="en-GB" sz="1200"/>
              <a:t>Professor Rachel Lennon </a:t>
            </a:r>
            <a:br>
              <a:rPr lang="en-GB" sz="1200"/>
            </a:br>
            <a:r>
              <a:rPr lang="en-GB" sz="1200"/>
              <a:t>rachel.lennon@manchester.ac.uk</a:t>
            </a:r>
            <a:endParaRPr lang="en-GB" sz="1200">
              <a:cs typeface="Calibri"/>
            </a:endParaRPr>
          </a:p>
        </p:txBody>
      </p:sp>
      <p:sp>
        <p:nvSpPr>
          <p:cNvPr id="4" name="TextBox 3">
            <a:extLst>
              <a:ext uri="{FF2B5EF4-FFF2-40B4-BE49-F238E27FC236}">
                <a16:creationId xmlns:a16="http://schemas.microsoft.com/office/drawing/2014/main" id="{25DC7C81-501C-C73F-1DC0-CBA3B5EAF327}"/>
              </a:ext>
            </a:extLst>
          </p:cNvPr>
          <p:cNvSpPr txBox="1"/>
          <p:nvPr/>
        </p:nvSpPr>
        <p:spPr>
          <a:xfrm>
            <a:off x="9753343" y="5845963"/>
            <a:ext cx="2417165" cy="646331"/>
          </a:xfrm>
          <a:prstGeom prst="rect">
            <a:avLst/>
          </a:prstGeom>
          <a:noFill/>
        </p:spPr>
        <p:txBody>
          <a:bodyPr wrap="square" lIns="91440" tIns="45720" rIns="91440" bIns="45720" anchor="t">
            <a:spAutoFit/>
          </a:bodyPr>
          <a:lstStyle/>
          <a:p>
            <a:r>
              <a:rPr lang="en-GB" sz="1200"/>
              <a:t>Project Manager: </a:t>
            </a:r>
            <a:br>
              <a:rPr lang="en-GB" sz="1200"/>
            </a:br>
            <a:r>
              <a:rPr lang="en-GB" sz="1200"/>
              <a:t>Mamoona Ahmed </a:t>
            </a:r>
            <a:br>
              <a:rPr lang="en-GB" sz="1200"/>
            </a:br>
            <a:r>
              <a:rPr lang="en-GB" sz="1200"/>
              <a:t>Mamoona.ahmed@mft.nhs.uk</a:t>
            </a:r>
            <a:endParaRPr lang="en-GB" sz="1200">
              <a:cs typeface="Calibri"/>
            </a:endParaRPr>
          </a:p>
        </p:txBody>
      </p:sp>
      <p:sp>
        <p:nvSpPr>
          <p:cNvPr id="6" name="Rectangle 5">
            <a:extLst>
              <a:ext uri="{FF2B5EF4-FFF2-40B4-BE49-F238E27FC236}">
                <a16:creationId xmlns:a16="http://schemas.microsoft.com/office/drawing/2014/main" id="{3D728894-0C47-F6C0-7CF2-66B9F27ECB02}"/>
              </a:ext>
            </a:extLst>
          </p:cNvPr>
          <p:cNvSpPr/>
          <p:nvPr/>
        </p:nvSpPr>
        <p:spPr>
          <a:xfrm>
            <a:off x="8332148" y="5152357"/>
            <a:ext cx="1317557" cy="131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2" descr="A person with blue hair&#10;&#10;Description automatically generated">
            <a:extLst>
              <a:ext uri="{FF2B5EF4-FFF2-40B4-BE49-F238E27FC236}">
                <a16:creationId xmlns:a16="http://schemas.microsoft.com/office/drawing/2014/main" id="{5430DE58-ECF0-8866-50D0-EC65D73605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0609" y="5155731"/>
            <a:ext cx="1343247" cy="1313469"/>
          </a:xfrm>
          <a:prstGeom prst="rect">
            <a:avLst/>
          </a:prstGeom>
        </p:spPr>
      </p:pic>
      <p:sp>
        <p:nvSpPr>
          <p:cNvPr id="13" name="TextBox 12">
            <a:extLst>
              <a:ext uri="{FF2B5EF4-FFF2-40B4-BE49-F238E27FC236}">
                <a16:creationId xmlns:a16="http://schemas.microsoft.com/office/drawing/2014/main" id="{2C3818E6-3D47-68C5-BE8B-ABB54A4B4618}"/>
              </a:ext>
            </a:extLst>
          </p:cNvPr>
          <p:cNvSpPr txBox="1"/>
          <p:nvPr/>
        </p:nvSpPr>
        <p:spPr>
          <a:xfrm>
            <a:off x="8741228" y="228599"/>
            <a:ext cx="2775857"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0"/>
            <a:r>
              <a:rPr lang="en-GB" sz="1100" kern="1200">
                <a:solidFill>
                  <a:schemeClr val="bg1"/>
                </a:solidFill>
                <a:latin typeface="Calibri"/>
                <a:ea typeface="+mn-ea"/>
                <a:cs typeface="+mn-cs"/>
              </a:rPr>
              <a:t>Theme Lead: Professor Graeme Black</a:t>
            </a:r>
            <a:endParaRPr lang="en-GB" sz="1100" kern="1200">
              <a:solidFill>
                <a:schemeClr val="bg1"/>
              </a:solidFill>
              <a:latin typeface="Calibri"/>
              <a:cs typeface="Calibri"/>
            </a:endParaRPr>
          </a:p>
          <a:p>
            <a:pPr algn="r" rtl="0"/>
            <a:r>
              <a:rPr lang="en-GB" sz="1100" kern="1200">
                <a:solidFill>
                  <a:schemeClr val="bg1"/>
                </a:solidFill>
                <a:latin typeface="Calibri"/>
                <a:ea typeface="+mn-ea"/>
                <a:cs typeface="+mn-cs"/>
              </a:rPr>
              <a:t>Co-Lead: Professor Rachel Lennon</a:t>
            </a:r>
            <a:endParaRPr lang="en-GB" sz="1100" kern="1200">
              <a:solidFill>
                <a:schemeClr val="bg1"/>
              </a:solidFill>
              <a:latin typeface="Calibri"/>
              <a:cs typeface="Calibri"/>
            </a:endParaRPr>
          </a:p>
          <a:p>
            <a:pPr algn="r" rtl="0"/>
            <a:r>
              <a:rPr lang="en-GB" sz="1100" kern="1200">
                <a:solidFill>
                  <a:schemeClr val="bg1"/>
                </a:solidFill>
                <a:latin typeface="Calibri"/>
                <a:ea typeface="+mn-ea"/>
                <a:cs typeface="+mn-cs"/>
              </a:rPr>
              <a:t>Project Manager: Mamoona Ahme</a:t>
            </a:r>
            <a:r>
              <a:rPr lang="en-GB" sz="1400" kern="1200">
                <a:solidFill>
                  <a:schemeClr val="bg1"/>
                </a:solidFill>
                <a:latin typeface="Calibri"/>
                <a:ea typeface="+mn-ea"/>
                <a:cs typeface="+mn-cs"/>
              </a:rPr>
              <a:t>d</a:t>
            </a:r>
            <a:endParaRPr lang="en-GB">
              <a:solidFill>
                <a:schemeClr val="bg1"/>
              </a:solidFill>
            </a:endParaRPr>
          </a:p>
        </p:txBody>
      </p:sp>
    </p:spTree>
    <p:extLst>
      <p:ext uri="{BB962C8B-B14F-4D97-AF65-F5344CB8AC3E}">
        <p14:creationId xmlns:p14="http://schemas.microsoft.com/office/powerpoint/2010/main" val="1949541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6950620A-D434-4390-A14A-4EACBAABF15C}"/>
              </a:ext>
            </a:extLst>
          </p:cNvPr>
          <p:cNvPicPr>
            <a:picLocks noChangeAspect="1"/>
          </p:cNvPicPr>
          <p:nvPr/>
        </p:nvPicPr>
        <p:blipFill>
          <a:blip r:embed="rId3"/>
          <a:stretch>
            <a:fillRect/>
          </a:stretch>
        </p:blipFill>
        <p:spPr>
          <a:xfrm>
            <a:off x="5430734" y="2175325"/>
            <a:ext cx="6157355" cy="4109777"/>
          </a:xfrm>
          <a:prstGeom prst="rect">
            <a:avLst/>
          </a:prstGeom>
        </p:spPr>
      </p:pic>
      <p:sp>
        <p:nvSpPr>
          <p:cNvPr id="3" name="TextBox 2">
            <a:extLst>
              <a:ext uri="{FF2B5EF4-FFF2-40B4-BE49-F238E27FC236}">
                <a16:creationId xmlns:a16="http://schemas.microsoft.com/office/drawing/2014/main" id="{D6CF2D77-453E-0471-F003-2C312959A912}"/>
              </a:ext>
            </a:extLst>
          </p:cNvPr>
          <p:cNvSpPr txBox="1"/>
          <p:nvPr/>
        </p:nvSpPr>
        <p:spPr>
          <a:xfrm>
            <a:off x="694097" y="2260562"/>
            <a:ext cx="427412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Segoe UI"/>
              </a:rPr>
              <a:t>These aims will be delivered by three work programmes (each containing specific projects):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Segoe UI"/>
              </a:rPr>
              <a:t>​</a:t>
            </a:r>
          </a:p>
          <a:p>
            <a:pPr marL="180975"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Segoe UI"/>
              </a:rPr>
              <a:t>Programme 1:</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Segoe UI"/>
              </a:rPr>
              <a:t> Multidimensional data integration to improve biomarker discovery ​</a:t>
            </a:r>
          </a:p>
          <a:p>
            <a:pPr marL="180975"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Segoe UI"/>
            </a:endParaRPr>
          </a:p>
          <a:p>
            <a:pPr marL="180975"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Segoe UI"/>
              </a:rPr>
              <a:t>Programme 2:</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Segoe UI"/>
              </a:rPr>
              <a:t> Data mining to advance the utility of existing diagnostic datasets ​</a:t>
            </a:r>
          </a:p>
          <a:p>
            <a:pPr marL="180975"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Segoe UI"/>
            </a:endParaRPr>
          </a:p>
          <a:p>
            <a:pPr marL="180975"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Segoe UI"/>
              </a:rPr>
              <a:t>Programme 3:</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Segoe UI"/>
              </a:rPr>
              <a:t> Clinical validation of translatable diagnostic methodologies ​</a:t>
            </a:r>
          </a:p>
        </p:txBody>
      </p:sp>
      <p:sp>
        <p:nvSpPr>
          <p:cNvPr id="5" name="Title 4">
            <a:extLst>
              <a:ext uri="{FF2B5EF4-FFF2-40B4-BE49-F238E27FC236}">
                <a16:creationId xmlns:a16="http://schemas.microsoft.com/office/drawing/2014/main" id="{A503AFB2-29EC-4244-B764-45108C81ADA2}"/>
              </a:ext>
            </a:extLst>
          </p:cNvPr>
          <p:cNvSpPr>
            <a:spLocks noGrp="1"/>
          </p:cNvSpPr>
          <p:nvPr>
            <p:ph type="title"/>
          </p:nvPr>
        </p:nvSpPr>
        <p:spPr/>
        <p:txBody>
          <a:bodyPr/>
          <a:lstStyle/>
          <a:p>
            <a:r>
              <a:rPr lang="en-GB" b="1"/>
              <a:t>Disease Complexity Cluster:</a:t>
            </a:r>
            <a:r>
              <a:rPr lang="en-US"/>
              <a:t>​</a:t>
            </a:r>
            <a:br>
              <a:rPr lang="en-US"/>
            </a:br>
            <a:r>
              <a:rPr lang="en-GB" sz="2000" b="1"/>
              <a:t>Next Generation Phenotyping and Diagnostics </a:t>
            </a:r>
            <a:endParaRPr lang="en-GB"/>
          </a:p>
        </p:txBody>
      </p:sp>
      <p:sp>
        <p:nvSpPr>
          <p:cNvPr id="6" name="TextBox 5">
            <a:extLst>
              <a:ext uri="{FF2B5EF4-FFF2-40B4-BE49-F238E27FC236}">
                <a16:creationId xmlns:a16="http://schemas.microsoft.com/office/drawing/2014/main" id="{23F0103D-CA5C-3AF2-A3D3-C3DB8047192E}"/>
              </a:ext>
            </a:extLst>
          </p:cNvPr>
          <p:cNvSpPr txBox="1"/>
          <p:nvPr/>
        </p:nvSpPr>
        <p:spPr>
          <a:xfrm>
            <a:off x="8741228" y="228599"/>
            <a:ext cx="2775857" cy="6001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0"/>
            <a:r>
              <a:rPr lang="en-GB" sz="1100" kern="1200">
                <a:solidFill>
                  <a:schemeClr val="bg1"/>
                </a:solidFill>
                <a:latin typeface="Calibri"/>
                <a:ea typeface="+mn-ea"/>
                <a:cs typeface="+mn-cs"/>
              </a:rPr>
              <a:t>Theme Lead: Professor Graeme Black</a:t>
            </a:r>
            <a:endParaRPr lang="en-GB" sz="1100" kern="1200">
              <a:solidFill>
                <a:schemeClr val="bg1"/>
              </a:solidFill>
              <a:latin typeface="Calibri"/>
              <a:cs typeface="Calibri"/>
            </a:endParaRPr>
          </a:p>
          <a:p>
            <a:pPr algn="r" rtl="0"/>
            <a:r>
              <a:rPr lang="en-GB" sz="1100" kern="1200">
                <a:solidFill>
                  <a:schemeClr val="bg1"/>
                </a:solidFill>
                <a:latin typeface="Calibri"/>
                <a:ea typeface="+mn-ea"/>
                <a:cs typeface="+mn-cs"/>
              </a:rPr>
              <a:t>Co-Lead: Professor Rachel Lennon</a:t>
            </a:r>
            <a:endParaRPr lang="en-GB" sz="1100" kern="1200">
              <a:solidFill>
                <a:schemeClr val="bg1"/>
              </a:solidFill>
              <a:latin typeface="Calibri"/>
              <a:cs typeface="Calibri"/>
            </a:endParaRPr>
          </a:p>
          <a:p>
            <a:pPr algn="r" rtl="0"/>
            <a:r>
              <a:rPr lang="en-GB" sz="1100" kern="1200">
                <a:solidFill>
                  <a:schemeClr val="bg1"/>
                </a:solidFill>
                <a:latin typeface="Calibri"/>
                <a:ea typeface="+mn-ea"/>
                <a:cs typeface="+mn-cs"/>
              </a:rPr>
              <a:t>Project Manager: Mamoona Ahmed</a:t>
            </a:r>
            <a:endParaRPr lang="en-GB" sz="1100">
              <a:solidFill>
                <a:schemeClr val="bg1"/>
              </a:solidFill>
            </a:endParaRPr>
          </a:p>
        </p:txBody>
      </p:sp>
    </p:spTree>
    <p:extLst>
      <p:ext uri="{BB962C8B-B14F-4D97-AF65-F5344CB8AC3E}">
        <p14:creationId xmlns:p14="http://schemas.microsoft.com/office/powerpoint/2010/main" val="2743968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3AFB2-29EC-4244-B764-45108C81ADA2}"/>
              </a:ext>
            </a:extLst>
          </p:cNvPr>
          <p:cNvSpPr>
            <a:spLocks noGrp="1"/>
          </p:cNvSpPr>
          <p:nvPr>
            <p:ph type="title"/>
          </p:nvPr>
        </p:nvSpPr>
        <p:spPr>
          <a:xfrm>
            <a:off x="585623" y="1078777"/>
            <a:ext cx="8899957" cy="911948"/>
          </a:xfrm>
        </p:spPr>
        <p:txBody>
          <a:bodyPr/>
          <a:lstStyle/>
          <a:p>
            <a:r>
              <a:rPr lang="en-GB" b="1"/>
              <a:t>Disease Complexity Cluster:</a:t>
            </a:r>
            <a:r>
              <a:rPr lang="en-US"/>
              <a:t>​</a:t>
            </a:r>
            <a:br>
              <a:rPr lang="en-US"/>
            </a:br>
            <a:r>
              <a:rPr lang="en-GB" sz="2000" b="1"/>
              <a:t>Next Generation Phenotyping and Diagnostics </a:t>
            </a:r>
            <a:endParaRPr lang="en-GB"/>
          </a:p>
        </p:txBody>
      </p:sp>
      <p:graphicFrame>
        <p:nvGraphicFramePr>
          <p:cNvPr id="4" name="Table 3">
            <a:extLst>
              <a:ext uri="{FF2B5EF4-FFF2-40B4-BE49-F238E27FC236}">
                <a16:creationId xmlns:a16="http://schemas.microsoft.com/office/drawing/2014/main" id="{E890B98D-CB53-4A9B-0200-B490EA455713}"/>
              </a:ext>
            </a:extLst>
          </p:cNvPr>
          <p:cNvGraphicFramePr>
            <a:graphicFrameLocks noGrp="1"/>
          </p:cNvGraphicFramePr>
          <p:nvPr>
            <p:extLst>
              <p:ext uri="{D42A27DB-BD31-4B8C-83A1-F6EECF244321}">
                <p14:modId xmlns:p14="http://schemas.microsoft.com/office/powerpoint/2010/main" val="188176906"/>
              </p:ext>
            </p:extLst>
          </p:nvPr>
        </p:nvGraphicFramePr>
        <p:xfrm>
          <a:off x="681181" y="2297545"/>
          <a:ext cx="10836345" cy="4274560"/>
        </p:xfrm>
        <a:graphic>
          <a:graphicData uri="http://schemas.openxmlformats.org/drawingml/2006/table">
            <a:tbl>
              <a:tblPr firstRow="1" bandRow="1" bandCol="1">
                <a:tableStyleId>{5C22544A-7EE6-4342-B048-85BDC9FD1C3A}</a:tableStyleId>
              </a:tblPr>
              <a:tblGrid>
                <a:gridCol w="3622662">
                  <a:extLst>
                    <a:ext uri="{9D8B030D-6E8A-4147-A177-3AD203B41FA5}">
                      <a16:colId xmlns:a16="http://schemas.microsoft.com/office/drawing/2014/main" val="2544591000"/>
                    </a:ext>
                  </a:extLst>
                </a:gridCol>
                <a:gridCol w="3369549">
                  <a:extLst>
                    <a:ext uri="{9D8B030D-6E8A-4147-A177-3AD203B41FA5}">
                      <a16:colId xmlns:a16="http://schemas.microsoft.com/office/drawing/2014/main" val="3230458464"/>
                    </a:ext>
                  </a:extLst>
                </a:gridCol>
                <a:gridCol w="3844134">
                  <a:extLst>
                    <a:ext uri="{9D8B030D-6E8A-4147-A177-3AD203B41FA5}">
                      <a16:colId xmlns:a16="http://schemas.microsoft.com/office/drawing/2014/main" val="1219974820"/>
                    </a:ext>
                  </a:extLst>
                </a:gridCol>
              </a:tblGrid>
              <a:tr h="1005723">
                <a:tc>
                  <a:txBody>
                    <a:bodyPr/>
                    <a:lstStyle/>
                    <a:p>
                      <a:pPr marL="0" indent="0" algn="ctr" rtl="0" eaLnBrk="1" latinLnBrk="0" hangingPunct="1">
                        <a:spcBef>
                          <a:spcPts val="0"/>
                        </a:spcBef>
                        <a:spcAft>
                          <a:spcPts val="0"/>
                        </a:spcAft>
                      </a:pPr>
                      <a:r>
                        <a:rPr lang="en-GB" sz="1600" kern="1200">
                          <a:solidFill>
                            <a:schemeClr val="bg1"/>
                          </a:solidFill>
                          <a:effectLst/>
                        </a:rPr>
                        <a:t>1. </a:t>
                      </a:r>
                      <a:r>
                        <a:rPr lang="en-GB" sz="1600">
                          <a:cs typeface="Segoe UI"/>
                        </a:rPr>
                        <a:t>MULTIDIMENSIONAL DATA INTEGRATION TO IMPROVE BIOMARKER DISCOVERY </a:t>
                      </a:r>
                      <a:endParaRPr lang="en-GB" sz="1600">
                        <a:solidFill>
                          <a:schemeClr val="bg1"/>
                        </a:solidFill>
                        <a:effectLst/>
                      </a:endParaRPr>
                    </a:p>
                  </a:txBody>
                  <a:tcPr marL="108000" marR="108000" marT="108000" marB="108000">
                    <a:solidFill>
                      <a:srgbClr val="193E72"/>
                    </a:solidFill>
                  </a:tcPr>
                </a:tc>
                <a:tc>
                  <a:txBody>
                    <a:bodyPr/>
                    <a:lstStyle/>
                    <a:p>
                      <a:pPr marL="0" algn="ctr" rtl="0" eaLnBrk="1" latinLnBrk="0" hangingPunct="1">
                        <a:spcBef>
                          <a:spcPts val="0"/>
                        </a:spcBef>
                        <a:spcAft>
                          <a:spcPts val="0"/>
                        </a:spcAft>
                      </a:pPr>
                      <a:r>
                        <a:rPr lang="en-GB" sz="1600" kern="1200">
                          <a:solidFill>
                            <a:schemeClr val="bg1"/>
                          </a:solidFill>
                          <a:effectLst/>
                        </a:rPr>
                        <a:t>2. </a:t>
                      </a:r>
                      <a:r>
                        <a:rPr lang="en-GB" sz="1600">
                          <a:cs typeface="Segoe UI"/>
                        </a:rPr>
                        <a:t>DATA MINING TO ADVANCE THE UTILITY OF EXISTING DIAGNOSTIC DATASETS </a:t>
                      </a:r>
                      <a:endParaRPr lang="en-GB" sz="1600">
                        <a:solidFill>
                          <a:schemeClr val="bg1"/>
                        </a:solidFill>
                        <a:effectLst/>
                      </a:endParaRPr>
                    </a:p>
                  </a:txBody>
                  <a:tcPr marL="108000" marR="108000" marT="108000" marB="108000">
                    <a:solidFill>
                      <a:srgbClr val="EF6557"/>
                    </a:solidFill>
                  </a:tcPr>
                </a:tc>
                <a:tc>
                  <a:txBody>
                    <a:bodyPr/>
                    <a:lstStyle/>
                    <a:p>
                      <a:pPr marL="0" algn="ctr" rtl="0" eaLnBrk="1" latinLnBrk="0" hangingPunct="1">
                        <a:spcBef>
                          <a:spcPts val="0"/>
                        </a:spcBef>
                        <a:spcAft>
                          <a:spcPts val="0"/>
                        </a:spcAft>
                      </a:pPr>
                      <a:r>
                        <a:rPr lang="en-GB" sz="1600" kern="1200">
                          <a:solidFill>
                            <a:schemeClr val="bg1"/>
                          </a:solidFill>
                          <a:effectLst/>
                        </a:rPr>
                        <a:t>3. </a:t>
                      </a:r>
                      <a:r>
                        <a:rPr lang="en-GB" sz="1600">
                          <a:cs typeface="Segoe UI"/>
                        </a:rPr>
                        <a:t>CLINICAL VALIDATION OF TRANSLATABLE DIAGNOSTIC METHODOLOGIES </a:t>
                      </a:r>
                      <a:endParaRPr lang="en-GB" sz="1600">
                        <a:solidFill>
                          <a:schemeClr val="bg1"/>
                        </a:solidFill>
                        <a:effectLst/>
                      </a:endParaRPr>
                    </a:p>
                  </a:txBody>
                  <a:tcPr marL="108000" marR="108000" marT="108000" marB="108000">
                    <a:solidFill>
                      <a:srgbClr val="2EACB0"/>
                    </a:solidFill>
                  </a:tcPr>
                </a:tc>
                <a:extLst>
                  <a:ext uri="{0D108BD9-81ED-4DB2-BD59-A6C34878D82A}">
                    <a16:rowId xmlns:a16="http://schemas.microsoft.com/office/drawing/2014/main" val="2575483900"/>
                  </a:ext>
                </a:extLst>
              </a:tr>
              <a:tr h="689316">
                <a:tc>
                  <a:txBody>
                    <a:bodyPr/>
                    <a:lstStyle/>
                    <a:p>
                      <a:pPr marL="0" algn="ctr" rtl="0" eaLnBrk="1" latinLnBrk="0" hangingPunct="1">
                        <a:spcBef>
                          <a:spcPts val="0"/>
                        </a:spcBef>
                        <a:spcAft>
                          <a:spcPts val="0"/>
                        </a:spcAft>
                      </a:pPr>
                      <a:r>
                        <a:rPr lang="en-US" sz="1600" b="1" kern="1200">
                          <a:solidFill>
                            <a:schemeClr val="bg1"/>
                          </a:solidFill>
                          <a:effectLst/>
                        </a:rPr>
                        <a:t>Lead: </a:t>
                      </a:r>
                      <a:r>
                        <a:rPr lang="en-US" sz="1600" b="1" i="0" u="none" strike="noStrike" kern="1200" noProof="0">
                          <a:solidFill>
                            <a:srgbClr val="FFFFFF"/>
                          </a:solidFill>
                          <a:effectLst/>
                          <a:latin typeface="Calibri"/>
                        </a:rPr>
                        <a:t>David Wedge &amp;  Rachel Lennon</a:t>
                      </a:r>
                      <a:endParaRPr lang="en-US" sz="1600" b="0" i="0" u="none" strike="noStrike" kern="1200" noProof="0">
                        <a:solidFill>
                          <a:srgbClr val="FFFFFF"/>
                        </a:solidFill>
                        <a:effectLst/>
                        <a:latin typeface="Calibri"/>
                      </a:endParaRPr>
                    </a:p>
                  </a:txBody>
                  <a:tcPr marL="108000" marR="108000" marT="108000" marB="108000" anchor="ctr">
                    <a:solidFill>
                      <a:srgbClr val="193E72"/>
                    </a:solidFill>
                  </a:tcPr>
                </a:tc>
                <a:tc>
                  <a:txBody>
                    <a:bodyPr/>
                    <a:lstStyle/>
                    <a:p>
                      <a:pPr marL="0" algn="ctr" rtl="0" eaLnBrk="1" latinLnBrk="0" hangingPunct="1">
                        <a:spcBef>
                          <a:spcPts val="0"/>
                        </a:spcBef>
                        <a:spcAft>
                          <a:spcPts val="0"/>
                        </a:spcAft>
                      </a:pPr>
                      <a:r>
                        <a:rPr lang="en-US" sz="1600" b="1" kern="1200">
                          <a:solidFill>
                            <a:schemeClr val="bg1"/>
                          </a:solidFill>
                          <a:effectLst/>
                        </a:rPr>
                        <a:t>Lead: </a:t>
                      </a:r>
                      <a:r>
                        <a:rPr lang="en-US" sz="1600" b="1" i="0" u="none" strike="noStrike" kern="1200" noProof="0">
                          <a:solidFill>
                            <a:srgbClr val="FFFFFF"/>
                          </a:solidFill>
                          <a:effectLst/>
                          <a:latin typeface="Calibri"/>
                        </a:rPr>
                        <a:t>Graeme Black &amp; Andrew Morris </a:t>
                      </a:r>
                      <a:endParaRPr lang="en-US" sz="1600" b="1">
                        <a:solidFill>
                          <a:schemeClr val="bg1"/>
                        </a:solidFill>
                        <a:effectLst/>
                      </a:endParaRPr>
                    </a:p>
                  </a:txBody>
                  <a:tcPr marL="108000" marR="108000" marT="108000" marB="108000" anchor="ctr">
                    <a:solidFill>
                      <a:srgbClr val="EF6557"/>
                    </a:solidFill>
                  </a:tcPr>
                </a:tc>
                <a:tc>
                  <a:txBody>
                    <a:bodyPr/>
                    <a:lstStyle/>
                    <a:p>
                      <a:pPr marL="0" algn="ctr" rtl="0" eaLnBrk="1" latinLnBrk="0" hangingPunct="1">
                        <a:spcBef>
                          <a:spcPts val="0"/>
                        </a:spcBef>
                        <a:spcAft>
                          <a:spcPts val="0"/>
                        </a:spcAft>
                      </a:pPr>
                      <a:r>
                        <a:rPr lang="en-US" sz="1600" b="1" kern="1200">
                          <a:solidFill>
                            <a:schemeClr val="bg1"/>
                          </a:solidFill>
                          <a:effectLst/>
                        </a:rPr>
                        <a:t>Lead: </a:t>
                      </a:r>
                      <a:r>
                        <a:rPr lang="en-US" sz="1600" b="1" i="0" u="none" strike="noStrike" kern="1200" noProof="0">
                          <a:solidFill>
                            <a:srgbClr val="FFFFFF"/>
                          </a:solidFill>
                          <a:effectLst/>
                          <a:latin typeface="Calibri"/>
                        </a:rPr>
                        <a:t>Tracy Hussell &amp; John Grainger</a:t>
                      </a:r>
                      <a:endParaRPr lang="en-US" sz="1600" b="1">
                        <a:solidFill>
                          <a:schemeClr val="bg1"/>
                        </a:solidFill>
                        <a:effectLst/>
                      </a:endParaRPr>
                    </a:p>
                  </a:txBody>
                  <a:tcPr marL="108000" marR="108000" marT="108000" marB="108000" anchor="ctr">
                    <a:solidFill>
                      <a:srgbClr val="2EACB0"/>
                    </a:solidFill>
                  </a:tcPr>
                </a:tc>
                <a:extLst>
                  <a:ext uri="{0D108BD9-81ED-4DB2-BD59-A6C34878D82A}">
                    <a16:rowId xmlns:a16="http://schemas.microsoft.com/office/drawing/2014/main" val="3625673262"/>
                  </a:ext>
                </a:extLst>
              </a:tr>
              <a:tr h="2565157">
                <a:tc>
                  <a:txBody>
                    <a:bodyPr/>
                    <a:lstStyle/>
                    <a:p>
                      <a:pPr lvl="0" algn="ctr">
                        <a:lnSpc>
                          <a:spcPct val="100000"/>
                        </a:lnSpc>
                        <a:spcBef>
                          <a:spcPts val="0"/>
                        </a:spcBef>
                        <a:spcAft>
                          <a:spcPts val="0"/>
                        </a:spcAft>
                        <a:buNone/>
                      </a:pPr>
                      <a:r>
                        <a:rPr lang="en-US" sz="1600" b="1" i="0" u="none" strike="noStrike" noProof="0">
                          <a:solidFill>
                            <a:srgbClr val="FFFFFF"/>
                          </a:solidFill>
                          <a:effectLst/>
                          <a:latin typeface="Calibri"/>
                        </a:rPr>
                        <a:t>Hypothesis: </a:t>
                      </a:r>
                      <a:endParaRPr lang="en-US" b="1"/>
                    </a:p>
                    <a:p>
                      <a:pPr marL="0" lvl="0" indent="0" algn="ctr">
                        <a:lnSpc>
                          <a:spcPct val="100000"/>
                        </a:lnSpc>
                        <a:spcBef>
                          <a:spcPts val="0"/>
                        </a:spcBef>
                        <a:spcAft>
                          <a:spcPts val="0"/>
                        </a:spcAft>
                        <a:buNone/>
                      </a:pPr>
                      <a:r>
                        <a:rPr lang="en-US" sz="1600" b="1" i="0" u="none" strike="noStrike" noProof="0">
                          <a:solidFill>
                            <a:srgbClr val="FFFFFF"/>
                          </a:solidFill>
                          <a:effectLst/>
                          <a:latin typeface="Calibri"/>
                        </a:rPr>
                        <a:t>1. Improved phenotyping can detect early stages of fibrosis</a:t>
                      </a:r>
                      <a:r>
                        <a:rPr lang="en-US" sz="1600" b="1" i="0" u="none" strike="noStrike" noProof="0">
                          <a:solidFill>
                            <a:srgbClr val="000000"/>
                          </a:solidFill>
                          <a:effectLst/>
                          <a:latin typeface="Calibri"/>
                        </a:rPr>
                        <a:t>.</a:t>
                      </a:r>
                      <a:endParaRPr lang="en-US" b="1"/>
                    </a:p>
                    <a:p>
                      <a:pPr lvl="0" algn="ctr">
                        <a:lnSpc>
                          <a:spcPct val="100000"/>
                        </a:lnSpc>
                        <a:spcBef>
                          <a:spcPts val="0"/>
                        </a:spcBef>
                        <a:spcAft>
                          <a:spcPts val="0"/>
                        </a:spcAft>
                        <a:buNone/>
                      </a:pPr>
                      <a:r>
                        <a:rPr lang="en-US" sz="1600" b="1" i="0" u="none" strike="noStrike" noProof="0">
                          <a:solidFill>
                            <a:srgbClr val="FFFFFF"/>
                          </a:solidFill>
                          <a:effectLst/>
                          <a:latin typeface="Calibri"/>
                        </a:rPr>
                        <a:t> 2. Integration of genomic and image data improves risk profiling</a:t>
                      </a:r>
                      <a:endParaRPr lang="en-US" b="1"/>
                    </a:p>
                    <a:p>
                      <a:pPr lvl="0" algn="ctr">
                        <a:lnSpc>
                          <a:spcPct val="100000"/>
                        </a:lnSpc>
                        <a:spcBef>
                          <a:spcPts val="0"/>
                        </a:spcBef>
                        <a:spcAft>
                          <a:spcPts val="0"/>
                        </a:spcAft>
                        <a:buNone/>
                      </a:pPr>
                      <a:r>
                        <a:rPr lang="en-US" sz="1600" b="1" i="0" u="none" strike="noStrike" noProof="0">
                          <a:solidFill>
                            <a:srgbClr val="FFFFFF"/>
                          </a:solidFill>
                          <a:effectLst/>
                          <a:latin typeface="Calibri"/>
                        </a:rPr>
                        <a:t>3. Multimodal tests applied across a   range of ethnicities will improve prognosis across cancer types.</a:t>
                      </a:r>
                      <a:endParaRPr lang="en-US" b="1"/>
                    </a:p>
                    <a:p>
                      <a:pPr marL="0" lvl="0" algn="ctr">
                        <a:spcBef>
                          <a:spcPts val="0"/>
                        </a:spcBef>
                        <a:spcAft>
                          <a:spcPts val="0"/>
                        </a:spcAft>
                        <a:buNone/>
                      </a:pPr>
                      <a:endParaRPr lang="en-US" sz="1600" b="1">
                        <a:solidFill>
                          <a:schemeClr val="bg1"/>
                        </a:solidFill>
                        <a:effectLst/>
                      </a:endParaRPr>
                    </a:p>
                  </a:txBody>
                  <a:tcPr marL="108000" marR="108000" marT="108000" marB="108000" anchor="ctr">
                    <a:solidFill>
                      <a:srgbClr val="193E72"/>
                    </a:solidFill>
                  </a:tcPr>
                </a:tc>
                <a:tc>
                  <a:txBody>
                    <a:bodyPr/>
                    <a:lstStyle/>
                    <a:p>
                      <a:pPr lvl="0" algn="ctr">
                        <a:lnSpc>
                          <a:spcPct val="100000"/>
                        </a:lnSpc>
                        <a:spcBef>
                          <a:spcPts val="0"/>
                        </a:spcBef>
                        <a:spcAft>
                          <a:spcPts val="0"/>
                        </a:spcAft>
                        <a:buNone/>
                      </a:pPr>
                      <a:r>
                        <a:rPr lang="en-US" sz="1600" b="1" i="0" u="none" strike="noStrike" noProof="0">
                          <a:solidFill>
                            <a:srgbClr val="FFFFFF"/>
                          </a:solidFill>
                          <a:effectLst/>
                          <a:latin typeface="Calibri"/>
                        </a:rPr>
                        <a:t>Hypothesis:</a:t>
                      </a:r>
                      <a:endParaRPr lang="en-US" b="1"/>
                    </a:p>
                    <a:p>
                      <a:pPr marL="342900" lvl="0" indent="-342900" algn="ctr">
                        <a:lnSpc>
                          <a:spcPct val="100000"/>
                        </a:lnSpc>
                        <a:spcBef>
                          <a:spcPts val="0"/>
                        </a:spcBef>
                        <a:spcAft>
                          <a:spcPts val="0"/>
                        </a:spcAft>
                        <a:buAutoNum type="arabicPeriod"/>
                      </a:pPr>
                      <a:r>
                        <a:rPr lang="en-US" sz="1600" b="1" i="0" u="none" strike="noStrike" noProof="0">
                          <a:solidFill>
                            <a:srgbClr val="FFFFFF"/>
                          </a:solidFill>
                          <a:effectLst/>
                          <a:latin typeface="Calibri"/>
                        </a:rPr>
                        <a:t>Understanding  genomic variant impact improves patient stratification and allows identification of  therapeutic targets.</a:t>
                      </a:r>
                      <a:endParaRPr lang="en-US" b="1"/>
                    </a:p>
                    <a:p>
                      <a:pPr marL="0" lvl="0" algn="ctr">
                        <a:spcBef>
                          <a:spcPts val="0"/>
                        </a:spcBef>
                        <a:spcAft>
                          <a:spcPts val="0"/>
                        </a:spcAft>
                        <a:buNone/>
                      </a:pPr>
                      <a:r>
                        <a:rPr lang="en-US" sz="1600" b="1" i="0" u="none" strike="noStrike" noProof="0">
                          <a:solidFill>
                            <a:srgbClr val="FFFFFF"/>
                          </a:solidFill>
                          <a:effectLst/>
                          <a:latin typeface="Calibri"/>
                        </a:rPr>
                        <a:t>2. Machine learning image analysis can identify new imaging biomarkers.</a:t>
                      </a:r>
                      <a:endParaRPr lang="en-US" b="1"/>
                    </a:p>
                  </a:txBody>
                  <a:tcPr marL="108000" marR="108000" marT="108000" marB="108000" anchor="ctr">
                    <a:solidFill>
                      <a:srgbClr val="EF6557"/>
                    </a:solidFill>
                  </a:tcPr>
                </a:tc>
                <a:tc>
                  <a:txBody>
                    <a:bodyPr/>
                    <a:lstStyle/>
                    <a:p>
                      <a:pPr lvl="0" algn="ctr">
                        <a:lnSpc>
                          <a:spcPct val="100000"/>
                        </a:lnSpc>
                        <a:spcBef>
                          <a:spcPts val="0"/>
                        </a:spcBef>
                        <a:spcAft>
                          <a:spcPts val="0"/>
                        </a:spcAft>
                        <a:buNone/>
                      </a:pPr>
                      <a:r>
                        <a:rPr lang="en-US" sz="1600" b="1" i="0" u="none" strike="noStrike" noProof="0">
                          <a:solidFill>
                            <a:srgbClr val="FFFFFF"/>
                          </a:solidFill>
                          <a:effectLst/>
                          <a:latin typeface="Calibri"/>
                        </a:rPr>
                        <a:t>Hypothesis:</a:t>
                      </a:r>
                      <a:endParaRPr lang="en-US" b="1"/>
                    </a:p>
                    <a:p>
                      <a:pPr marL="342900" lvl="0" indent="-342900" algn="ctr">
                        <a:lnSpc>
                          <a:spcPct val="100000"/>
                        </a:lnSpc>
                        <a:spcBef>
                          <a:spcPts val="0"/>
                        </a:spcBef>
                        <a:spcAft>
                          <a:spcPts val="0"/>
                        </a:spcAft>
                        <a:buAutoNum type="arabicPeriod"/>
                      </a:pPr>
                      <a:r>
                        <a:rPr lang="en-US" sz="1600" b="1" i="0" u="none" strike="noStrike" noProof="0">
                          <a:solidFill>
                            <a:srgbClr val="FFFFFF"/>
                          </a:solidFill>
                          <a:effectLst/>
                          <a:latin typeface="Calibri"/>
                        </a:rPr>
                        <a:t>Near-patient diagnostics can accelerate real-time tailoring of patient management.</a:t>
                      </a:r>
                      <a:endParaRPr lang="en-US" b="1"/>
                    </a:p>
                    <a:p>
                      <a:pPr marL="0" lvl="0" algn="ctr">
                        <a:spcBef>
                          <a:spcPts val="0"/>
                        </a:spcBef>
                        <a:spcAft>
                          <a:spcPts val="0"/>
                        </a:spcAft>
                        <a:buNone/>
                      </a:pPr>
                      <a:r>
                        <a:rPr lang="en-US" sz="1600" b="1" i="0" u="none" strike="noStrike" noProof="0">
                          <a:solidFill>
                            <a:srgbClr val="FFFFFF"/>
                          </a:solidFill>
                          <a:effectLst/>
                          <a:latin typeface="Calibri"/>
                        </a:rPr>
                        <a:t>2.  Immunophenotyping can identify disease endotype, progression and treatment response.</a:t>
                      </a:r>
                    </a:p>
                    <a:p>
                      <a:pPr marL="0" lvl="0" algn="ctr">
                        <a:spcBef>
                          <a:spcPts val="0"/>
                        </a:spcBef>
                        <a:spcAft>
                          <a:spcPts val="0"/>
                        </a:spcAft>
                        <a:buNone/>
                      </a:pPr>
                      <a:endParaRPr lang="en-US" sz="1600" b="1" i="0" u="none" strike="noStrike" noProof="0">
                        <a:solidFill>
                          <a:srgbClr val="FFFFFF"/>
                        </a:solidFill>
                        <a:effectLst/>
                        <a:latin typeface="Calibri"/>
                      </a:endParaRPr>
                    </a:p>
                  </a:txBody>
                  <a:tcPr marL="108000" marR="108000" marT="108000" marB="108000" anchor="ctr">
                    <a:solidFill>
                      <a:srgbClr val="2EACB0"/>
                    </a:solidFill>
                  </a:tcPr>
                </a:tc>
                <a:extLst>
                  <a:ext uri="{0D108BD9-81ED-4DB2-BD59-A6C34878D82A}">
                    <a16:rowId xmlns:a16="http://schemas.microsoft.com/office/drawing/2014/main" val="1873463479"/>
                  </a:ext>
                </a:extLst>
              </a:tr>
            </a:tbl>
          </a:graphicData>
        </a:graphic>
      </p:graphicFrame>
      <p:sp>
        <p:nvSpPr>
          <p:cNvPr id="3" name="TextBox 2">
            <a:extLst>
              <a:ext uri="{FF2B5EF4-FFF2-40B4-BE49-F238E27FC236}">
                <a16:creationId xmlns:a16="http://schemas.microsoft.com/office/drawing/2014/main" id="{035DBAFB-9C75-A5F1-ADCB-5386E5DDE70B}"/>
              </a:ext>
            </a:extLst>
          </p:cNvPr>
          <p:cNvSpPr txBox="1"/>
          <p:nvPr/>
        </p:nvSpPr>
        <p:spPr>
          <a:xfrm>
            <a:off x="8741228" y="228599"/>
            <a:ext cx="2775857" cy="6001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0"/>
            <a:r>
              <a:rPr lang="en-GB" sz="1100" kern="1200">
                <a:solidFill>
                  <a:schemeClr val="bg1"/>
                </a:solidFill>
                <a:latin typeface="Calibri"/>
                <a:ea typeface="+mn-ea"/>
                <a:cs typeface="+mn-cs"/>
              </a:rPr>
              <a:t>Theme Lead: Professor Graeme Black</a:t>
            </a:r>
            <a:endParaRPr lang="en-GB" sz="1100" kern="1200">
              <a:solidFill>
                <a:schemeClr val="bg1"/>
              </a:solidFill>
              <a:latin typeface="Calibri"/>
              <a:cs typeface="Calibri"/>
            </a:endParaRPr>
          </a:p>
          <a:p>
            <a:pPr algn="r" rtl="0"/>
            <a:r>
              <a:rPr lang="en-GB" sz="1100" kern="1200">
                <a:solidFill>
                  <a:schemeClr val="bg1"/>
                </a:solidFill>
                <a:latin typeface="Calibri"/>
                <a:ea typeface="+mn-ea"/>
                <a:cs typeface="+mn-cs"/>
              </a:rPr>
              <a:t>Co-Lead: Professor Rachel Lennon</a:t>
            </a:r>
            <a:endParaRPr lang="en-GB" sz="1100" kern="1200">
              <a:solidFill>
                <a:schemeClr val="bg1"/>
              </a:solidFill>
              <a:latin typeface="Calibri"/>
              <a:cs typeface="Calibri"/>
            </a:endParaRPr>
          </a:p>
          <a:p>
            <a:pPr algn="r" rtl="0"/>
            <a:r>
              <a:rPr lang="en-GB" sz="1100" kern="1200">
                <a:solidFill>
                  <a:schemeClr val="bg1"/>
                </a:solidFill>
                <a:latin typeface="Calibri"/>
                <a:ea typeface="+mn-ea"/>
                <a:cs typeface="+mn-cs"/>
              </a:rPr>
              <a:t>Project Manager: Mamoona Ahmed</a:t>
            </a:r>
            <a:endParaRPr lang="en-GB" sz="1100">
              <a:solidFill>
                <a:schemeClr val="bg1"/>
              </a:solidFill>
            </a:endParaRPr>
          </a:p>
        </p:txBody>
      </p:sp>
    </p:spTree>
    <p:extLst>
      <p:ext uri="{BB962C8B-B14F-4D97-AF65-F5344CB8AC3E}">
        <p14:creationId xmlns:p14="http://schemas.microsoft.com/office/powerpoint/2010/main" val="4202619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CFC7F3-4D04-4BF5-83AB-C88CCB8C0B9C}"/>
              </a:ext>
            </a:extLst>
          </p:cNvPr>
          <p:cNvSpPr>
            <a:spLocks noGrp="1"/>
          </p:cNvSpPr>
          <p:nvPr>
            <p:ph type="title"/>
          </p:nvPr>
        </p:nvSpPr>
        <p:spPr>
          <a:xfrm>
            <a:off x="585623" y="1183552"/>
            <a:ext cx="11367803" cy="692204"/>
          </a:xfrm>
        </p:spPr>
        <p:txBody>
          <a:bodyPr>
            <a:noAutofit/>
          </a:bodyPr>
          <a:lstStyle/>
          <a:p>
            <a:r>
              <a:rPr lang="en-GB" b="1"/>
              <a:t>Disease Complexity Cluster:</a:t>
            </a:r>
            <a:br>
              <a:rPr lang="en-GB" b="1">
                <a:cs typeface="Calibri Light"/>
              </a:rPr>
            </a:br>
            <a:r>
              <a:rPr lang="en-GB" sz="2000" b="1"/>
              <a:t>Next Generation Therapeutics</a:t>
            </a:r>
            <a:endParaRPr lang="en-GB" b="1"/>
          </a:p>
        </p:txBody>
      </p:sp>
      <p:sp>
        <p:nvSpPr>
          <p:cNvPr id="2" name="Content Placeholder 2">
            <a:extLst>
              <a:ext uri="{FF2B5EF4-FFF2-40B4-BE49-F238E27FC236}">
                <a16:creationId xmlns:a16="http://schemas.microsoft.com/office/drawing/2014/main" id="{8772A300-4AD3-58BC-5511-ABA98C7785D8}"/>
              </a:ext>
            </a:extLst>
          </p:cNvPr>
          <p:cNvSpPr txBox="1">
            <a:spLocks/>
          </p:cNvSpPr>
          <p:nvPr/>
        </p:nvSpPr>
        <p:spPr>
          <a:xfrm>
            <a:off x="762261" y="2144698"/>
            <a:ext cx="10360522" cy="2572651"/>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tx1"/>
                </a:solidFill>
              </a:rPr>
              <a:t>Therapeutic advances across cancers and inflammatory diseases still have limited efficacy (40%-60%). Fibrosis contributes to nearly half of all deaths in the UK, yet effective therapeutics are lacking, and no treatments exist for most rare conditions (RC). The health impact is heightened by inequality and comorbidity of the North-West</a:t>
            </a:r>
            <a:endParaRPr lang="en-US">
              <a:solidFill>
                <a:schemeClr val="tx1"/>
              </a:solidFill>
            </a:endParaRPr>
          </a:p>
          <a:p>
            <a:pPr marL="0" indent="0">
              <a:buFont typeface="Arial" panose="020B0604020202020204" pitchFamily="34" charset="0"/>
              <a:buNone/>
            </a:pPr>
            <a:r>
              <a:rPr lang="en-GB" sz="1600" b="1">
                <a:solidFill>
                  <a:schemeClr val="tx1"/>
                </a:solidFill>
              </a:rPr>
              <a:t>Aims: </a:t>
            </a:r>
            <a:endParaRPr lang="en-US" sz="1600" b="1">
              <a:solidFill>
                <a:schemeClr val="tx1"/>
              </a:solidFill>
              <a:cs typeface="Calibri"/>
            </a:endParaRPr>
          </a:p>
          <a:p>
            <a:pPr marL="609600" indent="-342900">
              <a:buAutoNum type="arabicPeriod"/>
            </a:pPr>
            <a:r>
              <a:rPr lang="en-GB" sz="1600">
                <a:solidFill>
                  <a:schemeClr val="tx1"/>
                </a:solidFill>
              </a:rPr>
              <a:t>To prevent, effectively treat, and where feasible, cure disease, by translating our dynamic pipeline of NGTs efficiently through experimental medicine (EM) and proof of concept (PoC) trials into the most pressing and most appropriate indication(s).</a:t>
            </a:r>
            <a:endParaRPr lang="en-GB" sz="1600">
              <a:solidFill>
                <a:schemeClr val="tx1"/>
              </a:solidFill>
              <a:cs typeface="Calibri" panose="020F0502020204030204"/>
            </a:endParaRPr>
          </a:p>
          <a:p>
            <a:pPr marL="0" indent="0">
              <a:buNone/>
            </a:pPr>
            <a:endParaRPr lang="en-GB" sz="1800">
              <a:solidFill>
                <a:schemeClr val="tx1"/>
              </a:solidFill>
              <a:cs typeface="Calibri"/>
            </a:endParaRPr>
          </a:p>
          <a:p>
            <a:pPr marL="0" indent="0">
              <a:buFont typeface="Arial" panose="020B0604020202020204" pitchFamily="34" charset="0"/>
              <a:buNone/>
            </a:pPr>
            <a:endParaRPr lang="en-GB" sz="1800">
              <a:solidFill>
                <a:schemeClr val="tx1"/>
              </a:solidFill>
              <a:cs typeface="Calibri"/>
            </a:endParaRPr>
          </a:p>
          <a:p>
            <a:pPr marL="0" indent="0">
              <a:buFont typeface="Arial" panose="020B0604020202020204" pitchFamily="34" charset="0"/>
              <a:buNone/>
            </a:pPr>
            <a:endParaRPr lang="en-GB" sz="1800">
              <a:solidFill>
                <a:schemeClr val="tx1"/>
              </a:solidFill>
              <a:cs typeface="Calibri"/>
            </a:endParaRPr>
          </a:p>
          <a:p>
            <a:pPr marL="0" indent="0">
              <a:buFont typeface="Arial" panose="020B0604020202020204" pitchFamily="34" charset="0"/>
              <a:buNone/>
            </a:pPr>
            <a:endParaRPr lang="en-GB" sz="1800">
              <a:solidFill>
                <a:schemeClr val="tx1"/>
              </a:solidFill>
            </a:endParaRPr>
          </a:p>
          <a:p>
            <a:pPr marL="0" indent="0">
              <a:buFont typeface="Arial" panose="020B0604020202020204" pitchFamily="34" charset="0"/>
              <a:buNone/>
            </a:pPr>
            <a:endParaRPr lang="en-GB" sz="1800">
              <a:solidFill>
                <a:schemeClr val="tx1"/>
              </a:solidFill>
            </a:endParaRPr>
          </a:p>
          <a:p>
            <a:pPr marL="0" indent="0">
              <a:buFont typeface="Arial" panose="020B0604020202020204" pitchFamily="34" charset="0"/>
              <a:buNone/>
            </a:pPr>
            <a:endParaRPr lang="en-GB" sz="1800">
              <a:solidFill>
                <a:schemeClr val="tx1"/>
              </a:solidFill>
            </a:endParaRPr>
          </a:p>
          <a:p>
            <a:pPr marL="0" indent="0" algn="r">
              <a:buFont typeface="Arial" panose="020B0604020202020204" pitchFamily="34" charset="0"/>
              <a:buNone/>
            </a:pPr>
            <a:endParaRPr lang="en-GB" sz="1800">
              <a:solidFill>
                <a:schemeClr val="tx1"/>
              </a:solidFill>
              <a:cs typeface="Calibri"/>
            </a:endParaRPr>
          </a:p>
          <a:p>
            <a:pPr marL="0" indent="0" algn="r">
              <a:buFont typeface="Arial" panose="020B0604020202020204" pitchFamily="34" charset="0"/>
              <a:buNone/>
            </a:pPr>
            <a:endParaRPr lang="en-GB" sz="1800">
              <a:solidFill>
                <a:schemeClr val="tx1"/>
              </a:solidFill>
              <a:cs typeface="Calibri"/>
            </a:endParaRPr>
          </a:p>
          <a:p>
            <a:pPr marL="0" indent="0" algn="r">
              <a:buFont typeface="Arial" panose="020B0604020202020204" pitchFamily="34" charset="0"/>
              <a:buNone/>
            </a:pPr>
            <a:endParaRPr lang="en-GB" sz="1800">
              <a:solidFill>
                <a:schemeClr val="tx1"/>
              </a:solidFill>
              <a:cs typeface="Calibri"/>
            </a:endParaRPr>
          </a:p>
          <a:p>
            <a:pPr marL="0" indent="0" algn="r">
              <a:buFont typeface="Arial" panose="020B0604020202020204" pitchFamily="34" charset="0"/>
              <a:buNone/>
            </a:pPr>
            <a:endParaRPr lang="en-GB" sz="1800">
              <a:solidFill>
                <a:schemeClr val="tx1"/>
              </a:solidFill>
            </a:endParaRPr>
          </a:p>
          <a:p>
            <a:pPr marL="0" indent="0" algn="r">
              <a:buFont typeface="Arial" panose="020B0604020202020204" pitchFamily="34" charset="0"/>
              <a:buNone/>
            </a:pPr>
            <a:endParaRPr lang="en-GB" sz="1800">
              <a:solidFill>
                <a:schemeClr val="tx1"/>
              </a:solidFill>
            </a:endParaRPr>
          </a:p>
          <a:p>
            <a:pPr marL="0" indent="0" algn="r">
              <a:buFont typeface="Arial" panose="020B0604020202020204" pitchFamily="34" charset="0"/>
              <a:buNone/>
            </a:pPr>
            <a:endParaRPr lang="en-GB" sz="1800">
              <a:solidFill>
                <a:schemeClr val="tx1"/>
              </a:solidFill>
            </a:endParaRPr>
          </a:p>
          <a:p>
            <a:pPr marL="0" indent="0" algn="r">
              <a:buFont typeface="Arial" panose="020B0604020202020204" pitchFamily="34" charset="0"/>
              <a:buNone/>
            </a:pPr>
            <a:endParaRPr lang="en-GB" sz="1800">
              <a:solidFill>
                <a:schemeClr val="tx1"/>
              </a:solidFill>
            </a:endParaRPr>
          </a:p>
          <a:p>
            <a:pPr marL="0" indent="0" algn="r">
              <a:buFont typeface="Arial" panose="020B0604020202020204" pitchFamily="34" charset="0"/>
              <a:buNone/>
            </a:pPr>
            <a:endParaRPr lang="en-GB" sz="1800">
              <a:solidFill>
                <a:schemeClr val="tx1"/>
              </a:solidFill>
            </a:endParaRPr>
          </a:p>
          <a:p>
            <a:pPr marL="0" indent="0" algn="r">
              <a:buFont typeface="Arial" panose="020B0604020202020204" pitchFamily="34" charset="0"/>
              <a:buNone/>
            </a:pPr>
            <a:endParaRPr lang="en-GB" sz="1800">
              <a:solidFill>
                <a:schemeClr val="tx1"/>
              </a:solidFill>
            </a:endParaRPr>
          </a:p>
        </p:txBody>
      </p:sp>
      <p:sp>
        <p:nvSpPr>
          <p:cNvPr id="4" name="TextBox 3">
            <a:extLst>
              <a:ext uri="{FF2B5EF4-FFF2-40B4-BE49-F238E27FC236}">
                <a16:creationId xmlns:a16="http://schemas.microsoft.com/office/drawing/2014/main" id="{EE7DAA3D-7DE2-AB81-B868-66CF69CC6C93}"/>
              </a:ext>
            </a:extLst>
          </p:cNvPr>
          <p:cNvSpPr txBox="1"/>
          <p:nvPr/>
        </p:nvSpPr>
        <p:spPr>
          <a:xfrm>
            <a:off x="1831633" y="5965605"/>
            <a:ext cx="2417165" cy="646331"/>
          </a:xfrm>
          <a:prstGeom prst="rect">
            <a:avLst/>
          </a:prstGeom>
          <a:noFill/>
        </p:spPr>
        <p:txBody>
          <a:bodyPr wrap="square" lIns="91440" tIns="45720" rIns="91440" bIns="45720" anchor="t">
            <a:spAutoFit/>
          </a:bodyPr>
          <a:lstStyle/>
          <a:p>
            <a:r>
              <a:rPr lang="en-GB" sz="1200"/>
              <a:t>Theme Lead: </a:t>
            </a:r>
            <a:br>
              <a:rPr lang="en-GB" sz="1200"/>
            </a:br>
            <a:r>
              <a:rPr lang="en-GB" sz="1200"/>
              <a:t>Professor Maya H Buch </a:t>
            </a:r>
            <a:br>
              <a:rPr lang="en-GB" sz="1200"/>
            </a:br>
            <a:r>
              <a:rPr lang="en-GB" sz="1200"/>
              <a:t>Maya.Buch@manchester.ac.uk</a:t>
            </a:r>
            <a:endParaRPr lang="en-GB" sz="1200">
              <a:cs typeface="Calibri"/>
            </a:endParaRPr>
          </a:p>
        </p:txBody>
      </p:sp>
      <p:sp>
        <p:nvSpPr>
          <p:cNvPr id="6" name="TextBox 5">
            <a:extLst>
              <a:ext uri="{FF2B5EF4-FFF2-40B4-BE49-F238E27FC236}">
                <a16:creationId xmlns:a16="http://schemas.microsoft.com/office/drawing/2014/main" id="{6551FEAF-2A42-A77C-F5F2-326268E1CD30}"/>
              </a:ext>
            </a:extLst>
          </p:cNvPr>
          <p:cNvSpPr txBox="1"/>
          <p:nvPr/>
        </p:nvSpPr>
        <p:spPr>
          <a:xfrm>
            <a:off x="5317250" y="5965605"/>
            <a:ext cx="2417165" cy="646331"/>
          </a:xfrm>
          <a:prstGeom prst="rect">
            <a:avLst/>
          </a:prstGeom>
          <a:noFill/>
        </p:spPr>
        <p:txBody>
          <a:bodyPr wrap="square" lIns="91440" tIns="45720" rIns="91440" bIns="45720" anchor="t">
            <a:spAutoFit/>
          </a:bodyPr>
          <a:lstStyle/>
          <a:p>
            <a:r>
              <a:rPr lang="en-GB" sz="1200"/>
              <a:t>Theme Co-Lead: </a:t>
            </a:r>
            <a:br>
              <a:rPr lang="en-GB" sz="1200"/>
            </a:br>
            <a:r>
              <a:rPr lang="en-GB" sz="1200"/>
              <a:t>Professor Julie Gough</a:t>
            </a:r>
            <a:br>
              <a:rPr lang="en-GB" sz="1200"/>
            </a:br>
            <a:r>
              <a:rPr lang="en-GB" sz="1200"/>
              <a:t>J.Gough@Manchester.ac.uk</a:t>
            </a:r>
            <a:endParaRPr lang="en-GB" sz="1200">
              <a:cs typeface="Calibri"/>
            </a:endParaRPr>
          </a:p>
        </p:txBody>
      </p:sp>
      <p:sp>
        <p:nvSpPr>
          <p:cNvPr id="8" name="TextBox 7">
            <a:extLst>
              <a:ext uri="{FF2B5EF4-FFF2-40B4-BE49-F238E27FC236}">
                <a16:creationId xmlns:a16="http://schemas.microsoft.com/office/drawing/2014/main" id="{0284D87A-7571-3E86-6895-DFE777CCA7B4}"/>
              </a:ext>
            </a:extLst>
          </p:cNvPr>
          <p:cNvSpPr txBox="1"/>
          <p:nvPr/>
        </p:nvSpPr>
        <p:spPr>
          <a:xfrm>
            <a:off x="9057441" y="5935748"/>
            <a:ext cx="2417165" cy="646331"/>
          </a:xfrm>
          <a:prstGeom prst="rect">
            <a:avLst/>
          </a:prstGeom>
          <a:noFill/>
        </p:spPr>
        <p:txBody>
          <a:bodyPr wrap="square" lIns="91440" tIns="45720" rIns="91440" bIns="45720" anchor="t">
            <a:spAutoFit/>
          </a:bodyPr>
          <a:lstStyle/>
          <a:p>
            <a:r>
              <a:rPr lang="en-GB" sz="1200"/>
              <a:t>Project Manager: </a:t>
            </a:r>
            <a:br>
              <a:rPr lang="en-GB" sz="1200"/>
            </a:br>
            <a:r>
              <a:rPr lang="en-GB" sz="1200"/>
              <a:t>Mamoona Ahmed </a:t>
            </a:r>
            <a:br>
              <a:rPr lang="en-GB" sz="1200"/>
            </a:br>
            <a:r>
              <a:rPr lang="en-GB" sz="1200">
                <a:cs typeface="Calibri"/>
              </a:rPr>
              <a:t>Mamoona.ahmed@mft.nhs.uk</a:t>
            </a:r>
          </a:p>
        </p:txBody>
      </p:sp>
      <p:sp>
        <p:nvSpPr>
          <p:cNvPr id="9" name="Rectangle 8">
            <a:extLst>
              <a:ext uri="{FF2B5EF4-FFF2-40B4-BE49-F238E27FC236}">
                <a16:creationId xmlns:a16="http://schemas.microsoft.com/office/drawing/2014/main" id="{D438568A-FA75-FF1D-4D64-958D5BCD159F}"/>
              </a:ext>
            </a:extLst>
          </p:cNvPr>
          <p:cNvSpPr/>
          <p:nvPr/>
        </p:nvSpPr>
        <p:spPr>
          <a:xfrm>
            <a:off x="7636246" y="5242142"/>
            <a:ext cx="1317557" cy="131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Graphical user interface, application&#10;&#10;Description automatically generated">
            <a:extLst>
              <a:ext uri="{FF2B5EF4-FFF2-40B4-BE49-F238E27FC236}">
                <a16:creationId xmlns:a16="http://schemas.microsoft.com/office/drawing/2014/main" id="{CE3687FC-F58B-2594-E7C3-234F15E87A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4801" y="4952388"/>
            <a:ext cx="1268832" cy="1599834"/>
          </a:xfrm>
          <a:prstGeom prst="rect">
            <a:avLst/>
          </a:prstGeom>
        </p:spPr>
      </p:pic>
      <p:pic>
        <p:nvPicPr>
          <p:cNvPr id="13" name="Picture 12" descr="A person with blue hair&#10;&#10;Description automatically generated">
            <a:extLst>
              <a:ext uri="{FF2B5EF4-FFF2-40B4-BE49-F238E27FC236}">
                <a16:creationId xmlns:a16="http://schemas.microsoft.com/office/drawing/2014/main" id="{D46EE00D-B56A-F62E-3EBD-EFA28723B8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7204" y="5236008"/>
            <a:ext cx="1343247" cy="1313469"/>
          </a:xfrm>
          <a:prstGeom prst="rect">
            <a:avLst/>
          </a:prstGeom>
        </p:spPr>
      </p:pic>
      <p:pic>
        <p:nvPicPr>
          <p:cNvPr id="5" name="Picture 9" descr="A picture containing indoor, posing&#10;&#10;Description automatically generated">
            <a:extLst>
              <a:ext uri="{FF2B5EF4-FFF2-40B4-BE49-F238E27FC236}">
                <a16:creationId xmlns:a16="http://schemas.microsoft.com/office/drawing/2014/main" id="{6B68CB66-42A8-AA3C-C8BD-65C61BFE22B8}"/>
              </a:ext>
            </a:extLst>
          </p:cNvPr>
          <p:cNvPicPr>
            <a:picLocks noChangeAspect="1"/>
          </p:cNvPicPr>
          <p:nvPr/>
        </p:nvPicPr>
        <p:blipFill>
          <a:blip r:embed="rId4"/>
          <a:stretch>
            <a:fillRect/>
          </a:stretch>
        </p:blipFill>
        <p:spPr>
          <a:xfrm>
            <a:off x="3916014" y="5148547"/>
            <a:ext cx="1318648" cy="1463622"/>
          </a:xfrm>
          <a:prstGeom prst="rect">
            <a:avLst/>
          </a:prstGeom>
        </p:spPr>
      </p:pic>
      <p:sp>
        <p:nvSpPr>
          <p:cNvPr id="10" name="TextBox 9">
            <a:extLst>
              <a:ext uri="{FF2B5EF4-FFF2-40B4-BE49-F238E27FC236}">
                <a16:creationId xmlns:a16="http://schemas.microsoft.com/office/drawing/2014/main" id="{BDB563CE-66EF-5182-84EC-4BDBC8AD7EC3}"/>
              </a:ext>
            </a:extLst>
          </p:cNvPr>
          <p:cNvSpPr txBox="1"/>
          <p:nvPr/>
        </p:nvSpPr>
        <p:spPr>
          <a:xfrm>
            <a:off x="8741228" y="228599"/>
            <a:ext cx="2775857"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100" kern="1200">
                <a:solidFill>
                  <a:schemeClr val="bg1"/>
                </a:solidFill>
                <a:latin typeface="Calibri"/>
                <a:ea typeface="+mn-ea"/>
                <a:cs typeface="+mn-cs"/>
              </a:rPr>
              <a:t>Theme Lead: Professor </a:t>
            </a:r>
            <a:r>
              <a:rPr lang="en-GB" sz="1100">
                <a:solidFill>
                  <a:schemeClr val="bg1"/>
                </a:solidFill>
                <a:latin typeface="Calibri"/>
              </a:rPr>
              <a:t>Maya H Buch</a:t>
            </a:r>
            <a:endParaRPr lang="en-US" sz="1100">
              <a:solidFill>
                <a:schemeClr val="bg1"/>
              </a:solidFill>
              <a:cs typeface="Calibri"/>
            </a:endParaRPr>
          </a:p>
          <a:p>
            <a:pPr algn="r"/>
            <a:r>
              <a:rPr lang="en-GB" sz="1100" kern="1200">
                <a:solidFill>
                  <a:schemeClr val="bg1"/>
                </a:solidFill>
                <a:latin typeface="Calibri"/>
                <a:ea typeface="+mn-ea"/>
                <a:cs typeface="+mn-cs"/>
              </a:rPr>
              <a:t>Co-Lead: Professor </a:t>
            </a:r>
            <a:r>
              <a:rPr lang="en-GB" sz="1100">
                <a:solidFill>
                  <a:schemeClr val="bg1"/>
                </a:solidFill>
                <a:latin typeface="Calibri"/>
              </a:rPr>
              <a:t>Julie Gough</a:t>
            </a:r>
            <a:endParaRPr lang="en-GB" sz="1100">
              <a:solidFill>
                <a:schemeClr val="bg1"/>
              </a:solidFill>
              <a:cs typeface="Calibri"/>
            </a:endParaRPr>
          </a:p>
          <a:p>
            <a:pPr algn="r"/>
            <a:r>
              <a:rPr lang="en-GB" sz="1100" kern="1200">
                <a:solidFill>
                  <a:schemeClr val="bg1"/>
                </a:solidFill>
                <a:latin typeface="Calibri"/>
                <a:ea typeface="+mn-ea"/>
                <a:cs typeface="+mn-cs"/>
              </a:rPr>
              <a:t>Project Manager: Mamoona</a:t>
            </a:r>
            <a:r>
              <a:rPr lang="en-GB" sz="1400" kern="1200">
                <a:solidFill>
                  <a:schemeClr val="bg1"/>
                </a:solidFill>
                <a:latin typeface="Calibri"/>
                <a:ea typeface="+mn-ea"/>
                <a:cs typeface="+mn-cs"/>
              </a:rPr>
              <a:t> </a:t>
            </a:r>
            <a:r>
              <a:rPr lang="en-GB" sz="1100">
                <a:solidFill>
                  <a:schemeClr val="bg1"/>
                </a:solidFill>
                <a:latin typeface="Calibri"/>
              </a:rPr>
              <a:t>Ahmed</a:t>
            </a:r>
            <a:endParaRPr lang="en-GB" sz="1100">
              <a:solidFill>
                <a:schemeClr val="bg1"/>
              </a:solidFill>
            </a:endParaRPr>
          </a:p>
        </p:txBody>
      </p:sp>
    </p:spTree>
    <p:extLst>
      <p:ext uri="{BB962C8B-B14F-4D97-AF65-F5344CB8AC3E}">
        <p14:creationId xmlns:p14="http://schemas.microsoft.com/office/powerpoint/2010/main" val="4119053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Graphic 1032">
            <a:extLst>
              <a:ext uri="{FF2B5EF4-FFF2-40B4-BE49-F238E27FC236}">
                <a16:creationId xmlns:a16="http://schemas.microsoft.com/office/drawing/2014/main" id="{A018D0CB-2CD8-B168-8E2A-278F345E66D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70833" y="-102520"/>
            <a:ext cx="5538250" cy="6818630"/>
          </a:xfrm>
          <a:prstGeom prst="rect">
            <a:avLst/>
          </a:prstGeom>
        </p:spPr>
      </p:pic>
      <p:sp>
        <p:nvSpPr>
          <p:cNvPr id="22" name="TextBox 21">
            <a:extLst>
              <a:ext uri="{FF2B5EF4-FFF2-40B4-BE49-F238E27FC236}">
                <a16:creationId xmlns:a16="http://schemas.microsoft.com/office/drawing/2014/main" id="{04541FE4-207A-4F80-9DD1-8B5A9B14442B}"/>
              </a:ext>
            </a:extLst>
          </p:cNvPr>
          <p:cNvSpPr txBox="1"/>
          <p:nvPr/>
        </p:nvSpPr>
        <p:spPr>
          <a:xfrm>
            <a:off x="664147" y="2078368"/>
            <a:ext cx="5861759" cy="2308324"/>
          </a:xfrm>
          <a:prstGeom prst="rect">
            <a:avLst/>
          </a:prstGeom>
          <a:noFill/>
        </p:spPr>
        <p:txBody>
          <a:bodyPr wrap="square" lIns="91440" tIns="45720" rIns="91440" bIns="45720" rtlCol="0" anchor="t">
            <a:spAutoFit/>
          </a:bodyPr>
          <a:lstStyle/>
          <a:p>
            <a:pPr marL="342900" lvl="0" indent="-342900">
              <a:buSzPct val="100000"/>
              <a:buFont typeface="Calibri" panose="020F0502020204030204" pitchFamily="34" charset="0"/>
              <a:buChar char="•"/>
            </a:pPr>
            <a:r>
              <a:rPr lang="en-GB" sz="1600"/>
              <a:t>Collaborations between Universities and NHS Trusts as leading centres of excellence in experimental medicine</a:t>
            </a:r>
          </a:p>
          <a:p>
            <a:pPr marL="285750" lvl="0" indent="-285750">
              <a:buSzPct val="100000"/>
              <a:buFont typeface="Calibri" panose="020F0502020204030204" pitchFamily="34" charset="0"/>
              <a:buChar char="•"/>
            </a:pPr>
            <a:endParaRPr lang="en-GB" sz="1600"/>
          </a:p>
          <a:p>
            <a:pPr marL="342900" lvl="0" indent="-342900">
              <a:buSzPct val="100000"/>
              <a:buFont typeface="Calibri" panose="020F0502020204030204" pitchFamily="34" charset="0"/>
              <a:buChar char="•"/>
            </a:pPr>
            <a:r>
              <a:rPr lang="en-GB" sz="1600"/>
              <a:t>National Institute for Health and Care Research (NIHR) has awarded nearly £790 million to 20 NIHR BRCs across England (2022-27)</a:t>
            </a:r>
          </a:p>
          <a:p>
            <a:pPr marL="285750" lvl="0" indent="-285750">
              <a:buSzPct val="100000"/>
              <a:buFont typeface="Calibri" panose="020F0502020204030204" pitchFamily="34" charset="0"/>
              <a:buChar char="•"/>
            </a:pPr>
            <a:endParaRPr lang="en-GB" sz="1600"/>
          </a:p>
          <a:p>
            <a:pPr marL="342900" lvl="0" indent="-342900">
              <a:spcAft>
                <a:spcPts val="800"/>
              </a:spcAft>
              <a:buSzPct val="100000"/>
              <a:buFont typeface="Calibri" panose="020F0502020204030204" pitchFamily="34" charset="0"/>
              <a:buChar char="•"/>
            </a:pPr>
            <a:r>
              <a:rPr lang="en-US" sz="1600"/>
              <a:t>Translating scientific breakthroughs into new treatments, diagnostics and medical technologies</a:t>
            </a:r>
            <a:endParaRPr lang="en-GB" sz="1600"/>
          </a:p>
        </p:txBody>
      </p:sp>
      <p:sp>
        <p:nvSpPr>
          <p:cNvPr id="11" name="Title 1">
            <a:extLst>
              <a:ext uri="{FF2B5EF4-FFF2-40B4-BE49-F238E27FC236}">
                <a16:creationId xmlns:a16="http://schemas.microsoft.com/office/drawing/2014/main" id="{6D972C04-DB5C-4872-A26F-6A7F43EDB841}"/>
              </a:ext>
            </a:extLst>
          </p:cNvPr>
          <p:cNvSpPr txBox="1">
            <a:spLocks/>
          </p:cNvSpPr>
          <p:nvPr/>
        </p:nvSpPr>
        <p:spPr>
          <a:xfrm>
            <a:off x="9958488" y="2581288"/>
            <a:ext cx="1569365" cy="2618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1100" b="0">
                <a:solidFill>
                  <a:srgbClr val="193E72"/>
                </a:solidFill>
              </a:rPr>
              <a:t>Newcastle</a:t>
            </a:r>
          </a:p>
        </p:txBody>
      </p:sp>
      <p:sp>
        <p:nvSpPr>
          <p:cNvPr id="12" name="Title 1">
            <a:extLst>
              <a:ext uri="{FF2B5EF4-FFF2-40B4-BE49-F238E27FC236}">
                <a16:creationId xmlns:a16="http://schemas.microsoft.com/office/drawing/2014/main" id="{8FCE9393-3154-47A1-A477-1E6197E322A1}"/>
              </a:ext>
            </a:extLst>
          </p:cNvPr>
          <p:cNvSpPr txBox="1">
            <a:spLocks/>
          </p:cNvSpPr>
          <p:nvPr/>
        </p:nvSpPr>
        <p:spPr>
          <a:xfrm>
            <a:off x="10288643" y="3820708"/>
            <a:ext cx="1353144" cy="1887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1100" b="0" dirty="0">
                <a:solidFill>
                  <a:srgbClr val="193E72"/>
                </a:solidFill>
              </a:rPr>
              <a:t>Sheffield</a:t>
            </a:r>
          </a:p>
        </p:txBody>
      </p:sp>
      <p:sp>
        <p:nvSpPr>
          <p:cNvPr id="13" name="Title 1">
            <a:extLst>
              <a:ext uri="{FF2B5EF4-FFF2-40B4-BE49-F238E27FC236}">
                <a16:creationId xmlns:a16="http://schemas.microsoft.com/office/drawing/2014/main" id="{96F0DE7A-0E0B-4B3A-9E3D-A81781E66378}"/>
              </a:ext>
            </a:extLst>
          </p:cNvPr>
          <p:cNvSpPr txBox="1">
            <a:spLocks/>
          </p:cNvSpPr>
          <p:nvPr/>
        </p:nvSpPr>
        <p:spPr>
          <a:xfrm>
            <a:off x="7925568" y="3847876"/>
            <a:ext cx="1776686" cy="2157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a:solidFill>
                  <a:srgbClr val="193E72"/>
                </a:solidFill>
              </a:rPr>
              <a:t>Manchester</a:t>
            </a:r>
          </a:p>
        </p:txBody>
      </p:sp>
      <p:sp>
        <p:nvSpPr>
          <p:cNvPr id="14" name="Title 1">
            <a:extLst>
              <a:ext uri="{FF2B5EF4-FFF2-40B4-BE49-F238E27FC236}">
                <a16:creationId xmlns:a16="http://schemas.microsoft.com/office/drawing/2014/main" id="{2DF076B1-D19E-4CC1-BC24-D80287347336}"/>
              </a:ext>
            </a:extLst>
          </p:cNvPr>
          <p:cNvSpPr txBox="1">
            <a:spLocks/>
          </p:cNvSpPr>
          <p:nvPr/>
        </p:nvSpPr>
        <p:spPr>
          <a:xfrm>
            <a:off x="9958488" y="3491228"/>
            <a:ext cx="1776686" cy="2221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1100" b="0" dirty="0">
                <a:solidFill>
                  <a:srgbClr val="193E72"/>
                </a:solidFill>
              </a:rPr>
              <a:t>Leeds</a:t>
            </a:r>
          </a:p>
        </p:txBody>
      </p:sp>
      <p:sp>
        <p:nvSpPr>
          <p:cNvPr id="15" name="Title 1">
            <a:extLst>
              <a:ext uri="{FF2B5EF4-FFF2-40B4-BE49-F238E27FC236}">
                <a16:creationId xmlns:a16="http://schemas.microsoft.com/office/drawing/2014/main" id="{5C51B868-141A-421D-BB5B-CAE5D2881D86}"/>
              </a:ext>
            </a:extLst>
          </p:cNvPr>
          <p:cNvSpPr txBox="1">
            <a:spLocks/>
          </p:cNvSpPr>
          <p:nvPr/>
        </p:nvSpPr>
        <p:spPr>
          <a:xfrm>
            <a:off x="8522610" y="4532852"/>
            <a:ext cx="1776686" cy="3614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b="0" dirty="0">
                <a:solidFill>
                  <a:srgbClr val="193E72"/>
                </a:solidFill>
              </a:rPr>
              <a:t>Leicester</a:t>
            </a:r>
          </a:p>
        </p:txBody>
      </p:sp>
      <p:sp>
        <p:nvSpPr>
          <p:cNvPr id="16" name="Title 1">
            <a:extLst>
              <a:ext uri="{FF2B5EF4-FFF2-40B4-BE49-F238E27FC236}">
                <a16:creationId xmlns:a16="http://schemas.microsoft.com/office/drawing/2014/main" id="{302F7658-3DE6-4BE7-822C-49A4D2B8A8FF}"/>
              </a:ext>
            </a:extLst>
          </p:cNvPr>
          <p:cNvSpPr txBox="1">
            <a:spLocks/>
          </p:cNvSpPr>
          <p:nvPr/>
        </p:nvSpPr>
        <p:spPr>
          <a:xfrm>
            <a:off x="10208892" y="4197800"/>
            <a:ext cx="932583" cy="2430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b="0" dirty="0">
                <a:solidFill>
                  <a:srgbClr val="193E72"/>
                </a:solidFill>
              </a:rPr>
              <a:t>Nottingham</a:t>
            </a:r>
          </a:p>
        </p:txBody>
      </p:sp>
      <p:sp>
        <p:nvSpPr>
          <p:cNvPr id="17" name="Title 1">
            <a:extLst>
              <a:ext uri="{FF2B5EF4-FFF2-40B4-BE49-F238E27FC236}">
                <a16:creationId xmlns:a16="http://schemas.microsoft.com/office/drawing/2014/main" id="{3AD1ADE0-A429-4EAF-97EA-63A88570D6CB}"/>
              </a:ext>
            </a:extLst>
          </p:cNvPr>
          <p:cNvSpPr txBox="1">
            <a:spLocks/>
          </p:cNvSpPr>
          <p:nvPr/>
        </p:nvSpPr>
        <p:spPr>
          <a:xfrm>
            <a:off x="10753444" y="4656302"/>
            <a:ext cx="1776686" cy="3614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1100" b="0">
                <a:solidFill>
                  <a:srgbClr val="193E72"/>
                </a:solidFill>
              </a:rPr>
              <a:t>Cambridge</a:t>
            </a:r>
          </a:p>
        </p:txBody>
      </p:sp>
      <p:sp>
        <p:nvSpPr>
          <p:cNvPr id="18" name="Title 1">
            <a:extLst>
              <a:ext uri="{FF2B5EF4-FFF2-40B4-BE49-F238E27FC236}">
                <a16:creationId xmlns:a16="http://schemas.microsoft.com/office/drawing/2014/main" id="{1E1011B0-8D57-46E1-B017-1FF3AB1A4AE5}"/>
              </a:ext>
            </a:extLst>
          </p:cNvPr>
          <p:cNvSpPr txBox="1">
            <a:spLocks/>
          </p:cNvSpPr>
          <p:nvPr/>
        </p:nvSpPr>
        <p:spPr>
          <a:xfrm>
            <a:off x="8215434" y="4897642"/>
            <a:ext cx="1776686" cy="240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b="0">
                <a:solidFill>
                  <a:srgbClr val="193E72"/>
                </a:solidFill>
              </a:rPr>
              <a:t>Birmingham</a:t>
            </a:r>
          </a:p>
        </p:txBody>
      </p:sp>
      <p:sp>
        <p:nvSpPr>
          <p:cNvPr id="20" name="Title 1">
            <a:extLst>
              <a:ext uri="{FF2B5EF4-FFF2-40B4-BE49-F238E27FC236}">
                <a16:creationId xmlns:a16="http://schemas.microsoft.com/office/drawing/2014/main" id="{0E6B0743-00A0-42D3-A6B0-576CDA282BB2}"/>
              </a:ext>
            </a:extLst>
          </p:cNvPr>
          <p:cNvSpPr txBox="1">
            <a:spLocks/>
          </p:cNvSpPr>
          <p:nvPr/>
        </p:nvSpPr>
        <p:spPr>
          <a:xfrm>
            <a:off x="10121875" y="5085412"/>
            <a:ext cx="794845" cy="190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b="0">
                <a:solidFill>
                  <a:srgbClr val="193E72"/>
                </a:solidFill>
              </a:rPr>
              <a:t>Oxford x2</a:t>
            </a:r>
          </a:p>
        </p:txBody>
      </p:sp>
      <p:sp>
        <p:nvSpPr>
          <p:cNvPr id="21" name="Title 1">
            <a:extLst>
              <a:ext uri="{FF2B5EF4-FFF2-40B4-BE49-F238E27FC236}">
                <a16:creationId xmlns:a16="http://schemas.microsoft.com/office/drawing/2014/main" id="{BE2DF373-ADD6-4FD3-A36D-B1C5A6B65A1B}"/>
              </a:ext>
            </a:extLst>
          </p:cNvPr>
          <p:cNvSpPr txBox="1">
            <a:spLocks/>
          </p:cNvSpPr>
          <p:nvPr/>
        </p:nvSpPr>
        <p:spPr>
          <a:xfrm>
            <a:off x="9618251" y="5489452"/>
            <a:ext cx="747737" cy="1887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b="0">
                <a:solidFill>
                  <a:srgbClr val="193E72"/>
                </a:solidFill>
              </a:rPr>
              <a:t>Bristol</a:t>
            </a:r>
          </a:p>
        </p:txBody>
      </p:sp>
      <p:sp>
        <p:nvSpPr>
          <p:cNvPr id="23" name="Title 1">
            <a:extLst>
              <a:ext uri="{FF2B5EF4-FFF2-40B4-BE49-F238E27FC236}">
                <a16:creationId xmlns:a16="http://schemas.microsoft.com/office/drawing/2014/main" id="{7A59022E-1B3E-4411-A90B-35BA07000A1B}"/>
              </a:ext>
            </a:extLst>
          </p:cNvPr>
          <p:cNvSpPr txBox="1">
            <a:spLocks/>
          </p:cNvSpPr>
          <p:nvPr/>
        </p:nvSpPr>
        <p:spPr>
          <a:xfrm>
            <a:off x="10115536" y="5651872"/>
            <a:ext cx="1776686" cy="3614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1100" b="0">
                <a:solidFill>
                  <a:srgbClr val="193E72"/>
                </a:solidFill>
              </a:rPr>
              <a:t>Southampton</a:t>
            </a:r>
          </a:p>
        </p:txBody>
      </p:sp>
      <p:sp>
        <p:nvSpPr>
          <p:cNvPr id="24" name="Title 1">
            <a:extLst>
              <a:ext uri="{FF2B5EF4-FFF2-40B4-BE49-F238E27FC236}">
                <a16:creationId xmlns:a16="http://schemas.microsoft.com/office/drawing/2014/main" id="{6B25EADE-CC6B-4D87-8B2D-A8036FC2D2DB}"/>
              </a:ext>
            </a:extLst>
          </p:cNvPr>
          <p:cNvSpPr txBox="1">
            <a:spLocks/>
          </p:cNvSpPr>
          <p:nvPr/>
        </p:nvSpPr>
        <p:spPr>
          <a:xfrm>
            <a:off x="8760633" y="5864033"/>
            <a:ext cx="741065" cy="1812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b="0">
                <a:solidFill>
                  <a:srgbClr val="193E72"/>
                </a:solidFill>
              </a:rPr>
              <a:t>Exeter</a:t>
            </a:r>
          </a:p>
        </p:txBody>
      </p:sp>
      <p:sp>
        <p:nvSpPr>
          <p:cNvPr id="53" name="Title 52">
            <a:extLst>
              <a:ext uri="{FF2B5EF4-FFF2-40B4-BE49-F238E27FC236}">
                <a16:creationId xmlns:a16="http://schemas.microsoft.com/office/drawing/2014/main" id="{FF70A43A-7E02-4870-8DBA-CDE5091DCDAB}"/>
              </a:ext>
            </a:extLst>
          </p:cNvPr>
          <p:cNvSpPr>
            <a:spLocks noGrp="1"/>
          </p:cNvSpPr>
          <p:nvPr>
            <p:ph type="title"/>
          </p:nvPr>
        </p:nvSpPr>
        <p:spPr/>
        <p:txBody>
          <a:bodyPr/>
          <a:lstStyle/>
          <a:p>
            <a:r>
              <a:rPr lang="en-GB"/>
              <a:t>Biomedical Research Centres (BRCs)</a:t>
            </a:r>
          </a:p>
        </p:txBody>
      </p:sp>
      <p:sp>
        <p:nvSpPr>
          <p:cNvPr id="55" name="Title 1">
            <a:extLst>
              <a:ext uri="{FF2B5EF4-FFF2-40B4-BE49-F238E27FC236}">
                <a16:creationId xmlns:a16="http://schemas.microsoft.com/office/drawing/2014/main" id="{E5A67375-E593-4B77-AB65-86D0CCE7B837}"/>
              </a:ext>
            </a:extLst>
          </p:cNvPr>
          <p:cNvSpPr txBox="1">
            <a:spLocks/>
          </p:cNvSpPr>
          <p:nvPr/>
        </p:nvSpPr>
        <p:spPr>
          <a:xfrm>
            <a:off x="10691462" y="5240206"/>
            <a:ext cx="1141608" cy="20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1100" b="0">
                <a:solidFill>
                  <a:srgbClr val="193E72"/>
                </a:solidFill>
              </a:rPr>
              <a:t>London x7</a:t>
            </a:r>
          </a:p>
        </p:txBody>
      </p:sp>
      <p:pic>
        <p:nvPicPr>
          <p:cNvPr id="54" name="Picture 53" descr="Icon&#10;&#10;Description automatically generated">
            <a:extLst>
              <a:ext uri="{FF2B5EF4-FFF2-40B4-BE49-F238E27FC236}">
                <a16:creationId xmlns:a16="http://schemas.microsoft.com/office/drawing/2014/main" id="{0547AEC1-F922-4E31-8FB8-3BE5CE03E1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58048">
            <a:off x="-315727" y="4961077"/>
            <a:ext cx="2293833" cy="2023740"/>
          </a:xfrm>
          <a:prstGeom prst="rect">
            <a:avLst/>
          </a:prstGeom>
        </p:spPr>
      </p:pic>
    </p:spTree>
    <p:extLst>
      <p:ext uri="{BB962C8B-B14F-4D97-AF65-F5344CB8AC3E}">
        <p14:creationId xmlns:p14="http://schemas.microsoft.com/office/powerpoint/2010/main" val="2336998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4E3F5B57-B4CB-4D7E-A249-D300CC8B0DD5}"/>
              </a:ext>
            </a:extLst>
          </p:cNvPr>
          <p:cNvSpPr>
            <a:spLocks noGrp="1"/>
          </p:cNvSpPr>
          <p:nvPr>
            <p:ph type="title"/>
          </p:nvPr>
        </p:nvSpPr>
        <p:spPr>
          <a:xfrm>
            <a:off x="585623" y="1078777"/>
            <a:ext cx="8899957" cy="911948"/>
          </a:xfrm>
        </p:spPr>
        <p:txBody>
          <a:bodyPr/>
          <a:lstStyle/>
          <a:p>
            <a:r>
              <a:rPr lang="en-GB" b="1"/>
              <a:t>Disease Complexity Cluster:</a:t>
            </a:r>
            <a:r>
              <a:rPr lang="en-US"/>
              <a:t>​</a:t>
            </a:r>
            <a:br>
              <a:rPr lang="en-US"/>
            </a:br>
            <a:r>
              <a:rPr lang="en-GB" sz="2000" b="1"/>
              <a:t>Next Generation Therapeutics</a:t>
            </a:r>
            <a:endParaRPr lang="en-GB"/>
          </a:p>
        </p:txBody>
      </p:sp>
      <p:sp>
        <p:nvSpPr>
          <p:cNvPr id="11" name="TextBox 10">
            <a:extLst>
              <a:ext uri="{FF2B5EF4-FFF2-40B4-BE49-F238E27FC236}">
                <a16:creationId xmlns:a16="http://schemas.microsoft.com/office/drawing/2014/main" id="{FC3CFAE4-FFBB-45CE-B9AE-DFC24883A655}"/>
              </a:ext>
            </a:extLst>
          </p:cNvPr>
          <p:cNvSpPr txBox="1"/>
          <p:nvPr/>
        </p:nvSpPr>
        <p:spPr>
          <a:xfrm>
            <a:off x="8335432" y="143943"/>
            <a:ext cx="3636979" cy="523220"/>
          </a:xfrm>
          <a:prstGeom prst="rect">
            <a:avLst/>
          </a:prstGeom>
          <a:noFill/>
        </p:spPr>
        <p:txBody>
          <a:bodyPr wrap="square" lIns="91440" tIns="45720" rIns="91440" bIns="45720" anchor="t">
            <a:spAutoFit/>
          </a:bodyPr>
          <a:lstStyle/>
          <a:p>
            <a:pPr algn="r"/>
            <a:r>
              <a:rPr lang="en-GB" sz="1400">
                <a:solidFill>
                  <a:schemeClr val="bg1"/>
                </a:solidFill>
              </a:rPr>
              <a:t>Theme Lead: Professor Maya H Buch</a:t>
            </a:r>
            <a:br>
              <a:rPr lang="en-GB" sz="1400"/>
            </a:br>
            <a:endParaRPr lang="en-GB" sz="1400">
              <a:solidFill>
                <a:schemeClr val="bg1"/>
              </a:solidFill>
            </a:endParaRPr>
          </a:p>
        </p:txBody>
      </p:sp>
      <p:sp>
        <p:nvSpPr>
          <p:cNvPr id="13" name="TextBox 12">
            <a:extLst>
              <a:ext uri="{FF2B5EF4-FFF2-40B4-BE49-F238E27FC236}">
                <a16:creationId xmlns:a16="http://schemas.microsoft.com/office/drawing/2014/main" id="{C625B30E-6B10-4647-80A9-5DA3E7958D30}"/>
              </a:ext>
            </a:extLst>
          </p:cNvPr>
          <p:cNvSpPr txBox="1"/>
          <p:nvPr/>
        </p:nvSpPr>
        <p:spPr>
          <a:xfrm>
            <a:off x="9034896" y="359386"/>
            <a:ext cx="2937515" cy="307777"/>
          </a:xfrm>
          <a:prstGeom prst="rect">
            <a:avLst/>
          </a:prstGeom>
          <a:noFill/>
        </p:spPr>
        <p:txBody>
          <a:bodyPr wrap="square">
            <a:spAutoFit/>
          </a:bodyPr>
          <a:lstStyle/>
          <a:p>
            <a:pPr marL="0" indent="0" algn="r">
              <a:lnSpc>
                <a:spcPct val="100000"/>
              </a:lnSpc>
              <a:buNone/>
            </a:pPr>
            <a:r>
              <a:rPr lang="en-GB" sz="1400">
                <a:solidFill>
                  <a:schemeClr val="bg1"/>
                </a:solidFill>
              </a:rPr>
              <a:t>Co-lead: Professor Julie Gough</a:t>
            </a:r>
          </a:p>
        </p:txBody>
      </p:sp>
      <p:sp>
        <p:nvSpPr>
          <p:cNvPr id="16" name="TextBox 15">
            <a:extLst>
              <a:ext uri="{FF2B5EF4-FFF2-40B4-BE49-F238E27FC236}">
                <a16:creationId xmlns:a16="http://schemas.microsoft.com/office/drawing/2014/main" id="{4873CBD4-9FED-48B8-9CB6-F5403BF98BFC}"/>
              </a:ext>
            </a:extLst>
          </p:cNvPr>
          <p:cNvSpPr txBox="1"/>
          <p:nvPr/>
        </p:nvSpPr>
        <p:spPr>
          <a:xfrm>
            <a:off x="8772784" y="575070"/>
            <a:ext cx="3199627" cy="307777"/>
          </a:xfrm>
          <a:prstGeom prst="rect">
            <a:avLst/>
          </a:prstGeom>
          <a:noFill/>
        </p:spPr>
        <p:txBody>
          <a:bodyPr wrap="square" lIns="91440" tIns="45720" rIns="91440" bIns="45720" anchor="t">
            <a:spAutoFit/>
          </a:bodyPr>
          <a:lstStyle/>
          <a:p>
            <a:pPr algn="r"/>
            <a:r>
              <a:rPr lang="en-GB" sz="1400">
                <a:solidFill>
                  <a:schemeClr val="bg1"/>
                </a:solidFill>
              </a:rPr>
              <a:t>Project Manager: Mamoona Ahmed</a:t>
            </a:r>
          </a:p>
        </p:txBody>
      </p:sp>
      <p:graphicFrame>
        <p:nvGraphicFramePr>
          <p:cNvPr id="3" name="Table 2">
            <a:extLst>
              <a:ext uri="{FF2B5EF4-FFF2-40B4-BE49-F238E27FC236}">
                <a16:creationId xmlns:a16="http://schemas.microsoft.com/office/drawing/2014/main" id="{0476DC30-4F6B-15DA-FF00-1D48AD5C4047}"/>
              </a:ext>
            </a:extLst>
          </p:cNvPr>
          <p:cNvGraphicFramePr>
            <a:graphicFrameLocks noGrp="1"/>
          </p:cNvGraphicFramePr>
          <p:nvPr>
            <p:extLst>
              <p:ext uri="{D42A27DB-BD31-4B8C-83A1-F6EECF244321}">
                <p14:modId xmlns:p14="http://schemas.microsoft.com/office/powerpoint/2010/main" val="841010175"/>
              </p:ext>
            </p:extLst>
          </p:nvPr>
        </p:nvGraphicFramePr>
        <p:xfrm>
          <a:off x="708837" y="1967023"/>
          <a:ext cx="11024711" cy="4537710"/>
        </p:xfrm>
        <a:graphic>
          <a:graphicData uri="http://schemas.openxmlformats.org/drawingml/2006/table">
            <a:tbl>
              <a:tblPr firstRow="1" firstCol="1" bandRow="1">
                <a:tableStyleId>{5C22544A-7EE6-4342-B048-85BDC9FD1C3A}</a:tableStyleId>
              </a:tblPr>
              <a:tblGrid>
                <a:gridCol w="2204250">
                  <a:extLst>
                    <a:ext uri="{9D8B030D-6E8A-4147-A177-3AD203B41FA5}">
                      <a16:colId xmlns:a16="http://schemas.microsoft.com/office/drawing/2014/main" val="3258389980"/>
                    </a:ext>
                  </a:extLst>
                </a:gridCol>
                <a:gridCol w="2230217">
                  <a:extLst>
                    <a:ext uri="{9D8B030D-6E8A-4147-A177-3AD203B41FA5}">
                      <a16:colId xmlns:a16="http://schemas.microsoft.com/office/drawing/2014/main" val="115662658"/>
                    </a:ext>
                  </a:extLst>
                </a:gridCol>
                <a:gridCol w="2250412">
                  <a:extLst>
                    <a:ext uri="{9D8B030D-6E8A-4147-A177-3AD203B41FA5}">
                      <a16:colId xmlns:a16="http://schemas.microsoft.com/office/drawing/2014/main" val="3516981621"/>
                    </a:ext>
                  </a:extLst>
                </a:gridCol>
                <a:gridCol w="2245219">
                  <a:extLst>
                    <a:ext uri="{9D8B030D-6E8A-4147-A177-3AD203B41FA5}">
                      <a16:colId xmlns:a16="http://schemas.microsoft.com/office/drawing/2014/main" val="1132110269"/>
                    </a:ext>
                  </a:extLst>
                </a:gridCol>
                <a:gridCol w="2094613">
                  <a:extLst>
                    <a:ext uri="{9D8B030D-6E8A-4147-A177-3AD203B41FA5}">
                      <a16:colId xmlns:a16="http://schemas.microsoft.com/office/drawing/2014/main" val="3291827516"/>
                    </a:ext>
                  </a:extLst>
                </a:gridCol>
              </a:tblGrid>
              <a:tr h="1083448">
                <a:tc>
                  <a:txBody>
                    <a:bodyPr/>
                    <a:lstStyle/>
                    <a:p>
                      <a:pPr algn="ctr" fontAlgn="base"/>
                      <a:r>
                        <a:rPr lang="en-GB" sz="1400">
                          <a:effectLst/>
                        </a:rPr>
                        <a:t>1. A METHODOLOGICAL AND INCLUSIVE PLATFORM​</a:t>
                      </a:r>
                      <a:endParaRPr lang="en-GB">
                        <a:effectLst/>
                      </a:endParaRPr>
                    </a:p>
                  </a:txBody>
                  <a:tcPr marL="9525" marR="9525" marT="9525" marB="9525">
                    <a:solidFill>
                      <a:schemeClr val="accent1">
                        <a:lumMod val="75000"/>
                      </a:schemeClr>
                    </a:solidFill>
                  </a:tcPr>
                </a:tc>
                <a:tc>
                  <a:txBody>
                    <a:bodyPr/>
                    <a:lstStyle/>
                    <a:p>
                      <a:pPr algn="ctr" fontAlgn="base"/>
                      <a:r>
                        <a:rPr lang="en-GB" sz="1400">
                          <a:effectLst/>
                        </a:rPr>
                        <a:t>2. DESIGNING INNOVATIVE TRIAL DESIGNS​</a:t>
                      </a:r>
                      <a:endParaRPr lang="en-GB">
                        <a:effectLst/>
                      </a:endParaRPr>
                    </a:p>
                  </a:txBody>
                  <a:tcPr marL="9525" marR="9525" marT="9525" marB="9525">
                    <a:solidFill>
                      <a:srgbClr val="EF6557"/>
                    </a:solidFill>
                  </a:tcPr>
                </a:tc>
                <a:tc>
                  <a:txBody>
                    <a:bodyPr/>
                    <a:lstStyle/>
                    <a:p>
                      <a:pPr algn="ctr" fontAlgn="base"/>
                      <a:r>
                        <a:rPr lang="en-GB" sz="1400">
                          <a:effectLst/>
                        </a:rPr>
                        <a:t>3. PRECISION THERAPEUTICS OF HIGH-RISK GROUPS AND HIGH BURDEN DISEASES​</a:t>
                      </a:r>
                      <a:endParaRPr lang="en-GB">
                        <a:effectLst/>
                      </a:endParaRPr>
                    </a:p>
                  </a:txBody>
                  <a:tcPr marL="9525" marR="9525" marT="9525" marB="9525">
                    <a:solidFill>
                      <a:srgbClr val="2EACB0"/>
                    </a:solidFill>
                  </a:tcPr>
                </a:tc>
                <a:tc>
                  <a:txBody>
                    <a:bodyPr/>
                    <a:lstStyle/>
                    <a:p>
                      <a:pPr algn="ctr" fontAlgn="base"/>
                      <a:r>
                        <a:rPr lang="en-GB" sz="1400">
                          <a:effectLst/>
                        </a:rPr>
                        <a:t>4. NANOSCALE-BASED TECHNOLOGIES AND ADVANCED BIOMATERIALS TO IMPROVE HEALTH NEEDS </a:t>
                      </a:r>
                      <a:endParaRPr lang="en-GB">
                        <a:effectLst/>
                      </a:endParaRPr>
                    </a:p>
                  </a:txBody>
                  <a:tcPr marL="9525" marR="9525" marT="9525" marB="9525">
                    <a:solidFill>
                      <a:srgbClr val="EF6557"/>
                    </a:solidFill>
                  </a:tcPr>
                </a:tc>
                <a:tc>
                  <a:txBody>
                    <a:bodyPr/>
                    <a:lstStyle/>
                    <a:p>
                      <a:pPr algn="ctr" fontAlgn="base"/>
                      <a:r>
                        <a:rPr lang="en-GB" sz="1400">
                          <a:effectLst/>
                        </a:rPr>
                        <a:t>5.  ​ ATMPS FOR RESISTANT CANCERS AND RARE CONDITIONS​</a:t>
                      </a:r>
                      <a:endParaRPr lang="en-GB">
                        <a:effectLst/>
                      </a:endParaRPr>
                    </a:p>
                  </a:txBody>
                  <a:tcPr marL="9525" marR="9525" marT="9525" marB="9525">
                    <a:solidFill>
                      <a:srgbClr val="193E72"/>
                    </a:solidFill>
                  </a:tcPr>
                </a:tc>
                <a:extLst>
                  <a:ext uri="{0D108BD9-81ED-4DB2-BD59-A6C34878D82A}">
                    <a16:rowId xmlns:a16="http://schemas.microsoft.com/office/drawing/2014/main" val="137667937"/>
                  </a:ext>
                </a:extLst>
              </a:tr>
              <a:tr h="651832">
                <a:tc>
                  <a:txBody>
                    <a:bodyPr/>
                    <a:lstStyle/>
                    <a:p>
                      <a:pPr algn="ctr" fontAlgn="base"/>
                      <a:r>
                        <a:rPr lang="en-US" sz="1400" b="1" kern="1200">
                          <a:solidFill>
                            <a:schemeClr val="lt1"/>
                          </a:solidFill>
                          <a:effectLst/>
                          <a:latin typeface="+mn-lt"/>
                          <a:ea typeface="+mn-ea"/>
                          <a:cs typeface="+mn-cs"/>
                        </a:rPr>
                        <a:t>Leads: Katherine Payne, Jayne Lawrence, Arpana Verma ​</a:t>
                      </a:r>
                    </a:p>
                  </a:txBody>
                  <a:tcPr marL="9525" marR="9525" marT="9525" marB="9525" anchor="ctr">
                    <a:solidFill>
                      <a:schemeClr val="accent1">
                        <a:lumMod val="75000"/>
                      </a:schemeClr>
                    </a:solidFill>
                  </a:tcPr>
                </a:tc>
                <a:tc>
                  <a:txBody>
                    <a:bodyPr/>
                    <a:lstStyle/>
                    <a:p>
                      <a:pPr algn="ctr" fontAlgn="base"/>
                      <a:r>
                        <a:rPr lang="en-US" sz="1400" b="1" kern="1200">
                          <a:solidFill>
                            <a:schemeClr val="lt1"/>
                          </a:solidFill>
                          <a:effectLst/>
                          <a:latin typeface="+mn-lt"/>
                          <a:ea typeface="+mn-ea"/>
                          <a:cs typeface="+mn-cs"/>
                        </a:rPr>
                        <a:t>Lead: Matthew Parkes​</a:t>
                      </a:r>
                    </a:p>
                  </a:txBody>
                  <a:tcPr marL="9525" marR="9525" marT="9525" marB="9525" anchor="ctr">
                    <a:solidFill>
                      <a:srgbClr val="EF6557"/>
                    </a:solidFill>
                  </a:tcPr>
                </a:tc>
                <a:tc>
                  <a:txBody>
                    <a:bodyPr/>
                    <a:lstStyle/>
                    <a:p>
                      <a:pPr algn="ctr" fontAlgn="base"/>
                      <a:r>
                        <a:rPr lang="en-US" sz="1400" b="1" kern="1200">
                          <a:solidFill>
                            <a:schemeClr val="lt1"/>
                          </a:solidFill>
                          <a:effectLst/>
                          <a:latin typeface="+mn-lt"/>
                          <a:ea typeface="+mn-ea"/>
                          <a:cs typeface="+mn-cs"/>
                        </a:rPr>
                        <a:t>Lead: Maya H Buch ​</a:t>
                      </a:r>
                    </a:p>
                  </a:txBody>
                  <a:tcPr marL="9525" marR="9525" marT="9525" marB="9525" anchor="ctr">
                    <a:solidFill>
                      <a:srgbClr val="2EACB0"/>
                    </a:solidFill>
                  </a:tcPr>
                </a:tc>
                <a:tc>
                  <a:txBody>
                    <a:bodyPr/>
                    <a:lstStyle/>
                    <a:p>
                      <a:pPr algn="ctr" fontAlgn="base"/>
                      <a:r>
                        <a:rPr lang="en-US" sz="1400" b="1" kern="1200">
                          <a:solidFill>
                            <a:schemeClr val="lt1"/>
                          </a:solidFill>
                          <a:effectLst/>
                          <a:latin typeface="+mn-lt"/>
                          <a:ea typeface="+mn-ea"/>
                          <a:cs typeface="+mn-cs"/>
                        </a:rPr>
                        <a:t>Leads: Julie Gough, Kostas </a:t>
                      </a:r>
                      <a:r>
                        <a:rPr lang="en-US" sz="1400" b="1" kern="1200" err="1">
                          <a:solidFill>
                            <a:schemeClr val="lt1"/>
                          </a:solidFill>
                          <a:effectLst/>
                          <a:latin typeface="+mn-lt"/>
                          <a:ea typeface="+mn-ea"/>
                          <a:cs typeface="+mn-cs"/>
                        </a:rPr>
                        <a:t>Kostarelos</a:t>
                      </a:r>
                      <a:r>
                        <a:rPr lang="en-US" sz="1400" b="1" kern="1200">
                          <a:solidFill>
                            <a:schemeClr val="lt1"/>
                          </a:solidFill>
                          <a:effectLst/>
                          <a:latin typeface="+mn-lt"/>
                          <a:ea typeface="+mn-ea"/>
                          <a:cs typeface="+mn-cs"/>
                        </a:rPr>
                        <a:t>​</a:t>
                      </a:r>
                    </a:p>
                  </a:txBody>
                  <a:tcPr marL="9525" marR="9525" marT="9525" marB="9525" anchor="ctr">
                    <a:solidFill>
                      <a:srgbClr val="EF6557"/>
                    </a:solidFill>
                  </a:tcPr>
                </a:tc>
                <a:tc>
                  <a:txBody>
                    <a:bodyPr/>
                    <a:lstStyle/>
                    <a:p>
                      <a:pPr algn="ctr" fontAlgn="base"/>
                      <a:r>
                        <a:rPr lang="en-US" sz="1400" b="1" kern="1200">
                          <a:solidFill>
                            <a:schemeClr val="lt1"/>
                          </a:solidFill>
                          <a:effectLst/>
                          <a:latin typeface="+mn-lt"/>
                          <a:ea typeface="+mn-ea"/>
                          <a:cs typeface="+mn-cs"/>
                        </a:rPr>
                        <a:t>Lead: Fiona Thistlethwaite</a:t>
                      </a:r>
                    </a:p>
                  </a:txBody>
                  <a:tcPr marL="9525" marR="9525" marT="9525" marB="9525" anchor="ctr">
                    <a:solidFill>
                      <a:srgbClr val="193E72"/>
                    </a:solidFill>
                  </a:tcPr>
                </a:tc>
                <a:extLst>
                  <a:ext uri="{0D108BD9-81ED-4DB2-BD59-A6C34878D82A}">
                    <a16:rowId xmlns:a16="http://schemas.microsoft.com/office/drawing/2014/main" val="4237212626"/>
                  </a:ext>
                </a:extLst>
              </a:tr>
              <a:tr h="2774690">
                <a:tc>
                  <a:txBody>
                    <a:bodyPr/>
                    <a:lstStyle/>
                    <a:p>
                      <a:pPr algn="ctr" fontAlgn="base"/>
                      <a:r>
                        <a:rPr lang="en-GB" sz="1400" b="1" kern="1200">
                          <a:solidFill>
                            <a:schemeClr val="lt1"/>
                          </a:solidFill>
                          <a:effectLst/>
                          <a:latin typeface="+mn-lt"/>
                          <a:ea typeface="+mn-ea"/>
                          <a:cs typeface="+mn-cs"/>
                        </a:rPr>
                        <a:t>Hypothesis: </a:t>
                      </a:r>
                    </a:p>
                    <a:p>
                      <a:pPr marL="0" lvl="0" indent="0" algn="ctr" fontAlgn="base">
                        <a:buNone/>
                      </a:pPr>
                      <a:r>
                        <a:rPr lang="en-GB" sz="1400" b="1" kern="1200">
                          <a:solidFill>
                            <a:schemeClr val="lt1"/>
                          </a:solidFill>
                          <a:effectLst/>
                          <a:latin typeface="+mn-lt"/>
                          <a:ea typeface="+mn-ea"/>
                          <a:cs typeface="+mn-cs"/>
                        </a:rPr>
                        <a:t>1: Value proposition and pharmacological/pharmaceutical evaluation improve NGT success</a:t>
                      </a:r>
                    </a:p>
                    <a:p>
                      <a:pPr marL="0" lvl="0" indent="0" algn="ctr">
                        <a:buNone/>
                      </a:pPr>
                      <a:endParaRPr lang="en-GB" sz="1400" b="1" kern="1200">
                        <a:solidFill>
                          <a:schemeClr val="lt1"/>
                        </a:solidFill>
                        <a:effectLst/>
                        <a:latin typeface="+mn-lt"/>
                        <a:ea typeface="+mn-ea"/>
                        <a:cs typeface="+mn-cs"/>
                      </a:endParaRPr>
                    </a:p>
                    <a:p>
                      <a:pPr marL="0" lvl="0" indent="0" algn="ctr">
                        <a:buNone/>
                      </a:pPr>
                      <a:r>
                        <a:rPr lang="en-GB" sz="1400" b="1" kern="1200">
                          <a:solidFill>
                            <a:schemeClr val="lt1"/>
                          </a:solidFill>
                          <a:effectLst/>
                          <a:latin typeface="+mn-lt"/>
                          <a:ea typeface="+mn-ea"/>
                          <a:cs typeface="+mn-cs"/>
                        </a:rPr>
                        <a:t>2: Widening access to NGT trials delivers more widely applicable outcomes ​</a:t>
                      </a:r>
                      <a:br>
                        <a:rPr lang="en-GB" sz="1400" b="1" kern="1200">
                          <a:solidFill>
                            <a:srgbClr val="FFFFFF"/>
                          </a:solidFill>
                          <a:effectLst/>
                          <a:latin typeface="+mn-lt"/>
                          <a:ea typeface="+mn-ea"/>
                          <a:cs typeface="+mn-cs"/>
                        </a:rPr>
                      </a:br>
                      <a:r>
                        <a:rPr lang="en-GB" sz="1400" b="1" kern="1200">
                          <a:solidFill>
                            <a:schemeClr val="lt1"/>
                          </a:solidFill>
                          <a:effectLst/>
                          <a:latin typeface="+mn-lt"/>
                          <a:ea typeface="+mn-ea"/>
                          <a:cs typeface="+mn-cs"/>
                        </a:rPr>
                        <a:t>​</a:t>
                      </a:r>
                      <a:endParaRPr lang="en-GB"/>
                    </a:p>
                  </a:txBody>
                  <a:tcPr marL="9525" marR="9525" marT="9525" marB="9525">
                    <a:solidFill>
                      <a:schemeClr val="accent1">
                        <a:lumMod val="75000"/>
                      </a:schemeClr>
                    </a:solidFill>
                  </a:tcPr>
                </a:tc>
                <a:tc>
                  <a:txBody>
                    <a:bodyPr/>
                    <a:lstStyle/>
                    <a:p>
                      <a:pPr algn="ctr" fontAlgn="base"/>
                      <a:r>
                        <a:rPr lang="en-GB" sz="1400" b="1" kern="1200">
                          <a:solidFill>
                            <a:schemeClr val="lt1"/>
                          </a:solidFill>
                          <a:effectLst/>
                          <a:latin typeface="+mn-lt"/>
                          <a:ea typeface="+mn-ea"/>
                          <a:cs typeface="+mn-cs"/>
                        </a:rPr>
                        <a:t>Hypothesis: </a:t>
                      </a:r>
                    </a:p>
                    <a:p>
                      <a:pPr algn="ctr" fontAlgn="base"/>
                      <a:r>
                        <a:rPr lang="en-GB" sz="1400" b="1" kern="1200">
                          <a:solidFill>
                            <a:schemeClr val="lt1"/>
                          </a:solidFill>
                          <a:effectLst/>
                          <a:latin typeface="+mn-lt"/>
                          <a:ea typeface="+mn-ea"/>
                          <a:cs typeface="+mn-cs"/>
                        </a:rPr>
                        <a:t>1: Personalised outcome measures deliver efficient trials​</a:t>
                      </a:r>
                      <a:br>
                        <a:rPr lang="en-GB" sz="1400" b="1" kern="1200">
                          <a:solidFill>
                            <a:srgbClr val="FFFFFF"/>
                          </a:solidFill>
                          <a:effectLst/>
                          <a:latin typeface="+mn-lt"/>
                          <a:ea typeface="+mn-ea"/>
                          <a:cs typeface="+mn-cs"/>
                        </a:rPr>
                      </a:br>
                      <a:endParaRPr lang="en-GB" sz="1400" b="1" kern="1200">
                        <a:solidFill>
                          <a:schemeClr val="lt1"/>
                        </a:solidFill>
                        <a:effectLst/>
                        <a:latin typeface="+mn-lt"/>
                        <a:ea typeface="+mn-ea"/>
                        <a:cs typeface="+mn-cs"/>
                      </a:endParaRPr>
                    </a:p>
                    <a:p>
                      <a:pPr lvl="0" algn="ctr">
                        <a:buNone/>
                      </a:pPr>
                      <a:r>
                        <a:rPr lang="en-GB" sz="1400" b="1" kern="1200">
                          <a:solidFill>
                            <a:schemeClr val="lt1"/>
                          </a:solidFill>
                          <a:effectLst/>
                          <a:latin typeface="+mn-lt"/>
                          <a:ea typeface="+mn-ea"/>
                          <a:cs typeface="+mn-cs"/>
                        </a:rPr>
                        <a:t> 2: Molecular stratification and pharmacogenomics enable endotype-driven innovative trials​</a:t>
                      </a:r>
                      <a:endParaRPr lang="en-GB"/>
                    </a:p>
                  </a:txBody>
                  <a:tcPr marL="9525" marR="9525" marT="9525" marB="9525">
                    <a:solidFill>
                      <a:srgbClr val="EF6557"/>
                    </a:solidFill>
                  </a:tcPr>
                </a:tc>
                <a:tc>
                  <a:txBody>
                    <a:bodyPr/>
                    <a:lstStyle/>
                    <a:p>
                      <a:pPr algn="ctr" fontAlgn="base"/>
                      <a:r>
                        <a:rPr lang="en-GB" sz="1400" b="1" kern="1200">
                          <a:solidFill>
                            <a:schemeClr val="lt1"/>
                          </a:solidFill>
                          <a:effectLst/>
                          <a:latin typeface="+mn-lt"/>
                          <a:ea typeface="+mn-ea"/>
                          <a:cs typeface="+mn-cs"/>
                        </a:rPr>
                        <a:t>Hypothesis:</a:t>
                      </a:r>
                    </a:p>
                    <a:p>
                      <a:pPr algn="ctr" fontAlgn="base"/>
                      <a:r>
                        <a:rPr lang="en-GB" sz="1400" b="1" kern="1200">
                          <a:solidFill>
                            <a:schemeClr val="lt1"/>
                          </a:solidFill>
                          <a:effectLst/>
                          <a:latin typeface="+mn-lt"/>
                          <a:ea typeface="+mn-ea"/>
                          <a:cs typeface="+mn-cs"/>
                        </a:rPr>
                        <a:t>1: Personalising therapies to high-risk groups improves outcomes​</a:t>
                      </a:r>
                    </a:p>
                    <a:p>
                      <a:pPr lvl="0" algn="ctr">
                        <a:buNone/>
                      </a:pPr>
                      <a:br>
                        <a:rPr lang="en-GB" sz="1400" b="1" kern="1200">
                          <a:solidFill>
                            <a:srgbClr val="FFFFFF"/>
                          </a:solidFill>
                          <a:effectLst/>
                          <a:latin typeface="+mn-lt"/>
                          <a:ea typeface="+mn-ea"/>
                          <a:cs typeface="+mn-cs"/>
                        </a:rPr>
                      </a:br>
                      <a:r>
                        <a:rPr lang="en-GB" sz="1400" b="1" kern="1200">
                          <a:solidFill>
                            <a:schemeClr val="lt1"/>
                          </a:solidFill>
                          <a:effectLst/>
                          <a:latin typeface="+mn-lt"/>
                          <a:ea typeface="+mn-ea"/>
                          <a:cs typeface="+mn-cs"/>
                        </a:rPr>
                        <a:t> 2: Novel/repurposed therapeutics can treat refractory disease​</a:t>
                      </a:r>
                      <a:br>
                        <a:rPr lang="en-GB" sz="1400" b="1" kern="1200">
                          <a:solidFill>
                            <a:srgbClr val="FFFFFF"/>
                          </a:solidFill>
                          <a:effectLst/>
                          <a:latin typeface="+mn-lt"/>
                          <a:ea typeface="+mn-ea"/>
                          <a:cs typeface="+mn-cs"/>
                        </a:rPr>
                      </a:br>
                      <a:endParaRPr lang="en-GB" sz="1400" b="1" kern="1200">
                        <a:solidFill>
                          <a:schemeClr val="lt1"/>
                        </a:solidFill>
                        <a:effectLst/>
                        <a:latin typeface="+mn-lt"/>
                        <a:ea typeface="+mn-ea"/>
                        <a:cs typeface="+mn-cs"/>
                      </a:endParaRPr>
                    </a:p>
                    <a:p>
                      <a:pPr algn="ctr" fontAlgn="base"/>
                      <a:r>
                        <a:rPr lang="en-GB" sz="1400" b="1" kern="1200">
                          <a:solidFill>
                            <a:schemeClr val="lt1"/>
                          </a:solidFill>
                          <a:effectLst/>
                          <a:latin typeface="+mn-lt"/>
                          <a:ea typeface="+mn-ea"/>
                          <a:cs typeface="+mn-cs"/>
                        </a:rPr>
                        <a:t>3: High-throughput compound screening can target fibrosis​</a:t>
                      </a:r>
                    </a:p>
                  </a:txBody>
                  <a:tcPr marL="9525" marR="9525" marT="9525" marB="9525">
                    <a:solidFill>
                      <a:srgbClr val="2EACB0"/>
                    </a:solidFill>
                  </a:tcPr>
                </a:tc>
                <a:tc>
                  <a:txBody>
                    <a:bodyPr/>
                    <a:lstStyle/>
                    <a:p>
                      <a:pPr algn="ctr" fontAlgn="base"/>
                      <a:r>
                        <a:rPr lang="en-GB" sz="1400" b="1" kern="1200">
                          <a:solidFill>
                            <a:schemeClr val="lt1"/>
                          </a:solidFill>
                          <a:effectLst/>
                          <a:latin typeface="+mn-lt"/>
                          <a:ea typeface="+mn-ea"/>
                          <a:cs typeface="+mn-cs"/>
                        </a:rPr>
                        <a:t>Hypothesis: </a:t>
                      </a:r>
                    </a:p>
                    <a:p>
                      <a:pPr marL="342900" lvl="0" indent="-342900" algn="ctr" fontAlgn="base"/>
                      <a:r>
                        <a:rPr lang="en-GB" sz="1400" b="1" kern="1200">
                          <a:solidFill>
                            <a:schemeClr val="lt1"/>
                          </a:solidFill>
                          <a:effectLst/>
                          <a:latin typeface="+mn-lt"/>
                          <a:ea typeface="+mn-ea"/>
                          <a:cs typeface="+mn-cs"/>
                        </a:rPr>
                        <a:t>1: Graphene nanomaterials provide opportunity in neurological disorders​</a:t>
                      </a:r>
                      <a:br>
                        <a:rPr lang="en-GB" sz="1400" b="1" kern="1200">
                          <a:solidFill>
                            <a:srgbClr val="FFFFFF"/>
                          </a:solidFill>
                          <a:effectLst/>
                          <a:latin typeface="+mn-lt"/>
                          <a:ea typeface="+mn-ea"/>
                          <a:cs typeface="+mn-cs"/>
                        </a:rPr>
                      </a:br>
                      <a:endParaRPr lang="en-GB" sz="1400" b="1" kern="1200">
                        <a:solidFill>
                          <a:schemeClr val="lt1"/>
                        </a:solidFill>
                        <a:effectLst/>
                        <a:latin typeface="+mn-lt"/>
                        <a:ea typeface="+mn-ea"/>
                        <a:cs typeface="+mn-cs"/>
                      </a:endParaRPr>
                    </a:p>
                    <a:p>
                      <a:pPr marL="342900" lvl="0" indent="-342900" algn="ctr">
                        <a:buNone/>
                      </a:pPr>
                      <a:r>
                        <a:rPr lang="en-GB" sz="1400" b="1" kern="1200">
                          <a:solidFill>
                            <a:schemeClr val="lt1"/>
                          </a:solidFill>
                          <a:effectLst/>
                          <a:latin typeface="+mn-lt"/>
                          <a:ea typeface="+mn-ea"/>
                          <a:cs typeface="+mn-cs"/>
                        </a:rPr>
                        <a:t> 2: Nanomaterials enhance drug delivery systems​</a:t>
                      </a:r>
                      <a:br>
                        <a:rPr lang="en-GB" sz="1400" b="1" kern="1200">
                          <a:solidFill>
                            <a:srgbClr val="FFFFFF"/>
                          </a:solidFill>
                          <a:effectLst/>
                          <a:latin typeface="+mn-lt"/>
                          <a:ea typeface="+mn-ea"/>
                          <a:cs typeface="+mn-cs"/>
                        </a:rPr>
                      </a:br>
                      <a:endParaRPr lang="en-GB" sz="1400" b="1" kern="1200">
                        <a:solidFill>
                          <a:schemeClr val="lt1"/>
                        </a:solidFill>
                        <a:effectLst/>
                        <a:latin typeface="+mn-lt"/>
                        <a:ea typeface="+mn-ea"/>
                        <a:cs typeface="+mn-cs"/>
                      </a:endParaRPr>
                    </a:p>
                    <a:p>
                      <a:pPr marL="342900" lvl="0" indent="-342900" algn="ctr">
                        <a:buNone/>
                      </a:pPr>
                      <a:r>
                        <a:rPr lang="en-GB" sz="1400" b="1" kern="1200">
                          <a:solidFill>
                            <a:schemeClr val="lt1"/>
                          </a:solidFill>
                          <a:effectLst/>
                          <a:latin typeface="+mn-lt"/>
                          <a:ea typeface="+mn-ea"/>
                          <a:cs typeface="+mn-cs"/>
                        </a:rPr>
                        <a:t> 3: Advanced biomaterials provide local therapeutic strategies across diseases</a:t>
                      </a:r>
                      <a:endParaRPr lang="en-GB"/>
                    </a:p>
                  </a:txBody>
                  <a:tcPr marL="9525" marR="9525" marT="9525" marB="9525">
                    <a:solidFill>
                      <a:srgbClr val="EF6557"/>
                    </a:solidFill>
                  </a:tcPr>
                </a:tc>
                <a:tc>
                  <a:txBody>
                    <a:bodyPr/>
                    <a:lstStyle/>
                    <a:p>
                      <a:pPr algn="ctr" fontAlgn="base"/>
                      <a:r>
                        <a:rPr lang="en-GB" sz="1400" b="1" kern="1200">
                          <a:solidFill>
                            <a:schemeClr val="lt1"/>
                          </a:solidFill>
                          <a:effectLst/>
                          <a:latin typeface="+mn-lt"/>
                          <a:ea typeface="+mn-ea"/>
                          <a:cs typeface="+mn-cs"/>
                        </a:rPr>
                        <a:t>Hypothesis : </a:t>
                      </a:r>
                    </a:p>
                    <a:p>
                      <a:pPr algn="ctr" fontAlgn="base">
                        <a:spcAft>
                          <a:spcPts val="1400"/>
                        </a:spcAft>
                      </a:pPr>
                      <a:r>
                        <a:rPr lang="en-GB" sz="1400" b="1" kern="1200">
                          <a:solidFill>
                            <a:schemeClr val="lt1"/>
                          </a:solidFill>
                          <a:effectLst/>
                          <a:latin typeface="+mn-lt"/>
                          <a:ea typeface="+mn-ea"/>
                          <a:cs typeface="+mn-cs"/>
                        </a:rPr>
                        <a:t>​1: Engineered cells/cell-based delivery systems enhance immunotherapy ​</a:t>
                      </a:r>
                    </a:p>
                    <a:p>
                      <a:pPr algn="ctr" fontAlgn="base"/>
                      <a:r>
                        <a:rPr lang="en-GB" sz="1400" b="1" kern="1200">
                          <a:solidFill>
                            <a:schemeClr val="lt1"/>
                          </a:solidFill>
                          <a:effectLst/>
                          <a:latin typeface="+mn-lt"/>
                          <a:ea typeface="+mn-ea"/>
                          <a:cs typeface="+mn-cs"/>
                        </a:rPr>
                        <a:t>2: Gene editing techniques can treat/cure rare conditions</a:t>
                      </a:r>
                    </a:p>
                  </a:txBody>
                  <a:tcPr marL="9525" marR="9525" marT="9525" marB="9525">
                    <a:solidFill>
                      <a:srgbClr val="193E72"/>
                    </a:solidFill>
                  </a:tcPr>
                </a:tc>
                <a:extLst>
                  <a:ext uri="{0D108BD9-81ED-4DB2-BD59-A6C34878D82A}">
                    <a16:rowId xmlns:a16="http://schemas.microsoft.com/office/drawing/2014/main" val="3247094970"/>
                  </a:ext>
                </a:extLst>
              </a:tr>
            </a:tbl>
          </a:graphicData>
        </a:graphic>
      </p:graphicFrame>
    </p:spTree>
    <p:extLst>
      <p:ext uri="{BB962C8B-B14F-4D97-AF65-F5344CB8AC3E}">
        <p14:creationId xmlns:p14="http://schemas.microsoft.com/office/powerpoint/2010/main" val="1372728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E0FA35-81C0-9D20-E33C-1C425FE52E47}"/>
              </a:ext>
            </a:extLst>
          </p:cNvPr>
          <p:cNvSpPr txBox="1"/>
          <p:nvPr/>
        </p:nvSpPr>
        <p:spPr>
          <a:xfrm>
            <a:off x="707460" y="2091946"/>
            <a:ext cx="1041934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RMDs affect &gt;18 million people in the UK, account for &gt;20% of GP consultations and societal costs are ~2% GDP; RMDs have poorer outcomes in lower socioeconomic and minority populations. Inflammatory RMDs are associated with multi-morbidity, premature mortality and have treatment non-response rates &gt;30%. Osteoarthritis (OA) and chronic back pain lack effective disease modifying interventions, yet account for more working-age disability than any other disease. The prevalence of RMDs and chronic pain inversely correlates with household income, therefore widening health inequities in already deprived communities.</a:t>
            </a:r>
            <a:endParaRPr lang="en-US" sz="1600"/>
          </a:p>
          <a:p>
            <a:endParaRPr lang="en-US" sz="1600">
              <a:ea typeface="+mn-lt"/>
              <a:cs typeface="+mn-lt"/>
            </a:endParaRPr>
          </a:p>
          <a:p>
            <a:pPr marL="542925" indent="-542925"/>
            <a:r>
              <a:rPr lang="en-US" sz="1600" b="1">
                <a:ea typeface="+mn-lt"/>
                <a:cs typeface="+mn-lt"/>
              </a:rPr>
              <a:t>Aim:  </a:t>
            </a:r>
            <a:r>
              <a:rPr lang="en-US" sz="1600">
                <a:ea typeface="+mn-lt"/>
                <a:cs typeface="+mn-lt"/>
              </a:rPr>
              <a:t>To improve the prevention and treatment of RMDs and associated co-morbidities for all by developing </a:t>
            </a:r>
            <a:r>
              <a:rPr lang="en-GB" sz="1600">
                <a:ea typeface="+mn-lt"/>
                <a:cs typeface="+mn-lt"/>
              </a:rPr>
              <a:t>personalised</a:t>
            </a:r>
            <a:r>
              <a:rPr lang="en-US" sz="1600">
                <a:ea typeface="+mn-lt"/>
                <a:cs typeface="+mn-lt"/>
              </a:rPr>
              <a:t> health and care strategies.</a:t>
            </a:r>
            <a:endParaRPr lang="en-US" sz="1600"/>
          </a:p>
          <a:p>
            <a:endParaRPr lang="en-US" sz="1600">
              <a:cs typeface="Calibri"/>
            </a:endParaRPr>
          </a:p>
        </p:txBody>
      </p:sp>
      <p:graphicFrame>
        <p:nvGraphicFramePr>
          <p:cNvPr id="7" name="Table 7">
            <a:extLst>
              <a:ext uri="{FF2B5EF4-FFF2-40B4-BE49-F238E27FC236}">
                <a16:creationId xmlns:a16="http://schemas.microsoft.com/office/drawing/2014/main" id="{B6C02C61-E9EA-D557-CACB-C6D561EE01EF}"/>
              </a:ext>
            </a:extLst>
          </p:cNvPr>
          <p:cNvGraphicFramePr>
            <a:graphicFrameLocks noGrp="1"/>
          </p:cNvGraphicFramePr>
          <p:nvPr>
            <p:extLst>
              <p:ext uri="{D42A27DB-BD31-4B8C-83A1-F6EECF244321}">
                <p14:modId xmlns:p14="http://schemas.microsoft.com/office/powerpoint/2010/main" val="649535562"/>
              </p:ext>
            </p:extLst>
          </p:nvPr>
        </p:nvGraphicFramePr>
        <p:xfrm>
          <a:off x="4235176" y="5913927"/>
          <a:ext cx="7339947" cy="822960"/>
        </p:xfrm>
        <a:graphic>
          <a:graphicData uri="http://schemas.openxmlformats.org/drawingml/2006/table">
            <a:tbl>
              <a:tblPr firstRow="1" bandRow="1">
                <a:tableStyleId>{5C22544A-7EE6-4342-B048-85BDC9FD1C3A}</a:tableStyleId>
              </a:tblPr>
              <a:tblGrid>
                <a:gridCol w="2446649">
                  <a:extLst>
                    <a:ext uri="{9D8B030D-6E8A-4147-A177-3AD203B41FA5}">
                      <a16:colId xmlns:a16="http://schemas.microsoft.com/office/drawing/2014/main" val="647409114"/>
                    </a:ext>
                  </a:extLst>
                </a:gridCol>
                <a:gridCol w="2692994">
                  <a:extLst>
                    <a:ext uri="{9D8B030D-6E8A-4147-A177-3AD203B41FA5}">
                      <a16:colId xmlns:a16="http://schemas.microsoft.com/office/drawing/2014/main" val="1769127532"/>
                    </a:ext>
                  </a:extLst>
                </a:gridCol>
                <a:gridCol w="2200304">
                  <a:extLst>
                    <a:ext uri="{9D8B030D-6E8A-4147-A177-3AD203B41FA5}">
                      <a16:colId xmlns:a16="http://schemas.microsoft.com/office/drawing/2014/main" val="3667644830"/>
                    </a:ext>
                  </a:extLst>
                </a:gridCol>
              </a:tblGrid>
              <a:tr h="4906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noProof="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noProof="0">
                          <a:solidFill>
                            <a:schemeClr val="tx1"/>
                          </a:solidFill>
                        </a:rPr>
                        <a:t>Theme Lead: Anne Barton</a:t>
                      </a:r>
                      <a:endParaRPr lang="en-US" sz="1200" b="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Anne.Barton@manchester.ac.uk</a:t>
                      </a:r>
                    </a:p>
                    <a:p>
                      <a:pPr lvl="0" algn="ctr">
                        <a:buNone/>
                      </a:pPr>
                      <a:endParaRPr lang="en-US" sz="1200" b="0">
                        <a:solidFill>
                          <a:schemeClr val="tx1"/>
                        </a:solidFill>
                      </a:endParaRPr>
                    </a:p>
                  </a:txBody>
                  <a:tcPr anchor="ctr">
                    <a:lnL w="0">
                      <a:noFill/>
                    </a:lnL>
                    <a:lnR w="0">
                      <a:noFill/>
                    </a:lnR>
                    <a:lnT w="0">
                      <a:noFill/>
                    </a:lnT>
                    <a:lnB w="0">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a:solidFill>
                            <a:schemeClr val="tx1"/>
                          </a:solidFill>
                        </a:rPr>
                        <a:t>          Co-Lead: Andrew Morris</a:t>
                      </a:r>
                    </a:p>
                    <a:p>
                      <a:pPr algn="l"/>
                      <a:r>
                        <a:rPr lang="en-US" sz="1200" b="0">
                          <a:solidFill>
                            <a:schemeClr val="tx1"/>
                          </a:solidFill>
                        </a:rPr>
                        <a:t>Andrew.Morris-5@manchester.ac.uk</a:t>
                      </a:r>
                    </a:p>
                  </a:txBody>
                  <a:tcPr anchor="ctr">
                    <a:lnL w="0">
                      <a:noFill/>
                    </a:lnL>
                    <a:lnR w="0">
                      <a:noFill/>
                    </a:lnR>
                    <a:lnT w="0">
                      <a:noFill/>
                    </a:lnT>
                    <a:lnB w="0">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noProof="0">
                          <a:solidFill>
                            <a:schemeClr val="tx1"/>
                          </a:solidFill>
                        </a:rPr>
                        <a:t>Project Manager: Nisha Nair</a:t>
                      </a:r>
                    </a:p>
                    <a:p>
                      <a:pPr algn="ctr"/>
                      <a:r>
                        <a:rPr lang="en-US" sz="1200" b="0">
                          <a:solidFill>
                            <a:schemeClr val="tx1"/>
                          </a:solidFill>
                        </a:rPr>
                        <a:t>Nisha.Nair@manchester.ac.uk</a:t>
                      </a:r>
                    </a:p>
                  </a:txBody>
                  <a:tcPr anchor="ctr">
                    <a:lnL w="0">
                      <a:noFill/>
                    </a:lnL>
                    <a:lnR w="0">
                      <a:noFill/>
                    </a:lnR>
                    <a:lnT w="0">
                      <a:noFill/>
                    </a:lnT>
                    <a:lnB w="0">
                      <a:noFill/>
                    </a:lnB>
                    <a:noFill/>
                  </a:tcPr>
                </a:tc>
                <a:extLst>
                  <a:ext uri="{0D108BD9-81ED-4DB2-BD59-A6C34878D82A}">
                    <a16:rowId xmlns:a16="http://schemas.microsoft.com/office/drawing/2014/main" val="8833145"/>
                  </a:ext>
                </a:extLst>
              </a:tr>
            </a:tbl>
          </a:graphicData>
        </a:graphic>
      </p:graphicFrame>
      <p:sp>
        <p:nvSpPr>
          <p:cNvPr id="5" name="Title 4">
            <a:extLst>
              <a:ext uri="{FF2B5EF4-FFF2-40B4-BE49-F238E27FC236}">
                <a16:creationId xmlns:a16="http://schemas.microsoft.com/office/drawing/2014/main" id="{43077D91-0C40-4C28-B742-045E5A90CE5F}"/>
              </a:ext>
            </a:extLst>
          </p:cNvPr>
          <p:cNvSpPr txBox="1">
            <a:spLocks/>
          </p:cNvSpPr>
          <p:nvPr/>
        </p:nvSpPr>
        <p:spPr>
          <a:xfrm>
            <a:off x="585623" y="1078777"/>
            <a:ext cx="8899957" cy="911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Inflammation Cluster:</a:t>
            </a:r>
            <a:r>
              <a:rPr lang="en-US"/>
              <a:t>​</a:t>
            </a:r>
            <a:br>
              <a:rPr lang="en-US"/>
            </a:br>
            <a:r>
              <a:rPr lang="en-GB" sz="2000" b="1">
                <a:ea typeface="+mj-lt"/>
                <a:cs typeface="+mj-lt"/>
              </a:rPr>
              <a:t>Rheumatic Musculoskeletal Diseases (RMD)</a:t>
            </a:r>
            <a:endParaRPr lang="en-GB"/>
          </a:p>
        </p:txBody>
      </p:sp>
      <p:pic>
        <p:nvPicPr>
          <p:cNvPr id="10" name="Picture 9" descr="Icon&#10;&#10;Description automatically generated">
            <a:extLst>
              <a:ext uri="{FF2B5EF4-FFF2-40B4-BE49-F238E27FC236}">
                <a16:creationId xmlns:a16="http://schemas.microsoft.com/office/drawing/2014/main" id="{4B19ECD9-0A1D-4D6B-80AA-01D1920DB8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58048">
            <a:off x="-315727" y="4961077"/>
            <a:ext cx="2293833" cy="2023740"/>
          </a:xfrm>
          <a:prstGeom prst="rect">
            <a:avLst/>
          </a:prstGeom>
        </p:spPr>
      </p:pic>
      <p:pic>
        <p:nvPicPr>
          <p:cNvPr id="3" name="Picture 2" descr="A person smiling for the camera&#10;&#10;Description automatically generated with low confidence">
            <a:extLst>
              <a:ext uri="{FF2B5EF4-FFF2-40B4-BE49-F238E27FC236}">
                <a16:creationId xmlns:a16="http://schemas.microsoft.com/office/drawing/2014/main" id="{CD718AC3-C6CC-36E2-AE9E-F38E46219F69}"/>
              </a:ext>
            </a:extLst>
          </p:cNvPr>
          <p:cNvPicPr>
            <a:picLocks noChangeAspect="1"/>
          </p:cNvPicPr>
          <p:nvPr/>
        </p:nvPicPr>
        <p:blipFill>
          <a:blip r:embed="rId4"/>
          <a:stretch>
            <a:fillRect/>
          </a:stretch>
        </p:blipFill>
        <p:spPr>
          <a:xfrm>
            <a:off x="4648736" y="4438833"/>
            <a:ext cx="1430165" cy="1430165"/>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57D6A2F4-052E-F7D8-F588-C47D7C62FFD2}"/>
              </a:ext>
            </a:extLst>
          </p:cNvPr>
          <p:cNvPicPr>
            <a:picLocks noChangeAspect="1"/>
          </p:cNvPicPr>
          <p:nvPr/>
        </p:nvPicPr>
        <p:blipFill>
          <a:blip r:embed="rId5"/>
          <a:stretch>
            <a:fillRect/>
          </a:stretch>
        </p:blipFill>
        <p:spPr>
          <a:xfrm>
            <a:off x="7449043" y="4373603"/>
            <a:ext cx="1127251" cy="1495395"/>
          </a:xfrm>
          <a:prstGeom prst="rect">
            <a:avLst/>
          </a:prstGeom>
        </p:spPr>
      </p:pic>
      <p:pic>
        <p:nvPicPr>
          <p:cNvPr id="23" name="Picture 22" descr="A person wearing glasses&#10;&#10;Description automatically generated with medium confidence">
            <a:extLst>
              <a:ext uri="{FF2B5EF4-FFF2-40B4-BE49-F238E27FC236}">
                <a16:creationId xmlns:a16="http://schemas.microsoft.com/office/drawing/2014/main" id="{01928816-0B35-A44A-3C62-5FD2AF6E07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20177" y="4393902"/>
            <a:ext cx="992713" cy="1520025"/>
          </a:xfrm>
          <a:prstGeom prst="rect">
            <a:avLst/>
          </a:prstGeom>
        </p:spPr>
      </p:pic>
    </p:spTree>
    <p:extLst>
      <p:ext uri="{BB962C8B-B14F-4D97-AF65-F5344CB8AC3E}">
        <p14:creationId xmlns:p14="http://schemas.microsoft.com/office/powerpoint/2010/main" val="1769575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175B8D0-24A6-62E7-40E4-053BCB2BAC6C}"/>
              </a:ext>
            </a:extLst>
          </p:cNvPr>
          <p:cNvGraphicFramePr>
            <a:graphicFrameLocks noGrp="1"/>
          </p:cNvGraphicFramePr>
          <p:nvPr>
            <p:extLst>
              <p:ext uri="{D42A27DB-BD31-4B8C-83A1-F6EECF244321}">
                <p14:modId xmlns:p14="http://schemas.microsoft.com/office/powerpoint/2010/main" val="3894186863"/>
              </p:ext>
            </p:extLst>
          </p:nvPr>
        </p:nvGraphicFramePr>
        <p:xfrm>
          <a:off x="310243" y="1962046"/>
          <a:ext cx="11557000" cy="4528674"/>
        </p:xfrm>
        <a:graphic>
          <a:graphicData uri="http://schemas.openxmlformats.org/drawingml/2006/table">
            <a:tbl>
              <a:tblPr firstRow="1" bandRow="1" bandCol="1">
                <a:tableStyleId>{5C22544A-7EE6-4342-B048-85BDC9FD1C3A}</a:tableStyleId>
              </a:tblPr>
              <a:tblGrid>
                <a:gridCol w="2908300">
                  <a:extLst>
                    <a:ext uri="{9D8B030D-6E8A-4147-A177-3AD203B41FA5}">
                      <a16:colId xmlns:a16="http://schemas.microsoft.com/office/drawing/2014/main" val="2544591000"/>
                    </a:ext>
                  </a:extLst>
                </a:gridCol>
                <a:gridCol w="2705100">
                  <a:extLst>
                    <a:ext uri="{9D8B030D-6E8A-4147-A177-3AD203B41FA5}">
                      <a16:colId xmlns:a16="http://schemas.microsoft.com/office/drawing/2014/main" val="3230458464"/>
                    </a:ext>
                  </a:extLst>
                </a:gridCol>
                <a:gridCol w="3086100">
                  <a:extLst>
                    <a:ext uri="{9D8B030D-6E8A-4147-A177-3AD203B41FA5}">
                      <a16:colId xmlns:a16="http://schemas.microsoft.com/office/drawing/2014/main" val="1219974820"/>
                    </a:ext>
                  </a:extLst>
                </a:gridCol>
                <a:gridCol w="2857500">
                  <a:extLst>
                    <a:ext uri="{9D8B030D-6E8A-4147-A177-3AD203B41FA5}">
                      <a16:colId xmlns:a16="http://schemas.microsoft.com/office/drawing/2014/main" val="506048657"/>
                    </a:ext>
                  </a:extLst>
                </a:gridCol>
              </a:tblGrid>
              <a:tr h="1130315">
                <a:tc>
                  <a:txBody>
                    <a:bodyPr/>
                    <a:lstStyle/>
                    <a:p>
                      <a:pPr marL="0" indent="0" algn="ctr" rtl="0" eaLnBrk="1" latinLnBrk="0" hangingPunct="1">
                        <a:spcBef>
                          <a:spcPts val="0"/>
                        </a:spcBef>
                        <a:spcAft>
                          <a:spcPts val="0"/>
                        </a:spcAft>
                      </a:pPr>
                      <a:r>
                        <a:rPr lang="en-GB" sz="1600" kern="1200">
                          <a:solidFill>
                            <a:schemeClr val="bg1"/>
                          </a:solidFill>
                          <a:effectLst/>
                        </a:rPr>
                        <a:t>1. PREVENTION OF DISEASE AND CO-MORBIDITY</a:t>
                      </a:r>
                      <a:endParaRPr lang="en-GB" sz="1600">
                        <a:solidFill>
                          <a:schemeClr val="bg1"/>
                        </a:solidFill>
                        <a:effectLst/>
                      </a:endParaRPr>
                    </a:p>
                  </a:txBody>
                  <a:tcPr marL="108000" marR="108000" marT="108000" marB="108000">
                    <a:solidFill>
                      <a:srgbClr val="193E72"/>
                    </a:solidFill>
                  </a:tcPr>
                </a:tc>
                <a:tc>
                  <a:txBody>
                    <a:bodyPr/>
                    <a:lstStyle/>
                    <a:p>
                      <a:pPr marL="0" algn="ctr" rtl="0" eaLnBrk="1" latinLnBrk="0" hangingPunct="1">
                        <a:spcBef>
                          <a:spcPts val="0"/>
                        </a:spcBef>
                        <a:spcAft>
                          <a:spcPts val="0"/>
                        </a:spcAft>
                      </a:pPr>
                      <a:r>
                        <a:rPr lang="en-GB" sz="1600" kern="1200">
                          <a:solidFill>
                            <a:schemeClr val="bg1"/>
                          </a:solidFill>
                          <a:effectLst/>
                        </a:rPr>
                        <a:t>2. DEFINING TRACTABLE MOLECULAR ENDOTYPES USING MULTI-OMICS</a:t>
                      </a:r>
                      <a:endParaRPr lang="en-GB" sz="1600">
                        <a:solidFill>
                          <a:schemeClr val="bg1"/>
                        </a:solidFill>
                        <a:effectLst/>
                      </a:endParaRPr>
                    </a:p>
                  </a:txBody>
                  <a:tcPr marL="108000" marR="108000" marT="108000" marB="108000">
                    <a:solidFill>
                      <a:srgbClr val="EF6557"/>
                    </a:solidFill>
                  </a:tcPr>
                </a:tc>
                <a:tc>
                  <a:txBody>
                    <a:bodyPr/>
                    <a:lstStyle/>
                    <a:p>
                      <a:pPr marL="0" algn="ctr" rtl="0" eaLnBrk="1" latinLnBrk="0" hangingPunct="1">
                        <a:spcBef>
                          <a:spcPts val="0"/>
                        </a:spcBef>
                        <a:spcAft>
                          <a:spcPts val="0"/>
                        </a:spcAft>
                      </a:pPr>
                      <a:r>
                        <a:rPr lang="en-GB" sz="1600" kern="1200">
                          <a:solidFill>
                            <a:schemeClr val="bg1"/>
                          </a:solidFill>
                          <a:effectLst/>
                        </a:rPr>
                        <a:t>3. TRANSLATION OF ADVANCES FROM BASIC SCIENCE TO IMPROVE TREATMENT OF DISEASE</a:t>
                      </a:r>
                      <a:endParaRPr lang="en-GB" sz="1600">
                        <a:solidFill>
                          <a:schemeClr val="bg1"/>
                        </a:solidFill>
                        <a:effectLst/>
                      </a:endParaRPr>
                    </a:p>
                  </a:txBody>
                  <a:tcPr marL="108000" marR="108000" marT="108000" marB="108000">
                    <a:solidFill>
                      <a:srgbClr val="2EACB0"/>
                    </a:solidFill>
                  </a:tcPr>
                </a:tc>
                <a:tc>
                  <a:txBody>
                    <a:bodyPr/>
                    <a:lstStyle/>
                    <a:p>
                      <a:pPr marL="0" algn="ctr" rtl="0" eaLnBrk="1" latinLnBrk="0" hangingPunct="1">
                        <a:spcBef>
                          <a:spcPts val="0"/>
                        </a:spcBef>
                        <a:spcAft>
                          <a:spcPts val="0"/>
                        </a:spcAft>
                      </a:pPr>
                      <a:r>
                        <a:rPr lang="en-GB" sz="1600" kern="1200">
                          <a:solidFill>
                            <a:schemeClr val="bg1"/>
                          </a:solidFill>
                          <a:effectLst/>
                        </a:rPr>
                        <a:t>4. OPTIMISING RESPONSE TO AVAILABLE THERAPIES</a:t>
                      </a:r>
                      <a:endParaRPr lang="en-GB" sz="1600">
                        <a:solidFill>
                          <a:schemeClr val="bg1"/>
                        </a:solidFill>
                        <a:effectLst/>
                      </a:endParaRPr>
                    </a:p>
                  </a:txBody>
                  <a:tcPr marL="108000" marR="108000" marT="108000" marB="108000">
                    <a:solidFill>
                      <a:srgbClr val="193E72"/>
                    </a:solidFill>
                  </a:tcPr>
                </a:tc>
                <a:extLst>
                  <a:ext uri="{0D108BD9-81ED-4DB2-BD59-A6C34878D82A}">
                    <a16:rowId xmlns:a16="http://schemas.microsoft.com/office/drawing/2014/main" val="2575483900"/>
                  </a:ext>
                </a:extLst>
              </a:tr>
              <a:tr h="709569">
                <a:tc>
                  <a:txBody>
                    <a:bodyPr/>
                    <a:lstStyle/>
                    <a:p>
                      <a:pPr marL="0" algn="ctr" rtl="0" eaLnBrk="1" latinLnBrk="0" hangingPunct="1">
                        <a:spcBef>
                          <a:spcPts val="0"/>
                        </a:spcBef>
                        <a:spcAft>
                          <a:spcPts val="0"/>
                        </a:spcAft>
                      </a:pPr>
                      <a:r>
                        <a:rPr lang="en-US" sz="1600" kern="1200">
                          <a:solidFill>
                            <a:schemeClr val="bg1"/>
                          </a:solidFill>
                          <a:effectLst/>
                        </a:rPr>
                        <a:t>Lead: Maya Buch</a:t>
                      </a:r>
                      <a:endParaRPr lang="en-US" sz="1600">
                        <a:solidFill>
                          <a:schemeClr val="bg1"/>
                        </a:solidFill>
                        <a:effectLst/>
                      </a:endParaRPr>
                    </a:p>
                  </a:txBody>
                  <a:tcPr marL="108000" marR="108000" marT="108000" marB="108000" anchor="ctr">
                    <a:solidFill>
                      <a:srgbClr val="193E72"/>
                    </a:solidFill>
                  </a:tcPr>
                </a:tc>
                <a:tc>
                  <a:txBody>
                    <a:bodyPr/>
                    <a:lstStyle/>
                    <a:p>
                      <a:pPr marL="0" algn="ctr" rtl="0" eaLnBrk="1" latinLnBrk="0" hangingPunct="1">
                        <a:spcBef>
                          <a:spcPts val="0"/>
                        </a:spcBef>
                        <a:spcAft>
                          <a:spcPts val="0"/>
                        </a:spcAft>
                      </a:pPr>
                      <a:r>
                        <a:rPr lang="en-US" sz="1600" kern="1200">
                          <a:solidFill>
                            <a:schemeClr val="bg1"/>
                          </a:solidFill>
                          <a:effectLst/>
                        </a:rPr>
                        <a:t>Lead: Kimme Hyrich &amp; John McBeth</a:t>
                      </a:r>
                      <a:endParaRPr lang="en-US" sz="1600">
                        <a:solidFill>
                          <a:schemeClr val="bg1"/>
                        </a:solidFill>
                        <a:effectLst/>
                      </a:endParaRPr>
                    </a:p>
                  </a:txBody>
                  <a:tcPr marL="108000" marR="108000" marT="108000" marB="108000" anchor="ctr">
                    <a:solidFill>
                      <a:srgbClr val="EF6557"/>
                    </a:solidFill>
                  </a:tcPr>
                </a:tc>
                <a:tc>
                  <a:txBody>
                    <a:bodyPr/>
                    <a:lstStyle/>
                    <a:p>
                      <a:pPr marL="0" algn="ctr" rtl="0" eaLnBrk="1" latinLnBrk="0" hangingPunct="1">
                        <a:spcBef>
                          <a:spcPts val="0"/>
                        </a:spcBef>
                        <a:spcAft>
                          <a:spcPts val="0"/>
                        </a:spcAft>
                      </a:pPr>
                      <a:r>
                        <a:rPr lang="en-US" sz="1600" kern="1200">
                          <a:solidFill>
                            <a:schemeClr val="bg1"/>
                          </a:solidFill>
                          <a:effectLst/>
                        </a:rPr>
                        <a:t>Lead: Terence O’Neill</a:t>
                      </a:r>
                      <a:endParaRPr lang="en-US" sz="1600">
                        <a:solidFill>
                          <a:schemeClr val="bg1"/>
                        </a:solidFill>
                        <a:effectLst/>
                      </a:endParaRPr>
                    </a:p>
                  </a:txBody>
                  <a:tcPr marL="108000" marR="108000" marT="108000" marB="108000" anchor="ctr">
                    <a:solidFill>
                      <a:srgbClr val="2EACB0"/>
                    </a:solidFill>
                  </a:tcPr>
                </a:tc>
                <a:tc>
                  <a:txBody>
                    <a:bodyPr/>
                    <a:lstStyle/>
                    <a:p>
                      <a:pPr marL="0" algn="ctr" rtl="0" eaLnBrk="1" latinLnBrk="0" hangingPunct="1">
                        <a:spcBef>
                          <a:spcPts val="0"/>
                        </a:spcBef>
                        <a:spcAft>
                          <a:spcPts val="0"/>
                        </a:spcAft>
                      </a:pPr>
                      <a:r>
                        <a:rPr lang="en-US" sz="1600" kern="1200">
                          <a:solidFill>
                            <a:schemeClr val="bg1"/>
                          </a:solidFill>
                          <a:effectLst/>
                        </a:rPr>
                        <a:t>Lead: Ian Bruce</a:t>
                      </a:r>
                      <a:endParaRPr lang="en-US" sz="1600">
                        <a:solidFill>
                          <a:schemeClr val="bg1"/>
                        </a:solidFill>
                        <a:effectLst/>
                      </a:endParaRPr>
                    </a:p>
                  </a:txBody>
                  <a:tcPr marL="108000" marR="108000" marT="108000" marB="108000" anchor="ctr">
                    <a:solidFill>
                      <a:srgbClr val="193E72"/>
                    </a:solidFill>
                  </a:tcPr>
                </a:tc>
                <a:extLst>
                  <a:ext uri="{0D108BD9-81ED-4DB2-BD59-A6C34878D82A}">
                    <a16:rowId xmlns:a16="http://schemas.microsoft.com/office/drawing/2014/main" val="3625673262"/>
                  </a:ext>
                </a:extLst>
              </a:tr>
              <a:tr h="2627745">
                <a:tc>
                  <a:txBody>
                    <a:bodyPr/>
                    <a:lstStyle/>
                    <a:p>
                      <a:pPr marL="0" algn="ctr" rtl="0" eaLnBrk="1" latinLnBrk="0" hangingPunct="1">
                        <a:spcBef>
                          <a:spcPts val="0"/>
                        </a:spcBef>
                        <a:spcAft>
                          <a:spcPts val="0"/>
                        </a:spcAft>
                      </a:pPr>
                      <a:r>
                        <a:rPr lang="en-US" sz="1600" kern="1200">
                          <a:solidFill>
                            <a:schemeClr val="bg1"/>
                          </a:solidFill>
                          <a:effectLst/>
                        </a:rPr>
                        <a:t>Focus on prevention of disease and co-morbidities will reduce disease burden and multi-morbidity in</a:t>
                      </a:r>
                      <a:endParaRPr lang="en-US" sz="1600">
                        <a:solidFill>
                          <a:schemeClr val="bg1"/>
                        </a:solidFill>
                        <a:effectLst/>
                      </a:endParaRPr>
                    </a:p>
                    <a:p>
                      <a:pPr marL="0" algn="ctr" rtl="0" eaLnBrk="1" latinLnBrk="0" hangingPunct="1">
                        <a:spcBef>
                          <a:spcPts val="0"/>
                        </a:spcBef>
                        <a:spcAft>
                          <a:spcPts val="0"/>
                        </a:spcAft>
                      </a:pPr>
                      <a:r>
                        <a:rPr lang="en-US" sz="1600" kern="1200">
                          <a:solidFill>
                            <a:schemeClr val="bg1"/>
                          </a:solidFill>
                          <a:effectLst/>
                        </a:rPr>
                        <a:t>older and under-researched populations.</a:t>
                      </a:r>
                      <a:endParaRPr lang="en-US" sz="1600">
                        <a:solidFill>
                          <a:schemeClr val="bg1"/>
                        </a:solidFill>
                        <a:effectLst/>
                      </a:endParaRPr>
                    </a:p>
                  </a:txBody>
                  <a:tcPr marL="108000" marR="108000" marT="108000" marB="108000" anchor="ctr">
                    <a:solidFill>
                      <a:srgbClr val="193E72"/>
                    </a:solidFill>
                  </a:tcPr>
                </a:tc>
                <a:tc>
                  <a:txBody>
                    <a:bodyPr/>
                    <a:lstStyle/>
                    <a:p>
                      <a:pPr marL="0" algn="ctr" rtl="0" eaLnBrk="1" latinLnBrk="0" hangingPunct="1">
                        <a:spcBef>
                          <a:spcPts val="0"/>
                        </a:spcBef>
                        <a:spcAft>
                          <a:spcPts val="0"/>
                        </a:spcAft>
                      </a:pPr>
                      <a:r>
                        <a:rPr lang="en-US" sz="1600" kern="1200" baseline="0">
                          <a:solidFill>
                            <a:schemeClr val="bg1"/>
                          </a:solidFill>
                          <a:effectLst/>
                        </a:rPr>
                        <a:t>Study conditions overrepresented in minority communities and chronic RMD conditions in children,</a:t>
                      </a:r>
                      <a:endParaRPr lang="en-US" sz="1600">
                        <a:solidFill>
                          <a:schemeClr val="bg1"/>
                        </a:solidFill>
                        <a:effectLst/>
                      </a:endParaRPr>
                    </a:p>
                    <a:p>
                      <a:pPr marL="0" algn="ctr" rtl="0" eaLnBrk="1" latinLnBrk="0" hangingPunct="1">
                        <a:spcBef>
                          <a:spcPts val="0"/>
                        </a:spcBef>
                        <a:spcAft>
                          <a:spcPts val="0"/>
                        </a:spcAft>
                      </a:pPr>
                      <a:r>
                        <a:rPr lang="en-US" sz="1600" kern="1200" baseline="0">
                          <a:solidFill>
                            <a:schemeClr val="bg1"/>
                          </a:solidFill>
                          <a:effectLst/>
                        </a:rPr>
                        <a:t>and develop person-</a:t>
                      </a:r>
                      <a:r>
                        <a:rPr lang="en-US" sz="1600" kern="1200" baseline="0" err="1">
                          <a:solidFill>
                            <a:schemeClr val="bg1"/>
                          </a:solidFill>
                          <a:effectLst/>
                        </a:rPr>
                        <a:t>centred</a:t>
                      </a:r>
                      <a:r>
                        <a:rPr lang="en-US" sz="1600" kern="1200" baseline="0">
                          <a:solidFill>
                            <a:schemeClr val="bg1"/>
                          </a:solidFill>
                          <a:effectLst/>
                        </a:rPr>
                        <a:t> care strategies to improve outcomes.</a:t>
                      </a:r>
                      <a:endParaRPr lang="en-US" sz="1600">
                        <a:solidFill>
                          <a:schemeClr val="bg1"/>
                        </a:solidFill>
                        <a:effectLst/>
                      </a:endParaRPr>
                    </a:p>
                  </a:txBody>
                  <a:tcPr marL="108000" marR="108000" marT="108000" marB="108000" anchor="ctr">
                    <a:solidFill>
                      <a:srgbClr val="EF6557"/>
                    </a:solidFill>
                  </a:tcPr>
                </a:tc>
                <a:tc>
                  <a:txBody>
                    <a:bodyPr/>
                    <a:lstStyle/>
                    <a:p>
                      <a:pPr marL="0" algn="ctr" rtl="0" eaLnBrk="1" latinLnBrk="0" hangingPunct="1">
                        <a:spcBef>
                          <a:spcPts val="0"/>
                        </a:spcBef>
                        <a:spcAft>
                          <a:spcPts val="0"/>
                        </a:spcAft>
                      </a:pPr>
                      <a:r>
                        <a:rPr lang="en-US" sz="1600" kern="1200">
                          <a:solidFill>
                            <a:schemeClr val="bg1"/>
                          </a:solidFill>
                          <a:effectLst/>
                        </a:rPr>
                        <a:t>Rates of back pain and OA in the North-West are higher than the national average. By developing and testing novel therapeutics for conditions affecting people of working age, economic activity will be enhanced.</a:t>
                      </a:r>
                      <a:endParaRPr lang="en-US" sz="1600">
                        <a:solidFill>
                          <a:schemeClr val="bg1"/>
                        </a:solidFill>
                        <a:effectLst/>
                      </a:endParaRPr>
                    </a:p>
                  </a:txBody>
                  <a:tcPr marL="108000" marR="108000" marT="108000" marB="108000" anchor="ctr">
                    <a:solidFill>
                      <a:srgbClr val="2EACB0"/>
                    </a:solidFill>
                  </a:tcPr>
                </a:tc>
                <a:tc>
                  <a:txBody>
                    <a:bodyPr/>
                    <a:lstStyle/>
                    <a:p>
                      <a:pPr marL="0" algn="ctr" rtl="0" eaLnBrk="1" latinLnBrk="0" hangingPunct="1">
                        <a:spcBef>
                          <a:spcPts val="0"/>
                        </a:spcBef>
                        <a:spcAft>
                          <a:spcPts val="0"/>
                        </a:spcAft>
                      </a:pPr>
                      <a:r>
                        <a:rPr lang="en-US" sz="1600" kern="1200">
                          <a:solidFill>
                            <a:schemeClr val="bg1"/>
                          </a:solidFill>
                          <a:effectLst/>
                        </a:rPr>
                        <a:t>Implement validated biomarkers to inform intelligent therapy selection; </a:t>
                      </a:r>
                      <a:r>
                        <a:rPr lang="en-US" sz="1600" kern="1200" err="1">
                          <a:solidFill>
                            <a:schemeClr val="bg1"/>
                          </a:solidFill>
                          <a:effectLst/>
                        </a:rPr>
                        <a:t>optimising</a:t>
                      </a:r>
                      <a:r>
                        <a:rPr lang="en-US" sz="1600" kern="1200">
                          <a:solidFill>
                            <a:schemeClr val="bg1"/>
                          </a:solidFill>
                          <a:effectLst/>
                        </a:rPr>
                        <a:t> adherence and</a:t>
                      </a:r>
                      <a:endParaRPr lang="en-US" sz="1600">
                        <a:solidFill>
                          <a:schemeClr val="bg1"/>
                        </a:solidFill>
                        <a:effectLst/>
                      </a:endParaRPr>
                    </a:p>
                    <a:p>
                      <a:pPr marL="0" algn="ctr" rtl="0" eaLnBrk="1" latinLnBrk="0" hangingPunct="1">
                        <a:spcBef>
                          <a:spcPts val="0"/>
                        </a:spcBef>
                        <a:spcAft>
                          <a:spcPts val="0"/>
                        </a:spcAft>
                      </a:pPr>
                      <a:r>
                        <a:rPr lang="en-US" sz="1600" kern="1200">
                          <a:solidFill>
                            <a:schemeClr val="bg1"/>
                          </a:solidFill>
                          <a:effectLst/>
                        </a:rPr>
                        <a:t>harnessing digital tools. Deliver more holistic, </a:t>
                      </a:r>
                      <a:r>
                        <a:rPr lang="en-US" sz="1600" kern="1200" err="1">
                          <a:solidFill>
                            <a:schemeClr val="bg1"/>
                          </a:solidFill>
                          <a:effectLst/>
                        </a:rPr>
                        <a:t>personalised</a:t>
                      </a:r>
                      <a:r>
                        <a:rPr lang="en-US" sz="1600" kern="1200">
                          <a:solidFill>
                            <a:schemeClr val="bg1"/>
                          </a:solidFill>
                          <a:effectLst/>
                        </a:rPr>
                        <a:t> and cost-effective patient management for all.</a:t>
                      </a:r>
                      <a:endParaRPr lang="en-US" sz="1600">
                        <a:solidFill>
                          <a:schemeClr val="bg1"/>
                        </a:solidFill>
                        <a:effectLst/>
                      </a:endParaRPr>
                    </a:p>
                  </a:txBody>
                  <a:tcPr marL="108000" marR="108000" marT="108000" marB="108000" anchor="ctr">
                    <a:solidFill>
                      <a:srgbClr val="193E72"/>
                    </a:solidFill>
                  </a:tcPr>
                </a:tc>
                <a:extLst>
                  <a:ext uri="{0D108BD9-81ED-4DB2-BD59-A6C34878D82A}">
                    <a16:rowId xmlns:a16="http://schemas.microsoft.com/office/drawing/2014/main" val="1873463479"/>
                  </a:ext>
                </a:extLst>
              </a:tr>
            </a:tbl>
          </a:graphicData>
        </a:graphic>
      </p:graphicFrame>
      <p:sp>
        <p:nvSpPr>
          <p:cNvPr id="5" name="Title 4">
            <a:extLst>
              <a:ext uri="{FF2B5EF4-FFF2-40B4-BE49-F238E27FC236}">
                <a16:creationId xmlns:a16="http://schemas.microsoft.com/office/drawing/2014/main" id="{6227DAC5-B774-43EF-86D0-42C994D4059A}"/>
              </a:ext>
            </a:extLst>
          </p:cNvPr>
          <p:cNvSpPr txBox="1">
            <a:spLocks/>
          </p:cNvSpPr>
          <p:nvPr/>
        </p:nvSpPr>
        <p:spPr>
          <a:xfrm>
            <a:off x="585623" y="1078777"/>
            <a:ext cx="8899957" cy="911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Inflammation Cluster:</a:t>
            </a:r>
            <a:r>
              <a:rPr lang="en-US"/>
              <a:t>​</a:t>
            </a:r>
            <a:br>
              <a:rPr lang="en-US"/>
            </a:br>
            <a:r>
              <a:rPr lang="en-GB" sz="2000" b="1">
                <a:ea typeface="+mj-lt"/>
                <a:cs typeface="+mj-lt"/>
              </a:rPr>
              <a:t>Rheumatic Musculoskeletal Diseases</a:t>
            </a:r>
            <a:endParaRPr lang="en-GB"/>
          </a:p>
        </p:txBody>
      </p:sp>
    </p:spTree>
    <p:extLst>
      <p:ext uri="{BB962C8B-B14F-4D97-AF65-F5344CB8AC3E}">
        <p14:creationId xmlns:p14="http://schemas.microsoft.com/office/powerpoint/2010/main" val="645224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D806F3-C454-41D1-9233-6D7566497C7A}"/>
              </a:ext>
            </a:extLst>
          </p:cNvPr>
          <p:cNvSpPr>
            <a:spLocks noGrp="1"/>
          </p:cNvSpPr>
          <p:nvPr>
            <p:ph idx="4294967295"/>
          </p:nvPr>
        </p:nvSpPr>
        <p:spPr>
          <a:xfrm>
            <a:off x="682718" y="2128885"/>
            <a:ext cx="10568152" cy="2894013"/>
          </a:xfrm>
        </p:spPr>
        <p:txBody>
          <a:bodyPr vert="horz" lIns="91440" tIns="45720" rIns="91440" bIns="45720" rtlCol="0" anchor="t">
            <a:noAutofit/>
          </a:bodyPr>
          <a:lstStyle/>
          <a:p>
            <a:pPr marL="0" indent="0">
              <a:buNone/>
            </a:pPr>
            <a:r>
              <a:rPr lang="en-US" sz="1600"/>
              <a:t>Respiratory ill-health presents a huge unmet need with significant morbidity, mortality and health inequalities linked to high levels of deprivation. Reducing mortality and morbidity of respiratory disease is our overarching aim. </a:t>
            </a:r>
          </a:p>
          <a:p>
            <a:pPr marL="0" indent="0">
              <a:buNone/>
            </a:pPr>
            <a:r>
              <a:rPr lang="en-US" sz="1600"/>
              <a:t>Our theme </a:t>
            </a:r>
            <a:r>
              <a:rPr lang="en-US" sz="1600" err="1"/>
              <a:t>capitalises</a:t>
            </a:r>
            <a:r>
              <a:rPr lang="en-US" sz="1600"/>
              <a:t> on our international leadership in Chronic Obstructive Pulmonary Disease (COPD), respiratory symptoms, infection, asthma and is nested within one of the largest clinical respiratory department in the UK . </a:t>
            </a:r>
            <a:endParaRPr lang="en-US" sz="1600">
              <a:cs typeface="Calibri"/>
            </a:endParaRPr>
          </a:p>
          <a:p>
            <a:pPr marL="0" indent="0">
              <a:buNone/>
            </a:pPr>
            <a:r>
              <a:rPr lang="en-US" sz="1600"/>
              <a:t>Our work is shaped in collaboration with our respiratory patients through VOCAL, Asthma UK, and Let's Talk About Cough.</a:t>
            </a:r>
            <a:endParaRPr lang="en-US" sz="1600">
              <a:cs typeface="Calibri"/>
            </a:endParaRPr>
          </a:p>
          <a:p>
            <a:pPr marL="625475" indent="-625475">
              <a:buNone/>
            </a:pPr>
            <a:r>
              <a:rPr lang="en-US" sz="1600" b="1"/>
              <a:t>Aims</a:t>
            </a:r>
            <a:r>
              <a:rPr lang="en-US" sz="1600" b="1">
                <a:solidFill>
                  <a:srgbClr val="000000"/>
                </a:solidFill>
                <a:effectLst/>
                <a:ea typeface="Times New Roman" panose="02020603050405020304" pitchFamily="18" charset="0"/>
              </a:rPr>
              <a:t>:</a:t>
            </a:r>
            <a:r>
              <a:rPr lang="en-US" sz="1600" b="1">
                <a:solidFill>
                  <a:srgbClr val="000000"/>
                </a:solidFill>
                <a:ea typeface="Times New Roman" panose="02020603050405020304" pitchFamily="18" charset="0"/>
              </a:rPr>
              <a:t> </a:t>
            </a:r>
            <a:r>
              <a:rPr lang="en-US" sz="1600" b="1">
                <a:solidFill>
                  <a:srgbClr val="000000"/>
                </a:solidFill>
                <a:effectLst/>
                <a:ea typeface="Times New Roman" panose="02020603050405020304" pitchFamily="18" charset="0"/>
              </a:rPr>
              <a:t> </a:t>
            </a:r>
            <a:r>
              <a:rPr lang="en-US" sz="1600"/>
              <a:t>to develop novel biomarker-led diagnostic and prognostic strategies, facilitating precision therapeutic approaches to improve outcomes for patients. </a:t>
            </a:r>
            <a:endParaRPr lang="en-US" sz="1600">
              <a:cs typeface="Calibri"/>
            </a:endParaRPr>
          </a:p>
        </p:txBody>
      </p:sp>
      <p:sp>
        <p:nvSpPr>
          <p:cNvPr id="11" name="Content Placeholder 2">
            <a:extLst>
              <a:ext uri="{FF2B5EF4-FFF2-40B4-BE49-F238E27FC236}">
                <a16:creationId xmlns:a16="http://schemas.microsoft.com/office/drawing/2014/main" id="{5E3E7FDB-A6E1-F7F4-1CD1-3B0C05F0B8E4}"/>
              </a:ext>
            </a:extLst>
          </p:cNvPr>
          <p:cNvSpPr txBox="1">
            <a:spLocks/>
          </p:cNvSpPr>
          <p:nvPr/>
        </p:nvSpPr>
        <p:spPr>
          <a:xfrm>
            <a:off x="5600482" y="6205500"/>
            <a:ext cx="2328859" cy="654322"/>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000000"/>
                </a:solidFill>
                <a:ea typeface="Times New Roman" panose="02020603050405020304" pitchFamily="18" charset="0"/>
              </a:rPr>
              <a:t>Acting Co Theme Lead: </a:t>
            </a:r>
            <a:endParaRPr lang="en-US" sz="1600"/>
          </a:p>
          <a:p>
            <a:pPr marL="0" indent="0" algn="ctr">
              <a:buNone/>
            </a:pPr>
            <a:r>
              <a:rPr lang="en-US" sz="1800">
                <a:solidFill>
                  <a:srgbClr val="000000"/>
                </a:solidFill>
                <a:ea typeface="Times New Roman" panose="02020603050405020304" pitchFamily="18" charset="0"/>
              </a:rPr>
              <a:t>Jacky Smith</a:t>
            </a:r>
            <a:endParaRPr lang="en-US" sz="1800"/>
          </a:p>
          <a:p>
            <a:pPr marL="0" indent="0" algn="ctr">
              <a:buNone/>
            </a:pPr>
            <a:r>
              <a:rPr lang="en-US" sz="1600">
                <a:solidFill>
                  <a:srgbClr val="000000"/>
                </a:solidFill>
                <a:ea typeface="Times New Roman" panose="02020603050405020304" pitchFamily="18" charset="0"/>
              </a:rPr>
              <a:t>Jacky.Smith@manchester.ac.uk</a:t>
            </a:r>
          </a:p>
          <a:p>
            <a:pPr marL="0" indent="0" algn="ctr">
              <a:buFont typeface="Arial" panose="020B0604020202020204" pitchFamily="34" charset="0"/>
              <a:buNone/>
            </a:pPr>
            <a:endParaRPr lang="en-US" sz="1400" i="1">
              <a:solidFill>
                <a:srgbClr val="000000"/>
              </a:solidFill>
              <a:ea typeface="Times New Roman" panose="02020603050405020304" pitchFamily="18" charset="0"/>
            </a:endParaRPr>
          </a:p>
          <a:p>
            <a:pPr algn="ctr"/>
            <a:endParaRPr lang="en-US" sz="1400">
              <a:solidFill>
                <a:srgbClr val="000000"/>
              </a:solidFill>
              <a:ea typeface="Times New Roman" panose="02020603050405020304" pitchFamily="18" charset="0"/>
            </a:endParaRPr>
          </a:p>
          <a:p>
            <a:pPr marL="0" indent="0" algn="ctr">
              <a:buFont typeface="Arial" panose="020B0604020202020204" pitchFamily="34" charset="0"/>
              <a:buNone/>
            </a:pPr>
            <a:endParaRPr lang="en-GB" sz="1400"/>
          </a:p>
        </p:txBody>
      </p:sp>
      <p:sp>
        <p:nvSpPr>
          <p:cNvPr id="12" name="Content Placeholder 2">
            <a:extLst>
              <a:ext uri="{FF2B5EF4-FFF2-40B4-BE49-F238E27FC236}">
                <a16:creationId xmlns:a16="http://schemas.microsoft.com/office/drawing/2014/main" id="{DF9E7F7F-C5BB-80D2-BA14-73D369C20AD4}"/>
              </a:ext>
            </a:extLst>
          </p:cNvPr>
          <p:cNvSpPr txBox="1">
            <a:spLocks/>
          </p:cNvSpPr>
          <p:nvPr/>
        </p:nvSpPr>
        <p:spPr>
          <a:xfrm>
            <a:off x="2507494" y="6179814"/>
            <a:ext cx="2756947" cy="8114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solidFill>
                  <a:srgbClr val="000000"/>
                </a:solidFill>
                <a:ea typeface="Times New Roman" panose="02020603050405020304" pitchFamily="18" charset="0"/>
              </a:rPr>
              <a:t>Co Theme Lead:  TBC</a:t>
            </a:r>
            <a:endParaRPr lang="en-US" sz="1600"/>
          </a:p>
          <a:p>
            <a:pPr algn="ctr"/>
            <a:endParaRPr lang="en-US" sz="1400">
              <a:solidFill>
                <a:srgbClr val="000000"/>
              </a:solidFill>
              <a:ea typeface="Times New Roman" panose="02020603050405020304" pitchFamily="18" charset="0"/>
            </a:endParaRPr>
          </a:p>
          <a:p>
            <a:pPr marL="0" indent="0" algn="ctr">
              <a:buFont typeface="Arial" panose="020B0604020202020204" pitchFamily="34" charset="0"/>
              <a:buNone/>
            </a:pPr>
            <a:endParaRPr lang="en-GB" sz="1400"/>
          </a:p>
        </p:txBody>
      </p:sp>
      <p:sp>
        <p:nvSpPr>
          <p:cNvPr id="13" name="Content Placeholder 2">
            <a:extLst>
              <a:ext uri="{FF2B5EF4-FFF2-40B4-BE49-F238E27FC236}">
                <a16:creationId xmlns:a16="http://schemas.microsoft.com/office/drawing/2014/main" id="{98D074B5-A523-A2C3-60B6-117C654DFF29}"/>
              </a:ext>
            </a:extLst>
          </p:cNvPr>
          <p:cNvSpPr txBox="1">
            <a:spLocks/>
          </p:cNvSpPr>
          <p:nvPr/>
        </p:nvSpPr>
        <p:spPr>
          <a:xfrm>
            <a:off x="8649852" y="6179815"/>
            <a:ext cx="2218897" cy="8114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
                <a:solidFill>
                  <a:srgbClr val="000000"/>
                </a:solidFill>
                <a:ea typeface="Times New Roman" panose="02020603050405020304" pitchFamily="18" charset="0"/>
              </a:rPr>
              <a:t>Project Manager: </a:t>
            </a:r>
            <a:br>
              <a:rPr lang="en-US" sz="1050">
                <a:solidFill>
                  <a:srgbClr val="000000"/>
                </a:solidFill>
                <a:ea typeface="Times New Roman" panose="02020603050405020304" pitchFamily="18" charset="0"/>
              </a:rPr>
            </a:br>
            <a:r>
              <a:rPr lang="en-US" sz="1050">
                <a:solidFill>
                  <a:srgbClr val="000000"/>
                </a:solidFill>
                <a:ea typeface="Times New Roman" panose="02020603050405020304" pitchFamily="18" charset="0"/>
              </a:rPr>
              <a:t> </a:t>
            </a:r>
            <a:r>
              <a:rPr lang="en-US" sz="1100">
                <a:solidFill>
                  <a:srgbClr val="000000"/>
                </a:solidFill>
                <a:ea typeface="Times New Roman" panose="02020603050405020304" pitchFamily="18" charset="0"/>
              </a:rPr>
              <a:t>Zoe Talks</a:t>
            </a:r>
          </a:p>
          <a:p>
            <a:pPr marL="0" indent="0" algn="ctr">
              <a:buFont typeface="Arial" panose="020B0604020202020204" pitchFamily="34" charset="0"/>
              <a:buNone/>
            </a:pPr>
            <a:r>
              <a:rPr lang="en-US" sz="900">
                <a:solidFill>
                  <a:srgbClr val="000000"/>
                </a:solidFill>
                <a:ea typeface="Times New Roman" panose="02020603050405020304" pitchFamily="18" charset="0"/>
              </a:rPr>
              <a:t>Zoe.Talks@mft.nhs.uk</a:t>
            </a:r>
          </a:p>
          <a:p>
            <a:pPr marL="0" indent="0" algn="ctr">
              <a:buFont typeface="Arial" panose="020B0604020202020204" pitchFamily="34" charset="0"/>
              <a:buNone/>
            </a:pPr>
            <a:endParaRPr lang="en-GB" sz="1400"/>
          </a:p>
        </p:txBody>
      </p:sp>
      <p:sp>
        <p:nvSpPr>
          <p:cNvPr id="14" name="Title 4">
            <a:extLst>
              <a:ext uri="{FF2B5EF4-FFF2-40B4-BE49-F238E27FC236}">
                <a16:creationId xmlns:a16="http://schemas.microsoft.com/office/drawing/2014/main" id="{26830CE5-626C-4B16-BD9B-06EDCAAE3695}"/>
              </a:ext>
            </a:extLst>
          </p:cNvPr>
          <p:cNvSpPr txBox="1">
            <a:spLocks/>
          </p:cNvSpPr>
          <p:nvPr/>
        </p:nvSpPr>
        <p:spPr>
          <a:xfrm>
            <a:off x="585623" y="1078777"/>
            <a:ext cx="8899957" cy="911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Inflammation Cluster:</a:t>
            </a:r>
            <a:r>
              <a:rPr lang="en-US"/>
              <a:t>​</a:t>
            </a:r>
            <a:br>
              <a:rPr lang="en-US"/>
            </a:br>
            <a:r>
              <a:rPr lang="en-GB" sz="2000" b="1"/>
              <a:t>Respiratory</a:t>
            </a:r>
            <a:endParaRPr lang="en-GB"/>
          </a:p>
        </p:txBody>
      </p:sp>
      <p:pic>
        <p:nvPicPr>
          <p:cNvPr id="10" name="Picture 9" descr="Icon&#10;&#10;Description automatically generated">
            <a:extLst>
              <a:ext uri="{FF2B5EF4-FFF2-40B4-BE49-F238E27FC236}">
                <a16:creationId xmlns:a16="http://schemas.microsoft.com/office/drawing/2014/main" id="{E6FDEDC3-3ED2-407A-B582-871B91C8D4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58048">
            <a:off x="-315727" y="4961077"/>
            <a:ext cx="2293833" cy="2023740"/>
          </a:xfrm>
          <a:prstGeom prst="rect">
            <a:avLst/>
          </a:prstGeom>
        </p:spPr>
      </p:pic>
      <p:pic>
        <p:nvPicPr>
          <p:cNvPr id="4" name="Picture 3">
            <a:extLst>
              <a:ext uri="{FF2B5EF4-FFF2-40B4-BE49-F238E27FC236}">
                <a16:creationId xmlns:a16="http://schemas.microsoft.com/office/drawing/2014/main" id="{09CF8DBB-84C9-3783-29C0-DD9C5DC65B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1973" y="4511259"/>
            <a:ext cx="1484074" cy="1521199"/>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5E2B0D05-2DFD-0D5D-7720-C523480452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65769" y="4465067"/>
            <a:ext cx="1391826" cy="1632278"/>
          </a:xfrm>
          <a:prstGeom prst="rect">
            <a:avLst/>
          </a:prstGeom>
        </p:spPr>
      </p:pic>
    </p:spTree>
    <p:extLst>
      <p:ext uri="{BB962C8B-B14F-4D97-AF65-F5344CB8AC3E}">
        <p14:creationId xmlns:p14="http://schemas.microsoft.com/office/powerpoint/2010/main" val="2465389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175B8D0-24A6-62E7-40E4-053BCB2BAC6C}"/>
              </a:ext>
            </a:extLst>
          </p:cNvPr>
          <p:cNvGraphicFramePr>
            <a:graphicFrameLocks noGrp="1"/>
          </p:cNvGraphicFramePr>
          <p:nvPr>
            <p:extLst>
              <p:ext uri="{D42A27DB-BD31-4B8C-83A1-F6EECF244321}">
                <p14:modId xmlns:p14="http://schemas.microsoft.com/office/powerpoint/2010/main" val="247683505"/>
              </p:ext>
            </p:extLst>
          </p:nvPr>
        </p:nvGraphicFramePr>
        <p:xfrm>
          <a:off x="317500" y="2303382"/>
          <a:ext cx="11557000" cy="4242731"/>
        </p:xfrm>
        <a:graphic>
          <a:graphicData uri="http://schemas.openxmlformats.org/drawingml/2006/table">
            <a:tbl>
              <a:tblPr firstRow="1" bandRow="1" bandCol="1">
                <a:tableStyleId>{5C22544A-7EE6-4342-B048-85BDC9FD1C3A}</a:tableStyleId>
              </a:tblPr>
              <a:tblGrid>
                <a:gridCol w="2908300">
                  <a:extLst>
                    <a:ext uri="{9D8B030D-6E8A-4147-A177-3AD203B41FA5}">
                      <a16:colId xmlns:a16="http://schemas.microsoft.com/office/drawing/2014/main" val="2544591000"/>
                    </a:ext>
                  </a:extLst>
                </a:gridCol>
                <a:gridCol w="2705100">
                  <a:extLst>
                    <a:ext uri="{9D8B030D-6E8A-4147-A177-3AD203B41FA5}">
                      <a16:colId xmlns:a16="http://schemas.microsoft.com/office/drawing/2014/main" val="3230458464"/>
                    </a:ext>
                  </a:extLst>
                </a:gridCol>
                <a:gridCol w="3086100">
                  <a:extLst>
                    <a:ext uri="{9D8B030D-6E8A-4147-A177-3AD203B41FA5}">
                      <a16:colId xmlns:a16="http://schemas.microsoft.com/office/drawing/2014/main" val="1219974820"/>
                    </a:ext>
                  </a:extLst>
                </a:gridCol>
                <a:gridCol w="2857500">
                  <a:extLst>
                    <a:ext uri="{9D8B030D-6E8A-4147-A177-3AD203B41FA5}">
                      <a16:colId xmlns:a16="http://schemas.microsoft.com/office/drawing/2014/main" val="506048657"/>
                    </a:ext>
                  </a:extLst>
                </a:gridCol>
              </a:tblGrid>
              <a:tr h="912733">
                <a:tc>
                  <a:txBody>
                    <a:bodyPr/>
                    <a:lstStyle/>
                    <a:p>
                      <a:pPr marL="342900" indent="-342900" algn="ctr" rtl="0" eaLnBrk="1" latinLnBrk="0" hangingPunct="1">
                        <a:spcBef>
                          <a:spcPts val="0"/>
                        </a:spcBef>
                        <a:spcAft>
                          <a:spcPts val="0"/>
                        </a:spcAft>
                        <a:buAutoNum type="arabicPeriod"/>
                      </a:pPr>
                      <a:r>
                        <a:rPr lang="en-US" sz="1600" b="1">
                          <a:solidFill>
                            <a:srgbClr val="FFFFFF"/>
                          </a:solidFill>
                          <a:latin typeface="Arial" panose="020B0604020202020204" pitchFamily="34" charset="0"/>
                          <a:cs typeface="Arial" panose="020B0604020202020204" pitchFamily="34" charset="0"/>
                        </a:rPr>
                        <a:t>Precision diagnostics </a:t>
                      </a:r>
                    </a:p>
                    <a:p>
                      <a:pPr marL="0" indent="0" algn="ctr" rtl="0" eaLnBrk="1" latinLnBrk="0" hangingPunct="1">
                        <a:spcBef>
                          <a:spcPts val="0"/>
                        </a:spcBef>
                        <a:spcAft>
                          <a:spcPts val="0"/>
                        </a:spcAft>
                        <a:buNone/>
                      </a:pPr>
                      <a:r>
                        <a:rPr lang="en-US" sz="1600" b="1">
                          <a:solidFill>
                            <a:srgbClr val="FFFFFF"/>
                          </a:solidFill>
                          <a:latin typeface="Arial" panose="020B0604020202020204" pitchFamily="34" charset="0"/>
                          <a:cs typeface="Arial" panose="020B0604020202020204" pitchFamily="34" charset="0"/>
                        </a:rPr>
                        <a:t>&amp; therapeutics in airways disease</a:t>
                      </a:r>
                      <a:endParaRPr lang="en-GB" sz="1600">
                        <a:solidFill>
                          <a:srgbClr val="FFFFFF"/>
                        </a:solidFill>
                        <a:effectLst/>
                      </a:endParaRPr>
                    </a:p>
                  </a:txBody>
                  <a:tcPr marL="108000" marR="108000" marT="108000" marB="108000">
                    <a:solidFill>
                      <a:srgbClr val="193E72"/>
                    </a:solidFill>
                  </a:tcPr>
                </a:tc>
                <a:tc>
                  <a:txBody>
                    <a:bodyPr/>
                    <a:lstStyle/>
                    <a:p>
                      <a:pPr marL="0" algn="ctr" rtl="0" eaLnBrk="1" latinLnBrk="0" hangingPunct="1">
                        <a:spcBef>
                          <a:spcPts val="0"/>
                        </a:spcBef>
                        <a:spcAft>
                          <a:spcPts val="0"/>
                        </a:spcAft>
                      </a:pPr>
                      <a:r>
                        <a:rPr lang="en-GB" sz="1600" kern="1200">
                          <a:solidFill>
                            <a:srgbClr val="FFFFFF"/>
                          </a:solidFill>
                          <a:effectLst/>
                        </a:rPr>
                        <a:t>2. </a:t>
                      </a:r>
                      <a:r>
                        <a:rPr lang="en-US" sz="1600" b="1">
                          <a:solidFill>
                            <a:srgbClr val="FFFFFF"/>
                          </a:solidFill>
                          <a:latin typeface="Arial" panose="020B0604020202020204" pitchFamily="34" charset="0"/>
                          <a:cs typeface="Arial" panose="020B0604020202020204" pitchFamily="34" charset="0"/>
                        </a:rPr>
                        <a:t>Understanding and  improving airway  symptoms and function</a:t>
                      </a:r>
                      <a:endParaRPr lang="en-GB" sz="1600">
                        <a:solidFill>
                          <a:srgbClr val="FFFFFF"/>
                        </a:solidFill>
                        <a:effectLst/>
                      </a:endParaRPr>
                    </a:p>
                  </a:txBody>
                  <a:tcPr marL="108000" marR="108000" marT="108000" marB="108000">
                    <a:solidFill>
                      <a:srgbClr val="EF6557"/>
                    </a:solidFill>
                  </a:tcPr>
                </a:tc>
                <a:tc>
                  <a:txBody>
                    <a:bodyPr/>
                    <a:lstStyle/>
                    <a:p>
                      <a:pPr marL="0" algn="ctr" rtl="0" eaLnBrk="1" latinLnBrk="0" hangingPunct="1">
                        <a:spcBef>
                          <a:spcPts val="0"/>
                        </a:spcBef>
                        <a:spcAft>
                          <a:spcPts val="0"/>
                        </a:spcAft>
                      </a:pPr>
                      <a:r>
                        <a:rPr lang="en-GB" sz="1600" kern="1200">
                          <a:solidFill>
                            <a:srgbClr val="FFFFFF"/>
                          </a:solidFill>
                          <a:effectLst/>
                        </a:rPr>
                        <a:t>3. </a:t>
                      </a:r>
                      <a:r>
                        <a:rPr lang="en-US" sz="1600" b="1">
                          <a:solidFill>
                            <a:srgbClr val="FFFFFF"/>
                          </a:solidFill>
                          <a:latin typeface="Arial" panose="020B0604020202020204" pitchFamily="34" charset="0"/>
                          <a:cs typeface="Arial" panose="020B0604020202020204" pitchFamily="34" charset="0"/>
                        </a:rPr>
                        <a:t>Exacerbation mechanisms and diagnosis</a:t>
                      </a:r>
                      <a:endParaRPr lang="en-GB" sz="1600">
                        <a:solidFill>
                          <a:srgbClr val="FFFFFF"/>
                        </a:solidFill>
                        <a:effectLst/>
                      </a:endParaRPr>
                    </a:p>
                  </a:txBody>
                  <a:tcPr marL="108000" marR="108000" marT="108000" marB="108000">
                    <a:solidFill>
                      <a:srgbClr val="2EACB0"/>
                    </a:solidFill>
                  </a:tcPr>
                </a:tc>
                <a:tc>
                  <a:txBody>
                    <a:bodyPr/>
                    <a:lstStyle/>
                    <a:p>
                      <a:pPr marL="0" algn="ctr" rtl="0" eaLnBrk="1" latinLnBrk="0" hangingPunct="1">
                        <a:spcBef>
                          <a:spcPts val="0"/>
                        </a:spcBef>
                        <a:spcAft>
                          <a:spcPts val="0"/>
                        </a:spcAft>
                      </a:pPr>
                      <a:r>
                        <a:rPr lang="en-GB" sz="1600" kern="1200">
                          <a:solidFill>
                            <a:srgbClr val="FFFFFF"/>
                          </a:solidFill>
                          <a:effectLst/>
                        </a:rPr>
                        <a:t>4. </a:t>
                      </a:r>
                      <a:r>
                        <a:rPr lang="en-US" sz="1600" b="1">
                          <a:solidFill>
                            <a:srgbClr val="FFFFFF"/>
                          </a:solidFill>
                          <a:latin typeface="Arial" panose="020B0604020202020204" pitchFamily="34" charset="0"/>
                          <a:cs typeface="Arial" panose="020B0604020202020204" pitchFamily="34" charset="0"/>
                        </a:rPr>
                        <a:t>Precision Therapy in Respiratory Infections/Exacerbations</a:t>
                      </a:r>
                      <a:endParaRPr lang="en-GB" sz="1600">
                        <a:solidFill>
                          <a:srgbClr val="FFFFFF"/>
                        </a:solidFill>
                        <a:effectLst/>
                      </a:endParaRPr>
                    </a:p>
                  </a:txBody>
                  <a:tcPr marL="108000" marR="108000" marT="108000" marB="108000">
                    <a:solidFill>
                      <a:srgbClr val="193E72"/>
                    </a:solidFill>
                  </a:tcPr>
                </a:tc>
                <a:extLst>
                  <a:ext uri="{0D108BD9-81ED-4DB2-BD59-A6C34878D82A}">
                    <a16:rowId xmlns:a16="http://schemas.microsoft.com/office/drawing/2014/main" val="2575483900"/>
                  </a:ext>
                </a:extLst>
              </a:tr>
              <a:tr h="700617">
                <a:tc>
                  <a:txBody>
                    <a:bodyPr/>
                    <a:lstStyle/>
                    <a:p>
                      <a:pPr marL="0" algn="ctr" rtl="0" eaLnBrk="1" latinLnBrk="0" hangingPunct="1">
                        <a:spcBef>
                          <a:spcPts val="0"/>
                        </a:spcBef>
                        <a:spcAft>
                          <a:spcPts val="0"/>
                        </a:spcAft>
                      </a:pPr>
                      <a:r>
                        <a:rPr lang="en-US" sz="1800" kern="1200">
                          <a:solidFill>
                            <a:schemeClr val="bg1"/>
                          </a:solidFill>
                          <a:effectLst/>
                        </a:rPr>
                        <a:t>Lead: Clare Murray</a:t>
                      </a:r>
                      <a:endParaRPr lang="en-US">
                        <a:solidFill>
                          <a:schemeClr val="bg1"/>
                        </a:solidFill>
                        <a:effectLst/>
                      </a:endParaRPr>
                    </a:p>
                  </a:txBody>
                  <a:tcPr marL="108000" marR="108000" marT="108000" marB="108000" anchor="ctr">
                    <a:solidFill>
                      <a:srgbClr val="193E72"/>
                    </a:solidFill>
                  </a:tcPr>
                </a:tc>
                <a:tc>
                  <a:txBody>
                    <a:bodyPr/>
                    <a:lstStyle/>
                    <a:p>
                      <a:pPr marL="0" algn="ctr" rtl="0" eaLnBrk="1" latinLnBrk="0" hangingPunct="1">
                        <a:spcBef>
                          <a:spcPts val="0"/>
                        </a:spcBef>
                        <a:spcAft>
                          <a:spcPts val="0"/>
                        </a:spcAft>
                      </a:pPr>
                      <a:r>
                        <a:rPr lang="en-US" sz="1800" kern="1200">
                          <a:solidFill>
                            <a:schemeClr val="bg1"/>
                          </a:solidFill>
                          <a:effectLst/>
                        </a:rPr>
                        <a:t>Lead: Jacky Smith</a:t>
                      </a:r>
                      <a:endParaRPr lang="en-US">
                        <a:solidFill>
                          <a:schemeClr val="bg1"/>
                        </a:solidFill>
                        <a:effectLst/>
                      </a:endParaRPr>
                    </a:p>
                  </a:txBody>
                  <a:tcPr marL="108000" marR="108000" marT="108000" marB="108000" anchor="ctr">
                    <a:solidFill>
                      <a:srgbClr val="EF6557"/>
                    </a:solidFill>
                  </a:tcPr>
                </a:tc>
                <a:tc>
                  <a:txBody>
                    <a:bodyPr/>
                    <a:lstStyle/>
                    <a:p>
                      <a:pPr marL="0" algn="ctr" rtl="0" eaLnBrk="1" latinLnBrk="0" hangingPunct="1">
                        <a:spcBef>
                          <a:spcPts val="0"/>
                        </a:spcBef>
                        <a:spcAft>
                          <a:spcPts val="0"/>
                        </a:spcAft>
                      </a:pPr>
                      <a:r>
                        <a:rPr lang="en-US" sz="1800" kern="1200">
                          <a:solidFill>
                            <a:schemeClr val="bg1"/>
                          </a:solidFill>
                          <a:effectLst/>
                        </a:rPr>
                        <a:t>Lead: Tim Felton</a:t>
                      </a:r>
                      <a:endParaRPr lang="en-US">
                        <a:solidFill>
                          <a:schemeClr val="bg1"/>
                        </a:solidFill>
                        <a:effectLst/>
                      </a:endParaRPr>
                    </a:p>
                  </a:txBody>
                  <a:tcPr marL="108000" marR="108000" marT="108000" marB="108000" anchor="ctr">
                    <a:solidFill>
                      <a:srgbClr val="2EACB0"/>
                    </a:solidFill>
                  </a:tcPr>
                </a:tc>
                <a:tc>
                  <a:txBody>
                    <a:bodyPr/>
                    <a:lstStyle/>
                    <a:p>
                      <a:pPr marL="0" algn="ctr" rtl="0" eaLnBrk="1" latinLnBrk="0" hangingPunct="1">
                        <a:spcBef>
                          <a:spcPts val="0"/>
                        </a:spcBef>
                        <a:spcAft>
                          <a:spcPts val="0"/>
                        </a:spcAft>
                      </a:pPr>
                      <a:r>
                        <a:rPr lang="en-US" sz="1800" kern="1200">
                          <a:solidFill>
                            <a:schemeClr val="bg1"/>
                          </a:solidFill>
                          <a:effectLst/>
                        </a:rPr>
                        <a:t>Lead: Dave Singh</a:t>
                      </a:r>
                      <a:endParaRPr lang="en-US">
                        <a:solidFill>
                          <a:schemeClr val="bg1"/>
                        </a:solidFill>
                        <a:effectLst/>
                      </a:endParaRPr>
                    </a:p>
                  </a:txBody>
                  <a:tcPr marL="108000" marR="108000" marT="108000" marB="108000" anchor="ctr">
                    <a:solidFill>
                      <a:srgbClr val="193E72"/>
                    </a:solidFill>
                  </a:tcPr>
                </a:tc>
                <a:extLst>
                  <a:ext uri="{0D108BD9-81ED-4DB2-BD59-A6C34878D82A}">
                    <a16:rowId xmlns:a16="http://schemas.microsoft.com/office/drawing/2014/main" val="3625673262"/>
                  </a:ext>
                </a:extLst>
              </a:tr>
              <a:tr h="2594594">
                <a:tc>
                  <a:txBody>
                    <a:bodyPr/>
                    <a:lstStyle/>
                    <a:p>
                      <a:pPr marL="0" algn="ctr" rtl="0" eaLnBrk="1" latinLnBrk="0" hangingPunct="1">
                        <a:spcBef>
                          <a:spcPts val="0"/>
                        </a:spcBef>
                        <a:spcAft>
                          <a:spcPts val="0"/>
                        </a:spcAft>
                      </a:pPr>
                      <a:r>
                        <a:rPr lang="en-US" sz="1600">
                          <a:solidFill>
                            <a:srgbClr val="FFFFFF"/>
                          </a:solidFill>
                        </a:rPr>
                        <a:t>Apply precision approaches, to reduce treatment burden in asthma in underserved populations.</a:t>
                      </a:r>
                      <a:endParaRPr lang="en-US" sz="1600">
                        <a:solidFill>
                          <a:srgbClr val="FFFFFF"/>
                        </a:solidFill>
                        <a:effectLst/>
                      </a:endParaRPr>
                    </a:p>
                  </a:txBody>
                  <a:tcPr marL="108000" marR="108000" marT="108000" marB="108000" anchor="ctr">
                    <a:solidFill>
                      <a:srgbClr val="193E72"/>
                    </a:solidFill>
                  </a:tcPr>
                </a:tc>
                <a:tc>
                  <a:txBody>
                    <a:bodyPr/>
                    <a:lstStyle/>
                    <a:p>
                      <a:pPr marL="0" algn="ctr" rtl="0" eaLnBrk="1" latinLnBrk="0" hangingPunct="1">
                        <a:spcBef>
                          <a:spcPts val="0"/>
                        </a:spcBef>
                        <a:spcAft>
                          <a:spcPts val="0"/>
                        </a:spcAft>
                      </a:pPr>
                      <a:r>
                        <a:rPr lang="en-US" sz="1600">
                          <a:solidFill>
                            <a:srgbClr val="FFFFFF"/>
                          </a:solidFill>
                        </a:rPr>
                        <a:t>Identify treatments for respiratory conditions lacking licensed therapies and assess pollution risks relevant to our GM population</a:t>
                      </a:r>
                      <a:r>
                        <a:rPr lang="en-US" sz="1600" kern="1200" baseline="0">
                          <a:solidFill>
                            <a:srgbClr val="FFFFFF"/>
                          </a:solidFill>
                          <a:effectLst/>
                        </a:rPr>
                        <a:t>.</a:t>
                      </a:r>
                      <a:endParaRPr lang="en-US" sz="1600">
                        <a:solidFill>
                          <a:srgbClr val="FFFFFF"/>
                        </a:solidFill>
                        <a:effectLst/>
                      </a:endParaRPr>
                    </a:p>
                  </a:txBody>
                  <a:tcPr marL="108000" marR="108000" marT="108000" marB="108000" anchor="ctr">
                    <a:solidFill>
                      <a:srgbClr val="EF6557"/>
                    </a:solidFill>
                  </a:tcPr>
                </a:tc>
                <a:tc>
                  <a:txBody>
                    <a:bodyPr/>
                    <a:lstStyle/>
                    <a:p>
                      <a:pPr marL="0" algn="ctr" rtl="0" eaLnBrk="1" latinLnBrk="0" hangingPunct="1">
                        <a:spcBef>
                          <a:spcPts val="0"/>
                        </a:spcBef>
                        <a:spcAft>
                          <a:spcPts val="0"/>
                        </a:spcAft>
                      </a:pPr>
                      <a:r>
                        <a:rPr lang="en-US" sz="1600">
                          <a:solidFill>
                            <a:srgbClr val="FFFFFF"/>
                          </a:solidFill>
                        </a:rPr>
                        <a:t>Reduce risk of acute respiratory events and AMR, prevalent in our underserved population</a:t>
                      </a:r>
                      <a:endParaRPr lang="en-US" sz="1600">
                        <a:solidFill>
                          <a:srgbClr val="FFFFFF"/>
                        </a:solidFill>
                        <a:effectLst/>
                      </a:endParaRPr>
                    </a:p>
                  </a:txBody>
                  <a:tcPr marL="108000" marR="108000" marT="108000" marB="108000" anchor="ctr">
                    <a:solidFill>
                      <a:srgbClr val="2EACB0"/>
                    </a:solidFill>
                  </a:tcPr>
                </a:tc>
                <a:tc>
                  <a:txBody>
                    <a:bodyPr/>
                    <a:lstStyle/>
                    <a:p>
                      <a:pPr marL="0" algn="ctr" rtl="0" eaLnBrk="1" latinLnBrk="0" hangingPunct="1">
                        <a:spcBef>
                          <a:spcPts val="0"/>
                        </a:spcBef>
                        <a:spcAft>
                          <a:spcPts val="0"/>
                        </a:spcAft>
                      </a:pPr>
                      <a:r>
                        <a:rPr lang="en-US" sz="1600">
                          <a:solidFill>
                            <a:srgbClr val="FFFFFF"/>
                          </a:solidFill>
                        </a:rPr>
                        <a:t>Apply precision approaches to host-pathogen interactions in complex respiratory infections to develop person-</a:t>
                      </a:r>
                      <a:r>
                        <a:rPr lang="en-US" sz="1600" err="1">
                          <a:solidFill>
                            <a:srgbClr val="FFFFFF"/>
                          </a:solidFill>
                        </a:rPr>
                        <a:t>centred</a:t>
                      </a:r>
                      <a:r>
                        <a:rPr lang="en-US" sz="1600">
                          <a:solidFill>
                            <a:srgbClr val="FFFFFF"/>
                          </a:solidFill>
                        </a:rPr>
                        <a:t> care and improve outcomes.</a:t>
                      </a:r>
                      <a:endParaRPr lang="en-US" sz="1600">
                        <a:solidFill>
                          <a:srgbClr val="FFFFFF"/>
                        </a:solidFill>
                        <a:effectLst/>
                      </a:endParaRPr>
                    </a:p>
                  </a:txBody>
                  <a:tcPr marL="108000" marR="108000" marT="108000" marB="108000" anchor="ctr">
                    <a:solidFill>
                      <a:srgbClr val="193E72"/>
                    </a:solidFill>
                  </a:tcPr>
                </a:tc>
                <a:extLst>
                  <a:ext uri="{0D108BD9-81ED-4DB2-BD59-A6C34878D82A}">
                    <a16:rowId xmlns:a16="http://schemas.microsoft.com/office/drawing/2014/main" val="1873463479"/>
                  </a:ext>
                </a:extLst>
              </a:tr>
            </a:tbl>
          </a:graphicData>
        </a:graphic>
      </p:graphicFrame>
      <p:sp>
        <p:nvSpPr>
          <p:cNvPr id="8" name="Title 4">
            <a:extLst>
              <a:ext uri="{FF2B5EF4-FFF2-40B4-BE49-F238E27FC236}">
                <a16:creationId xmlns:a16="http://schemas.microsoft.com/office/drawing/2014/main" id="{21D37E1A-ED5E-47CF-BDCB-819CB0A20341}"/>
              </a:ext>
            </a:extLst>
          </p:cNvPr>
          <p:cNvSpPr txBox="1">
            <a:spLocks/>
          </p:cNvSpPr>
          <p:nvPr/>
        </p:nvSpPr>
        <p:spPr>
          <a:xfrm>
            <a:off x="585623" y="1078777"/>
            <a:ext cx="10568152" cy="911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Inflammation Cluster:</a:t>
            </a:r>
            <a:r>
              <a:rPr lang="en-US"/>
              <a:t>​</a:t>
            </a:r>
            <a:br>
              <a:rPr lang="en-US"/>
            </a:br>
            <a:r>
              <a:rPr lang="en-GB" sz="2000" b="1"/>
              <a:t>Respiratory</a:t>
            </a:r>
            <a:endParaRPr lang="en-GB"/>
          </a:p>
        </p:txBody>
      </p:sp>
    </p:spTree>
    <p:extLst>
      <p:ext uri="{BB962C8B-B14F-4D97-AF65-F5344CB8AC3E}">
        <p14:creationId xmlns:p14="http://schemas.microsoft.com/office/powerpoint/2010/main" val="2842873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623" y="1097826"/>
            <a:ext cx="8899957" cy="874725"/>
          </a:xfrm>
        </p:spPr>
        <p:txBody>
          <a:bodyPr>
            <a:noAutofit/>
          </a:bodyPr>
          <a:lstStyle/>
          <a:p>
            <a:r>
              <a:rPr lang="en-GB" b="1">
                <a:ea typeface="+mj-lt"/>
                <a:cs typeface="+mj-lt"/>
              </a:rPr>
              <a:t>Inflammation Cluster: </a:t>
            </a:r>
            <a:br>
              <a:rPr lang="en-GB" b="1">
                <a:ea typeface="+mj-lt"/>
                <a:cs typeface="+mj-lt"/>
              </a:rPr>
            </a:br>
            <a:r>
              <a:rPr lang="en-GB" sz="2000" b="1">
                <a:ea typeface="+mj-lt"/>
                <a:cs typeface="+mj-lt"/>
              </a:rPr>
              <a:t>Dermatology - Cutaneous Inflammation and Repair</a:t>
            </a:r>
            <a:endParaRPr lang="en-US">
              <a:cs typeface="Calibri Light" panose="020F0302020204030204"/>
            </a:endParaRPr>
          </a:p>
        </p:txBody>
      </p:sp>
      <p:sp>
        <p:nvSpPr>
          <p:cNvPr id="6" name="TextBox 5">
            <a:extLst>
              <a:ext uri="{FF2B5EF4-FFF2-40B4-BE49-F238E27FC236}">
                <a16:creationId xmlns:a16="http://schemas.microsoft.com/office/drawing/2014/main" id="{12E0FA35-81C0-9D20-E33C-1C425FE52E47}"/>
              </a:ext>
            </a:extLst>
          </p:cNvPr>
          <p:cNvSpPr txBox="1"/>
          <p:nvPr/>
        </p:nvSpPr>
        <p:spPr>
          <a:xfrm>
            <a:off x="692485" y="1931302"/>
            <a:ext cx="1067495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Skin diseases and complex wounds are among the most common, chronic, and quality-of-life-reducing conditions in the UK. They account for approximately 30% of GP consultations, span all ages and cost the NHS c.£5b annually. Greater Manchester’s (GM) population of 2.8 million is served by the largest UK clinical dermatology department and an internationally </a:t>
            </a:r>
            <a:r>
              <a:rPr lang="en-US" sz="1600" err="1">
                <a:ea typeface="+mn-lt"/>
                <a:cs typeface="+mn-lt"/>
              </a:rPr>
              <a:t>recognised</a:t>
            </a:r>
            <a:r>
              <a:rPr lang="en-US" sz="1600">
                <a:ea typeface="+mn-lt"/>
                <a:cs typeface="+mn-lt"/>
              </a:rPr>
              <a:t> dermatology research group containing two NIHR Senior Investigators and the 3rd and 11</a:t>
            </a:r>
            <a:r>
              <a:rPr lang="en-US" sz="1600" baseline="30000">
                <a:ea typeface="+mn-lt"/>
                <a:cs typeface="+mn-lt"/>
              </a:rPr>
              <a:t>th</a:t>
            </a:r>
            <a:r>
              <a:rPr lang="en-US" sz="1600">
                <a:ea typeface="+mn-lt"/>
                <a:cs typeface="+mn-lt"/>
              </a:rPr>
              <a:t> most-cited dermatologists worldwide.  </a:t>
            </a:r>
            <a:r>
              <a:rPr lang="en-US" sz="1600" err="1">
                <a:ea typeface="+mn-lt"/>
                <a:cs typeface="+mn-lt"/>
              </a:rPr>
              <a:t>Capitalising</a:t>
            </a:r>
            <a:r>
              <a:rPr lang="en-US" sz="1600">
                <a:ea typeface="+mn-lt"/>
                <a:cs typeface="+mn-lt"/>
              </a:rPr>
              <a:t> upon our global leadership and links with other Manchester BRC Themes and BRCs we will address three core questions across our five </a:t>
            </a:r>
            <a:r>
              <a:rPr lang="en-US" sz="1600" err="1">
                <a:ea typeface="+mn-lt"/>
                <a:cs typeface="+mn-lt"/>
              </a:rPr>
              <a:t>Programmes</a:t>
            </a:r>
            <a:r>
              <a:rPr lang="en-US" sz="1600">
                <a:ea typeface="+mn-lt"/>
                <a:cs typeface="+mn-lt"/>
              </a:rPr>
              <a:t>:</a:t>
            </a:r>
          </a:p>
          <a:p>
            <a:endParaRPr lang="en-US" sz="1600"/>
          </a:p>
          <a:p>
            <a:pPr marL="981075" lvl="1" indent="-258763">
              <a:buFont typeface="Arial"/>
              <a:buChar char="•"/>
            </a:pPr>
            <a:r>
              <a:rPr lang="en-US" sz="1600">
                <a:ea typeface="+mn-lt"/>
                <a:cs typeface="+mn-lt"/>
              </a:rPr>
              <a:t>What are the common pathways driving selected inflammatory skin diseases and wound healing?</a:t>
            </a:r>
            <a:endParaRPr lang="en-US" sz="1600">
              <a:cs typeface="Calibri" panose="020F0502020204030204"/>
            </a:endParaRPr>
          </a:p>
          <a:p>
            <a:pPr marL="981075" lvl="1" indent="-258763">
              <a:buFont typeface="Arial"/>
              <a:buChar char="•"/>
            </a:pPr>
            <a:r>
              <a:rPr lang="en-US" sz="1600">
                <a:ea typeface="+mn-lt"/>
                <a:cs typeface="+mn-lt"/>
              </a:rPr>
              <a:t>Can we predict disease course and therapeutic response?</a:t>
            </a:r>
            <a:endParaRPr lang="en-US" sz="1600">
              <a:cs typeface="Calibri" panose="020F0502020204030204"/>
            </a:endParaRPr>
          </a:p>
          <a:p>
            <a:pPr marL="981075" lvl="1" indent="-258763">
              <a:buFont typeface="Arial"/>
              <a:buChar char="•"/>
            </a:pPr>
            <a:r>
              <a:rPr lang="en-US" sz="1600">
                <a:ea typeface="+mn-lt"/>
                <a:cs typeface="+mn-lt"/>
              </a:rPr>
              <a:t>Can we target mechanisms to </a:t>
            </a:r>
            <a:r>
              <a:rPr lang="en-US" sz="1600" err="1">
                <a:ea typeface="+mn-lt"/>
                <a:cs typeface="+mn-lt"/>
              </a:rPr>
              <a:t>optimise</a:t>
            </a:r>
            <a:r>
              <a:rPr lang="en-US" sz="1600">
                <a:ea typeface="+mn-lt"/>
                <a:cs typeface="+mn-lt"/>
              </a:rPr>
              <a:t> skin condition prophylaxis and management?</a:t>
            </a:r>
            <a:endParaRPr lang="en-US" sz="1600">
              <a:cs typeface="Calibri"/>
            </a:endParaRPr>
          </a:p>
        </p:txBody>
      </p:sp>
      <p:graphicFrame>
        <p:nvGraphicFramePr>
          <p:cNvPr id="7" name="Table 7">
            <a:extLst>
              <a:ext uri="{FF2B5EF4-FFF2-40B4-BE49-F238E27FC236}">
                <a16:creationId xmlns:a16="http://schemas.microsoft.com/office/drawing/2014/main" id="{B6C02C61-E9EA-D557-CACB-C6D561EE01EF}"/>
              </a:ext>
            </a:extLst>
          </p:cNvPr>
          <p:cNvGraphicFramePr>
            <a:graphicFrameLocks noGrp="1"/>
          </p:cNvGraphicFramePr>
          <p:nvPr>
            <p:extLst>
              <p:ext uri="{D42A27DB-BD31-4B8C-83A1-F6EECF244321}">
                <p14:modId xmlns:p14="http://schemas.microsoft.com/office/powerpoint/2010/main" val="1644400736"/>
              </p:ext>
            </p:extLst>
          </p:nvPr>
        </p:nvGraphicFramePr>
        <p:xfrm>
          <a:off x="3307352" y="5213011"/>
          <a:ext cx="8255712" cy="2621280"/>
        </p:xfrm>
        <a:graphic>
          <a:graphicData uri="http://schemas.openxmlformats.org/drawingml/2006/table">
            <a:tbl>
              <a:tblPr firstRow="1" bandRow="1">
                <a:tableStyleId>{5C22544A-7EE6-4342-B048-85BDC9FD1C3A}</a:tableStyleId>
              </a:tblPr>
              <a:tblGrid>
                <a:gridCol w="2751904">
                  <a:extLst>
                    <a:ext uri="{9D8B030D-6E8A-4147-A177-3AD203B41FA5}">
                      <a16:colId xmlns:a16="http://schemas.microsoft.com/office/drawing/2014/main" val="647409114"/>
                    </a:ext>
                  </a:extLst>
                </a:gridCol>
                <a:gridCol w="2751904">
                  <a:extLst>
                    <a:ext uri="{9D8B030D-6E8A-4147-A177-3AD203B41FA5}">
                      <a16:colId xmlns:a16="http://schemas.microsoft.com/office/drawing/2014/main" val="1769127532"/>
                    </a:ext>
                  </a:extLst>
                </a:gridCol>
                <a:gridCol w="2751904">
                  <a:extLst>
                    <a:ext uri="{9D8B030D-6E8A-4147-A177-3AD203B41FA5}">
                      <a16:colId xmlns:a16="http://schemas.microsoft.com/office/drawing/2014/main" val="3667644830"/>
                    </a:ext>
                  </a:extLst>
                </a:gridCol>
              </a:tblGrid>
              <a:tr h="18097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u="none" strike="noStrike" noProof="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u="none" strike="noStrike" noProof="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u="none" strike="noStrike" noProof="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u="none" strike="noStrike" noProof="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u="none" strike="noStrike" noProof="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noProof="0">
                          <a:solidFill>
                            <a:schemeClr val="tx1"/>
                          </a:solidFill>
                          <a:latin typeface="+mn-lt"/>
                        </a:rPr>
                        <a:t>Theme Lead: Richard Warren </a:t>
                      </a:r>
                      <a:endParaRPr lang="en-US" sz="1400" b="0">
                        <a:solidFill>
                          <a:schemeClr val="tx1"/>
                        </a:solidFill>
                      </a:endParaRPr>
                    </a:p>
                    <a:p>
                      <a:pPr algn="ctr"/>
                      <a:r>
                        <a:rPr lang="en-US" sz="1200" b="0">
                          <a:solidFill>
                            <a:schemeClr val="tx1"/>
                          </a:solidFill>
                        </a:rPr>
                        <a:t>Richard.Warren@mft.nhs.uk</a:t>
                      </a:r>
                    </a:p>
                    <a:p>
                      <a:pPr lvl="0" algn="ctr">
                        <a:buNone/>
                      </a:pPr>
                      <a:endParaRPr lang="en-US" sz="1400" b="0">
                        <a:solidFill>
                          <a:schemeClr val="tx1"/>
                        </a:solidFill>
                      </a:endParaRPr>
                    </a:p>
                    <a:p>
                      <a:pPr lvl="0" algn="ctr">
                        <a:buNone/>
                      </a:pPr>
                      <a:endParaRPr lang="en-US" sz="1400" b="0">
                        <a:solidFill>
                          <a:schemeClr val="tx1"/>
                        </a:solidFill>
                      </a:endParaRPr>
                    </a:p>
                    <a:p>
                      <a:pPr lvl="0" algn="ctr">
                        <a:buNone/>
                      </a:pPr>
                      <a:endParaRPr lang="en-US" sz="1400" b="0">
                        <a:solidFill>
                          <a:schemeClr val="tx1"/>
                        </a:solidFill>
                      </a:endParaRPr>
                    </a:p>
                    <a:p>
                      <a:pPr lvl="0" algn="ctr">
                        <a:buNone/>
                      </a:pPr>
                      <a:endParaRPr lang="en-US" sz="1400" b="0">
                        <a:solidFill>
                          <a:schemeClr val="tx1"/>
                        </a:solidFill>
                      </a:endParaRPr>
                    </a:p>
                    <a:p>
                      <a:pPr lvl="0" algn="ctr">
                        <a:buNone/>
                      </a:pPr>
                      <a:endParaRPr lang="en-US" sz="1400" b="0">
                        <a:solidFill>
                          <a:schemeClr val="tx1"/>
                        </a:solidFill>
                      </a:endParaRPr>
                    </a:p>
                  </a:txBody>
                  <a:tcPr anchor="ctr">
                    <a:lnL w="0">
                      <a:noFill/>
                    </a:lnL>
                    <a:lnR w="0">
                      <a:noFill/>
                    </a:lnR>
                    <a:lnT w="0">
                      <a:noFill/>
                    </a:lnT>
                    <a:lnB w="0">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noProof="0">
                          <a:solidFill>
                            <a:schemeClr val="tx1"/>
                          </a:solidFill>
                          <a:latin typeface="+mn-lt"/>
                        </a:rPr>
                        <a:t>Co-Lead: Jo Dumville</a:t>
                      </a:r>
                      <a:endParaRPr lang="en-US" sz="1400" b="0">
                        <a:solidFill>
                          <a:schemeClr val="tx1"/>
                        </a:solidFill>
                      </a:endParaRPr>
                    </a:p>
                    <a:p>
                      <a:pPr algn="ctr"/>
                      <a:r>
                        <a:rPr lang="en-US" sz="1200" b="0">
                          <a:solidFill>
                            <a:schemeClr val="tx1"/>
                          </a:solidFill>
                        </a:rPr>
                        <a:t>Jo.Dumville@manchester.ac.uk</a:t>
                      </a:r>
                    </a:p>
                  </a:txBody>
                  <a:tcPr anchor="ctr">
                    <a:lnL w="0">
                      <a:noFill/>
                    </a:lnL>
                    <a:lnR w="0">
                      <a:noFill/>
                    </a:lnR>
                    <a:lnT w="0">
                      <a:noFill/>
                    </a:lnT>
                    <a:lnB w="0">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noProof="0">
                          <a:solidFill>
                            <a:schemeClr val="tx1"/>
                          </a:solidFill>
                          <a:latin typeface="+mn-lt"/>
                        </a:rPr>
                        <a:t>Project Manager: Kate Kuyt</a:t>
                      </a:r>
                      <a:endParaRPr lang="en-US" sz="1400">
                        <a:solidFill>
                          <a:schemeClr val="tx1"/>
                        </a:solidFill>
                      </a:endParaRPr>
                    </a:p>
                    <a:p>
                      <a:pPr algn="ctr"/>
                      <a:r>
                        <a:rPr lang="en-US" sz="1200" b="0">
                          <a:solidFill>
                            <a:schemeClr val="tx1"/>
                          </a:solidFill>
                        </a:rPr>
                        <a:t>Katherine.Kuyt@mft.nhs.uk</a:t>
                      </a:r>
                    </a:p>
                  </a:txBody>
                  <a:tcPr anchor="ctr">
                    <a:lnL w="0">
                      <a:noFill/>
                    </a:lnL>
                    <a:lnR w="0">
                      <a:noFill/>
                    </a:lnR>
                    <a:lnT w="0">
                      <a:noFill/>
                    </a:lnT>
                    <a:lnB w="0">
                      <a:noFill/>
                    </a:lnB>
                    <a:noFill/>
                  </a:tcPr>
                </a:tc>
                <a:extLst>
                  <a:ext uri="{0D108BD9-81ED-4DB2-BD59-A6C34878D82A}">
                    <a16:rowId xmlns:a16="http://schemas.microsoft.com/office/drawing/2014/main" val="8833145"/>
                  </a:ext>
                </a:extLst>
              </a:tr>
            </a:tbl>
          </a:graphicData>
        </a:graphic>
      </p:graphicFrame>
      <p:pic>
        <p:nvPicPr>
          <p:cNvPr id="15" name="Picture 14" descr="Icon&#10;&#10;Description automatically generated">
            <a:extLst>
              <a:ext uri="{FF2B5EF4-FFF2-40B4-BE49-F238E27FC236}">
                <a16:creationId xmlns:a16="http://schemas.microsoft.com/office/drawing/2014/main" id="{07E4576F-5D7E-44AC-859E-4CFC976AC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58048">
            <a:off x="-315727" y="4961077"/>
            <a:ext cx="2293833" cy="2023740"/>
          </a:xfrm>
          <a:prstGeom prst="rect">
            <a:avLst/>
          </a:prstGeom>
        </p:spPr>
      </p:pic>
      <p:pic>
        <p:nvPicPr>
          <p:cNvPr id="2050" name="Picture 2">
            <a:extLst>
              <a:ext uri="{FF2B5EF4-FFF2-40B4-BE49-F238E27FC236}">
                <a16:creationId xmlns:a16="http://schemas.microsoft.com/office/drawing/2014/main" id="{EF1825AD-4CE6-F969-0C27-572A6FF0C6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11308" y="4465262"/>
            <a:ext cx="14478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10FE1BF-E3BB-EED2-39AE-CCDA91AC65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51845" y="4406119"/>
            <a:ext cx="144780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3DC0277-A2A1-7D65-EF04-B80AD3C319B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86761" y="4485847"/>
            <a:ext cx="1447800" cy="1690901"/>
          </a:xfrm>
          <a:prstGeom prst="rect">
            <a:avLst/>
          </a:prstGeom>
        </p:spPr>
      </p:pic>
    </p:spTree>
    <p:extLst>
      <p:ext uri="{BB962C8B-B14F-4D97-AF65-F5344CB8AC3E}">
        <p14:creationId xmlns:p14="http://schemas.microsoft.com/office/powerpoint/2010/main" val="893332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FE43B6B-EE7B-F66D-AA06-AF98D7FE809E}"/>
              </a:ext>
            </a:extLst>
          </p:cNvPr>
          <p:cNvGraphicFramePr>
            <a:graphicFrameLocks noGrp="1"/>
          </p:cNvGraphicFramePr>
          <p:nvPr>
            <p:extLst>
              <p:ext uri="{D42A27DB-BD31-4B8C-83A1-F6EECF244321}">
                <p14:modId xmlns:p14="http://schemas.microsoft.com/office/powerpoint/2010/main" val="1052334796"/>
              </p:ext>
            </p:extLst>
          </p:nvPr>
        </p:nvGraphicFramePr>
        <p:xfrm>
          <a:off x="298450" y="1972551"/>
          <a:ext cx="11595100" cy="4538087"/>
        </p:xfrm>
        <a:graphic>
          <a:graphicData uri="http://schemas.openxmlformats.org/drawingml/2006/table">
            <a:tbl>
              <a:tblPr firstRow="1" bandRow="1" bandCol="1">
                <a:tableStyleId>{5C22544A-7EE6-4342-B048-85BDC9FD1C3A}</a:tableStyleId>
              </a:tblPr>
              <a:tblGrid>
                <a:gridCol w="2336800">
                  <a:extLst>
                    <a:ext uri="{9D8B030D-6E8A-4147-A177-3AD203B41FA5}">
                      <a16:colId xmlns:a16="http://schemas.microsoft.com/office/drawing/2014/main" val="1531385932"/>
                    </a:ext>
                  </a:extLst>
                </a:gridCol>
                <a:gridCol w="2171700">
                  <a:extLst>
                    <a:ext uri="{9D8B030D-6E8A-4147-A177-3AD203B41FA5}">
                      <a16:colId xmlns:a16="http://schemas.microsoft.com/office/drawing/2014/main" val="2546094685"/>
                    </a:ext>
                  </a:extLst>
                </a:gridCol>
                <a:gridCol w="2476500">
                  <a:extLst>
                    <a:ext uri="{9D8B030D-6E8A-4147-A177-3AD203B41FA5}">
                      <a16:colId xmlns:a16="http://schemas.microsoft.com/office/drawing/2014/main" val="3962733407"/>
                    </a:ext>
                  </a:extLst>
                </a:gridCol>
                <a:gridCol w="2298700">
                  <a:extLst>
                    <a:ext uri="{9D8B030D-6E8A-4147-A177-3AD203B41FA5}">
                      <a16:colId xmlns:a16="http://schemas.microsoft.com/office/drawing/2014/main" val="1244635686"/>
                    </a:ext>
                  </a:extLst>
                </a:gridCol>
                <a:gridCol w="2311400">
                  <a:extLst>
                    <a:ext uri="{9D8B030D-6E8A-4147-A177-3AD203B41FA5}">
                      <a16:colId xmlns:a16="http://schemas.microsoft.com/office/drawing/2014/main" val="707685642"/>
                    </a:ext>
                  </a:extLst>
                </a:gridCol>
              </a:tblGrid>
              <a:tr h="759858">
                <a:tc>
                  <a:txBody>
                    <a:bodyPr/>
                    <a:lstStyle/>
                    <a:p>
                      <a:pPr marL="0" indent="0" algn="ctr" rtl="0" eaLnBrk="1" latinLnBrk="0" hangingPunct="1">
                        <a:spcBef>
                          <a:spcPts val="0"/>
                        </a:spcBef>
                        <a:spcAft>
                          <a:spcPts val="0"/>
                        </a:spcAft>
                      </a:pPr>
                      <a:r>
                        <a:rPr lang="en-GB" sz="1600" kern="1200">
                          <a:effectLst/>
                        </a:rPr>
                        <a:t>1. COMPLEX WOUNDS</a:t>
                      </a:r>
                      <a:endParaRPr lang="en-GB" sz="1600">
                        <a:effectLst/>
                      </a:endParaRPr>
                    </a:p>
                  </a:txBody>
                  <a:tcPr marL="108000" marR="108000" marT="108000" marB="108000">
                    <a:solidFill>
                      <a:srgbClr val="193E72"/>
                    </a:solidFill>
                  </a:tcPr>
                </a:tc>
                <a:tc>
                  <a:txBody>
                    <a:bodyPr/>
                    <a:lstStyle/>
                    <a:p>
                      <a:pPr marL="0" algn="ctr" rtl="0" eaLnBrk="1" latinLnBrk="0" hangingPunct="1">
                        <a:spcBef>
                          <a:spcPts val="0"/>
                        </a:spcBef>
                        <a:spcAft>
                          <a:spcPts val="0"/>
                        </a:spcAft>
                      </a:pPr>
                      <a:r>
                        <a:rPr lang="en-GB" sz="1600" kern="1200">
                          <a:effectLst/>
                        </a:rPr>
                        <a:t>2. INFLAMMATORY HAIR DISEASE</a:t>
                      </a:r>
                      <a:endParaRPr lang="en-GB" sz="1600">
                        <a:effectLst/>
                      </a:endParaRPr>
                    </a:p>
                  </a:txBody>
                  <a:tcPr marL="108000" marR="108000" marT="108000" marB="108000">
                    <a:solidFill>
                      <a:srgbClr val="EF6557"/>
                    </a:solidFill>
                  </a:tcPr>
                </a:tc>
                <a:tc>
                  <a:txBody>
                    <a:bodyPr/>
                    <a:lstStyle/>
                    <a:p>
                      <a:pPr marL="0" algn="ctr" rtl="0" eaLnBrk="1" latinLnBrk="0" hangingPunct="1">
                        <a:spcBef>
                          <a:spcPts val="0"/>
                        </a:spcBef>
                        <a:spcAft>
                          <a:spcPts val="0"/>
                        </a:spcAft>
                      </a:pPr>
                      <a:r>
                        <a:rPr lang="en-GB" sz="1600" kern="1200">
                          <a:effectLst/>
                        </a:rPr>
                        <a:t>3. PHOTODERMATOSES</a:t>
                      </a:r>
                      <a:endParaRPr lang="en-GB" sz="1600">
                        <a:effectLst/>
                      </a:endParaRPr>
                    </a:p>
                  </a:txBody>
                  <a:tcPr marL="108000" marR="108000" marT="108000" marB="108000">
                    <a:solidFill>
                      <a:srgbClr val="2EACB0"/>
                    </a:solidFill>
                  </a:tcPr>
                </a:tc>
                <a:tc>
                  <a:txBody>
                    <a:bodyPr/>
                    <a:lstStyle/>
                    <a:p>
                      <a:pPr marL="0" algn="ctr" rtl="0" eaLnBrk="1" latinLnBrk="0" hangingPunct="1">
                        <a:spcBef>
                          <a:spcPts val="0"/>
                        </a:spcBef>
                        <a:spcAft>
                          <a:spcPts val="0"/>
                        </a:spcAft>
                      </a:pPr>
                      <a:r>
                        <a:rPr lang="en-GB" sz="1600" kern="1200">
                          <a:effectLst/>
                        </a:rPr>
                        <a:t>4. PSORIASIS</a:t>
                      </a:r>
                      <a:endParaRPr lang="en-GB" sz="1600">
                        <a:effectLst/>
                      </a:endParaRPr>
                    </a:p>
                  </a:txBody>
                  <a:tcPr marL="108000" marR="108000" marT="108000" marB="108000">
                    <a:solidFill>
                      <a:srgbClr val="EF6557"/>
                    </a:solidFill>
                  </a:tcPr>
                </a:tc>
                <a:tc>
                  <a:txBody>
                    <a:bodyPr/>
                    <a:lstStyle/>
                    <a:p>
                      <a:pPr marL="0" algn="ctr" rtl="0" eaLnBrk="1" latinLnBrk="0" hangingPunct="1">
                        <a:spcBef>
                          <a:spcPts val="0"/>
                        </a:spcBef>
                        <a:spcAft>
                          <a:spcPts val="0"/>
                        </a:spcAft>
                      </a:pPr>
                      <a:r>
                        <a:rPr lang="en-GB" sz="1600" kern="1200">
                          <a:effectLst/>
                        </a:rPr>
                        <a:t>5. SKIN CANCER</a:t>
                      </a:r>
                      <a:endParaRPr lang="en-GB" sz="1600">
                        <a:effectLst/>
                      </a:endParaRPr>
                    </a:p>
                  </a:txBody>
                  <a:tcPr marL="108000" marR="108000" marT="108000" marB="108000">
                    <a:solidFill>
                      <a:srgbClr val="193E72"/>
                    </a:solidFill>
                  </a:tcPr>
                </a:tc>
                <a:extLst>
                  <a:ext uri="{0D108BD9-81ED-4DB2-BD59-A6C34878D82A}">
                    <a16:rowId xmlns:a16="http://schemas.microsoft.com/office/drawing/2014/main" val="213277719"/>
                  </a:ext>
                </a:extLst>
              </a:tr>
              <a:tr h="676698">
                <a:tc>
                  <a:txBody>
                    <a:bodyPr/>
                    <a:lstStyle/>
                    <a:p>
                      <a:pPr marL="0" indent="0" algn="ctr" rtl="0" eaLnBrk="1" latinLnBrk="0" hangingPunct="1">
                        <a:spcBef>
                          <a:spcPts val="0"/>
                        </a:spcBef>
                        <a:spcAft>
                          <a:spcPts val="0"/>
                        </a:spcAft>
                      </a:pPr>
                      <a:r>
                        <a:rPr lang="en-GB" sz="1800" kern="1200">
                          <a:solidFill>
                            <a:schemeClr val="bg1"/>
                          </a:solidFill>
                          <a:effectLst/>
                        </a:rPr>
                        <a:t>Lead: Jo Dumville</a:t>
                      </a:r>
                      <a:endParaRPr lang="en-GB" err="1">
                        <a:solidFill>
                          <a:schemeClr val="bg1"/>
                        </a:solidFill>
                        <a:effectLst/>
                      </a:endParaRPr>
                    </a:p>
                  </a:txBody>
                  <a:tcPr marL="108000" marR="108000" marT="108000" marB="108000" anchor="ctr">
                    <a:solidFill>
                      <a:srgbClr val="193E72"/>
                    </a:solidFill>
                  </a:tcPr>
                </a:tc>
                <a:tc>
                  <a:txBody>
                    <a:bodyPr/>
                    <a:lstStyle/>
                    <a:p>
                      <a:pPr marL="0" marR="0" indent="0" algn="ctr" rtl="0" eaLnBrk="1" fontAlgn="auto" latinLnBrk="0" hangingPunct="1">
                        <a:spcBef>
                          <a:spcPts val="0"/>
                        </a:spcBef>
                        <a:spcAft>
                          <a:spcPts val="0"/>
                        </a:spcAft>
                      </a:pPr>
                      <a:r>
                        <a:rPr lang="en-GB" sz="1800" kern="1200">
                          <a:solidFill>
                            <a:schemeClr val="bg1"/>
                          </a:solidFill>
                          <a:effectLst/>
                        </a:rPr>
                        <a:t>Lead: Matt Harries</a:t>
                      </a:r>
                      <a:endParaRPr lang="en-GB">
                        <a:solidFill>
                          <a:schemeClr val="bg1"/>
                        </a:solidFill>
                        <a:effectLst/>
                      </a:endParaRPr>
                    </a:p>
                  </a:txBody>
                  <a:tcPr marL="108000" marR="108000" marT="108000" marB="108000" anchor="ctr">
                    <a:solidFill>
                      <a:srgbClr val="EF6557"/>
                    </a:solidFill>
                  </a:tcPr>
                </a:tc>
                <a:tc>
                  <a:txBody>
                    <a:bodyPr/>
                    <a:lstStyle/>
                    <a:p>
                      <a:pPr marL="0" marR="0" indent="0" algn="ctr" rtl="0" eaLnBrk="1" fontAlgn="auto" latinLnBrk="0" hangingPunct="1">
                        <a:spcBef>
                          <a:spcPts val="0"/>
                        </a:spcBef>
                        <a:spcAft>
                          <a:spcPts val="0"/>
                        </a:spcAft>
                      </a:pPr>
                      <a:r>
                        <a:rPr lang="en-GB" sz="1800" kern="1200">
                          <a:solidFill>
                            <a:schemeClr val="bg1"/>
                          </a:solidFill>
                          <a:effectLst/>
                        </a:rPr>
                        <a:t>Lead: Lesley Rhodes</a:t>
                      </a:r>
                      <a:endParaRPr lang="en-GB">
                        <a:solidFill>
                          <a:schemeClr val="bg1"/>
                        </a:solidFill>
                        <a:effectLst/>
                      </a:endParaRPr>
                    </a:p>
                  </a:txBody>
                  <a:tcPr marL="108000" marR="108000" marT="108000" marB="108000" anchor="ctr">
                    <a:solidFill>
                      <a:srgbClr val="2EACB0"/>
                    </a:solidFill>
                  </a:tcPr>
                </a:tc>
                <a:tc>
                  <a:txBody>
                    <a:bodyPr/>
                    <a:lstStyle/>
                    <a:p>
                      <a:pPr marL="0" algn="ctr" rtl="0" eaLnBrk="1" latinLnBrk="0" hangingPunct="1">
                        <a:spcBef>
                          <a:spcPts val="0"/>
                        </a:spcBef>
                        <a:spcAft>
                          <a:spcPts val="0"/>
                        </a:spcAft>
                      </a:pPr>
                      <a:r>
                        <a:rPr lang="en-US" sz="1800" kern="1200">
                          <a:solidFill>
                            <a:schemeClr val="bg1"/>
                          </a:solidFill>
                          <a:effectLst/>
                        </a:rPr>
                        <a:t>Lead: Richard Warren</a:t>
                      </a:r>
                      <a:endParaRPr lang="en-US">
                        <a:solidFill>
                          <a:schemeClr val="bg1"/>
                        </a:solidFill>
                        <a:effectLst/>
                      </a:endParaRPr>
                    </a:p>
                  </a:txBody>
                  <a:tcPr marL="108000" marR="108000" marT="108000" marB="108000" anchor="ctr">
                    <a:solidFill>
                      <a:srgbClr val="EF6557"/>
                    </a:solidFill>
                  </a:tcPr>
                </a:tc>
                <a:tc>
                  <a:txBody>
                    <a:bodyPr/>
                    <a:lstStyle/>
                    <a:p>
                      <a:pPr marL="0" algn="ctr" rtl="0" eaLnBrk="1" latinLnBrk="0" hangingPunct="1">
                        <a:spcBef>
                          <a:spcPts val="0"/>
                        </a:spcBef>
                        <a:spcAft>
                          <a:spcPts val="0"/>
                        </a:spcAft>
                      </a:pPr>
                      <a:r>
                        <a:rPr lang="en-US" sz="1800" kern="1200">
                          <a:solidFill>
                            <a:schemeClr val="bg1"/>
                          </a:solidFill>
                          <a:effectLst/>
                        </a:rPr>
                        <a:t>Lead: Amaya </a:t>
                      </a:r>
                      <a:r>
                        <a:rPr lang="en-US" sz="1800" kern="1200" err="1">
                          <a:solidFill>
                            <a:schemeClr val="bg1"/>
                          </a:solidFill>
                          <a:effectLst/>
                        </a:rPr>
                        <a:t>Viros</a:t>
                      </a:r>
                      <a:endParaRPr lang="en-US">
                        <a:solidFill>
                          <a:schemeClr val="bg1"/>
                        </a:solidFill>
                        <a:effectLst/>
                      </a:endParaRPr>
                    </a:p>
                  </a:txBody>
                  <a:tcPr marL="108000" marR="108000" marT="108000" marB="108000" anchor="ctr">
                    <a:solidFill>
                      <a:srgbClr val="193E72"/>
                    </a:solidFill>
                  </a:tcPr>
                </a:tc>
                <a:extLst>
                  <a:ext uri="{0D108BD9-81ED-4DB2-BD59-A6C34878D82A}">
                    <a16:rowId xmlns:a16="http://schemas.microsoft.com/office/drawing/2014/main" val="1973626160"/>
                  </a:ext>
                </a:extLst>
              </a:tr>
              <a:tr h="3101531">
                <a:tc>
                  <a:txBody>
                    <a:bodyPr/>
                    <a:lstStyle/>
                    <a:p>
                      <a:pPr marL="0" algn="ctr" rtl="0" eaLnBrk="1" latinLnBrk="0" hangingPunct="1">
                        <a:spcBef>
                          <a:spcPts val="0"/>
                        </a:spcBef>
                        <a:spcAft>
                          <a:spcPts val="0"/>
                        </a:spcAft>
                      </a:pPr>
                      <a:r>
                        <a:rPr lang="en-US" sz="1400" kern="1200">
                          <a:solidFill>
                            <a:schemeClr val="bg1"/>
                          </a:solidFill>
                          <a:effectLst/>
                        </a:rPr>
                        <a:t>Understanding the prognostic power of biomarkers for healing and to develop prognosis models that will identify people at risk of poor wound outcomes. To identify</a:t>
                      </a:r>
                      <a:endParaRPr lang="en-US" sz="1400">
                        <a:solidFill>
                          <a:schemeClr val="bg1"/>
                        </a:solidFill>
                        <a:effectLst/>
                      </a:endParaRPr>
                    </a:p>
                    <a:p>
                      <a:pPr marL="0" algn="ctr" rtl="0" eaLnBrk="1" latinLnBrk="0" hangingPunct="1">
                        <a:spcBef>
                          <a:spcPts val="0"/>
                        </a:spcBef>
                        <a:spcAft>
                          <a:spcPts val="0"/>
                        </a:spcAft>
                      </a:pPr>
                      <a:r>
                        <a:rPr lang="en-US" sz="1400" kern="1200">
                          <a:solidFill>
                            <a:schemeClr val="bg1"/>
                          </a:solidFill>
                          <a:effectLst/>
                        </a:rPr>
                        <a:t>candidate therapies to promote wound healing</a:t>
                      </a:r>
                      <a:endParaRPr lang="en-US" sz="1400">
                        <a:solidFill>
                          <a:schemeClr val="bg1"/>
                        </a:solidFill>
                        <a:effectLst/>
                      </a:endParaRPr>
                    </a:p>
                  </a:txBody>
                  <a:tcPr marL="108000" marR="108000" marT="108000" marB="108000" anchor="ctr">
                    <a:solidFill>
                      <a:srgbClr val="193E72"/>
                    </a:solidFill>
                  </a:tcPr>
                </a:tc>
                <a:tc>
                  <a:txBody>
                    <a:bodyPr/>
                    <a:lstStyle/>
                    <a:p>
                      <a:pPr marL="0" algn="ctr" rtl="0" eaLnBrk="1" latinLnBrk="0" hangingPunct="1">
                        <a:spcBef>
                          <a:spcPts val="0"/>
                        </a:spcBef>
                        <a:spcAft>
                          <a:spcPts val="0"/>
                        </a:spcAft>
                      </a:pPr>
                      <a:r>
                        <a:rPr lang="en-US" sz="1400" kern="1200" baseline="0">
                          <a:solidFill>
                            <a:schemeClr val="bg1"/>
                          </a:solidFill>
                          <a:effectLst/>
                        </a:rPr>
                        <a:t>Build on current BRC outcomes focusing on hair follicle immune privilege restoration and prevention/repair of stem cell immunopathology</a:t>
                      </a:r>
                      <a:endParaRPr lang="en-US" sz="1400">
                        <a:solidFill>
                          <a:schemeClr val="bg1"/>
                        </a:solidFill>
                        <a:effectLst/>
                      </a:endParaRPr>
                    </a:p>
                  </a:txBody>
                  <a:tcPr marL="108000" marR="108000" marT="108000" marB="108000" anchor="ctr">
                    <a:solidFill>
                      <a:srgbClr val="EF6557"/>
                    </a:solidFill>
                  </a:tcPr>
                </a:tc>
                <a:tc>
                  <a:txBody>
                    <a:bodyPr/>
                    <a:lstStyle/>
                    <a:p>
                      <a:pPr marL="0" algn="ctr" rtl="0" eaLnBrk="1" latinLnBrk="0" hangingPunct="1">
                        <a:spcBef>
                          <a:spcPts val="0"/>
                        </a:spcBef>
                        <a:spcAft>
                          <a:spcPts val="0"/>
                        </a:spcAft>
                      </a:pPr>
                      <a:r>
                        <a:rPr lang="en-US" sz="1400" kern="1200">
                          <a:solidFill>
                            <a:schemeClr val="bg1"/>
                          </a:solidFill>
                          <a:effectLst/>
                        </a:rPr>
                        <a:t>Identify how individual skin microbiome modifies responses to solar UVR exposure and defining how ethnicity/skin-type influences phenotype and photoprotective</a:t>
                      </a:r>
                      <a:endParaRPr lang="en-US" sz="1400">
                        <a:solidFill>
                          <a:schemeClr val="bg1"/>
                        </a:solidFill>
                        <a:effectLst/>
                      </a:endParaRPr>
                    </a:p>
                    <a:p>
                      <a:pPr marL="0" algn="ctr" rtl="0" eaLnBrk="1" latinLnBrk="0" hangingPunct="1">
                        <a:spcBef>
                          <a:spcPts val="0"/>
                        </a:spcBef>
                        <a:spcAft>
                          <a:spcPts val="0"/>
                        </a:spcAft>
                      </a:pPr>
                      <a:r>
                        <a:rPr lang="en-US" sz="1400" kern="1200">
                          <a:solidFill>
                            <a:schemeClr val="bg1"/>
                          </a:solidFill>
                          <a:effectLst/>
                        </a:rPr>
                        <a:t>behaviour</a:t>
                      </a:r>
                      <a:endParaRPr lang="en-US" sz="1400">
                        <a:solidFill>
                          <a:schemeClr val="bg1"/>
                        </a:solidFill>
                        <a:effectLst/>
                      </a:endParaRPr>
                    </a:p>
                  </a:txBody>
                  <a:tcPr marL="108000" marR="108000" marT="108000" marB="108000" anchor="ctr">
                    <a:solidFill>
                      <a:srgbClr val="2EACB0"/>
                    </a:solidFill>
                  </a:tcPr>
                </a:tc>
                <a:tc>
                  <a:txBody>
                    <a:bodyPr/>
                    <a:lstStyle/>
                    <a:p>
                      <a:pPr marL="0" algn="ctr" rtl="0" eaLnBrk="1" latinLnBrk="0" hangingPunct="1">
                        <a:spcBef>
                          <a:spcPts val="0"/>
                        </a:spcBef>
                        <a:spcAft>
                          <a:spcPts val="0"/>
                        </a:spcAft>
                      </a:pPr>
                      <a:r>
                        <a:rPr lang="en-US" sz="1400" kern="1200">
                          <a:solidFill>
                            <a:schemeClr val="bg1"/>
                          </a:solidFill>
                          <a:effectLst/>
                        </a:rPr>
                        <a:t>Identify and develop models to study pathways targeted by current therapeutics which</a:t>
                      </a:r>
                      <a:endParaRPr lang="en-US" sz="1400">
                        <a:solidFill>
                          <a:schemeClr val="bg1"/>
                        </a:solidFill>
                        <a:effectLst/>
                      </a:endParaRPr>
                    </a:p>
                    <a:p>
                      <a:pPr marL="0" algn="ctr" rtl="0" eaLnBrk="1" latinLnBrk="0" hangingPunct="1">
                        <a:spcBef>
                          <a:spcPts val="0"/>
                        </a:spcBef>
                        <a:spcAft>
                          <a:spcPts val="0"/>
                        </a:spcAft>
                      </a:pPr>
                      <a:r>
                        <a:rPr lang="en-US" sz="1400" kern="1200">
                          <a:solidFill>
                            <a:schemeClr val="bg1"/>
                          </a:solidFill>
                          <a:effectLst/>
                        </a:rPr>
                        <a:t>demonstrate risk variants for psoriasis;  and to identify genetic changes that impact drug-targeted pathways</a:t>
                      </a:r>
                      <a:endParaRPr lang="en-US" sz="1400">
                        <a:solidFill>
                          <a:schemeClr val="bg1"/>
                        </a:solidFill>
                        <a:effectLst/>
                      </a:endParaRPr>
                    </a:p>
                  </a:txBody>
                  <a:tcPr marL="108000" marR="108000" marT="108000" marB="108000" anchor="ctr">
                    <a:solidFill>
                      <a:srgbClr val="EF6557"/>
                    </a:solidFill>
                  </a:tcPr>
                </a:tc>
                <a:tc>
                  <a:txBody>
                    <a:bodyPr/>
                    <a:lstStyle/>
                    <a:p>
                      <a:pPr marL="0" algn="ctr" rtl="0" eaLnBrk="1" latinLnBrk="0" hangingPunct="1">
                        <a:spcBef>
                          <a:spcPts val="0"/>
                        </a:spcBef>
                        <a:spcAft>
                          <a:spcPts val="0"/>
                        </a:spcAft>
                      </a:pPr>
                      <a:r>
                        <a:rPr lang="en-US" sz="1400" kern="1200">
                          <a:solidFill>
                            <a:schemeClr val="bg1"/>
                          </a:solidFill>
                          <a:effectLst/>
                        </a:rPr>
                        <a:t>Identify how UVR changes the cutaneous molecular and immune landscape and factors that promote SCC progression. Establishing  biomarkers of risk by investigating normal, premalignant and SCC</a:t>
                      </a:r>
                      <a:endParaRPr lang="en-US" sz="1400">
                        <a:solidFill>
                          <a:schemeClr val="bg1"/>
                        </a:solidFill>
                        <a:effectLst/>
                      </a:endParaRPr>
                    </a:p>
                    <a:p>
                      <a:pPr marL="0" algn="ctr" rtl="0" eaLnBrk="1" latinLnBrk="0" hangingPunct="1">
                        <a:spcBef>
                          <a:spcPts val="0"/>
                        </a:spcBef>
                        <a:spcAft>
                          <a:spcPts val="0"/>
                        </a:spcAft>
                      </a:pPr>
                      <a:r>
                        <a:rPr lang="en-US" sz="1400" kern="1200">
                          <a:solidFill>
                            <a:schemeClr val="bg1"/>
                          </a:solidFill>
                          <a:effectLst/>
                        </a:rPr>
                        <a:t>tissue before and after chemoprevention and therapies</a:t>
                      </a:r>
                    </a:p>
                  </a:txBody>
                  <a:tcPr marL="108000" marR="108000" marT="108000" marB="108000" anchor="ctr">
                    <a:solidFill>
                      <a:srgbClr val="193E72"/>
                    </a:solidFill>
                  </a:tcPr>
                </a:tc>
                <a:extLst>
                  <a:ext uri="{0D108BD9-81ED-4DB2-BD59-A6C34878D82A}">
                    <a16:rowId xmlns:a16="http://schemas.microsoft.com/office/drawing/2014/main" val="2665847896"/>
                  </a:ext>
                </a:extLst>
              </a:tr>
            </a:tbl>
          </a:graphicData>
        </a:graphic>
      </p:graphicFrame>
      <p:sp>
        <p:nvSpPr>
          <p:cNvPr id="6" name="Title 1">
            <a:extLst>
              <a:ext uri="{FF2B5EF4-FFF2-40B4-BE49-F238E27FC236}">
                <a16:creationId xmlns:a16="http://schemas.microsoft.com/office/drawing/2014/main" id="{C7F0AB0B-B847-4727-960A-2A3D58C5F23E}"/>
              </a:ext>
            </a:extLst>
          </p:cNvPr>
          <p:cNvSpPr>
            <a:spLocks noGrp="1"/>
          </p:cNvSpPr>
          <p:nvPr>
            <p:ph type="title"/>
          </p:nvPr>
        </p:nvSpPr>
        <p:spPr>
          <a:xfrm>
            <a:off x="585623" y="1097826"/>
            <a:ext cx="8899957" cy="874725"/>
          </a:xfrm>
        </p:spPr>
        <p:txBody>
          <a:bodyPr>
            <a:noAutofit/>
          </a:bodyPr>
          <a:lstStyle/>
          <a:p>
            <a:r>
              <a:rPr lang="en-GB" b="1">
                <a:ea typeface="+mj-lt"/>
                <a:cs typeface="+mj-lt"/>
              </a:rPr>
              <a:t>Inflammation Cluster: </a:t>
            </a:r>
            <a:br>
              <a:rPr lang="en-GB" b="1">
                <a:ea typeface="+mj-lt"/>
                <a:cs typeface="+mj-lt"/>
              </a:rPr>
            </a:br>
            <a:r>
              <a:rPr lang="en-GB" sz="2000" b="1">
                <a:ea typeface="+mj-lt"/>
                <a:cs typeface="+mj-lt"/>
              </a:rPr>
              <a:t>Dermatology - Cutaneous Inflammation and Repair</a:t>
            </a:r>
            <a:endParaRPr lang="en-US">
              <a:cs typeface="Calibri Light" panose="020F0302020204030204"/>
            </a:endParaRPr>
          </a:p>
        </p:txBody>
      </p:sp>
    </p:spTree>
    <p:extLst>
      <p:ext uri="{BB962C8B-B14F-4D97-AF65-F5344CB8AC3E}">
        <p14:creationId xmlns:p14="http://schemas.microsoft.com/office/powerpoint/2010/main" val="1798372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69AC46-4113-DB21-9D8C-F0FDCDA8DDB5}"/>
              </a:ext>
            </a:extLst>
          </p:cNvPr>
          <p:cNvSpPr txBox="1"/>
          <p:nvPr/>
        </p:nvSpPr>
        <p:spPr>
          <a:xfrm>
            <a:off x="428625" y="2030518"/>
            <a:ext cx="1036801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346200" indent="-1346200"/>
            <a:r>
              <a:rPr lang="en-US" sz="1400">
                <a:latin typeface="+mn-lt"/>
              </a:rPr>
              <a:t>New translational diagnostic and therapeutic opportunities will be delivered by molecular re-defining of cardiovascular</a:t>
            </a:r>
          </a:p>
          <a:p>
            <a:pPr marL="1346200" indent="-1346200"/>
            <a:r>
              <a:rPr lang="en-US" sz="1400">
                <a:latin typeface="+mn-lt"/>
              </a:rPr>
              <a:t>disease endotypes and mechanisms. We will achieve this by applying blood, tissue and single-cell poly-omics,</a:t>
            </a:r>
          </a:p>
          <a:p>
            <a:pPr marL="1346200" indent="-1346200"/>
            <a:r>
              <a:rPr lang="en-US" sz="1400">
                <a:latin typeface="+mn-lt"/>
              </a:rPr>
              <a:t>immunophenotyping, and imaging technologies in large and clinically well-</a:t>
            </a:r>
            <a:r>
              <a:rPr lang="en-US" sz="1400" err="1">
                <a:latin typeface="+mn-lt"/>
              </a:rPr>
              <a:t>phenotyped</a:t>
            </a:r>
            <a:r>
              <a:rPr lang="en-US" sz="1400">
                <a:latin typeface="+mn-lt"/>
              </a:rPr>
              <a:t> cohorts.</a:t>
            </a:r>
          </a:p>
          <a:p>
            <a:pPr marL="1346200" indent="-1346200"/>
            <a:endParaRPr lang="en-US" sz="1400">
              <a:ea typeface="+mn-lt"/>
              <a:cs typeface="+mn-lt"/>
            </a:endParaRPr>
          </a:p>
          <a:p>
            <a:r>
              <a:rPr lang="en-US" sz="1400" i="1">
                <a:ea typeface="+mn-lt"/>
                <a:cs typeface="+mn-lt"/>
              </a:rPr>
              <a:t>Interdisciplinary Collaborations - </a:t>
            </a:r>
            <a:r>
              <a:rPr lang="en-US" sz="1400">
                <a:ea typeface="+mn-lt"/>
                <a:cs typeface="+mn-lt"/>
              </a:rPr>
              <a:t>Strong cross-theme and cross-cluster collaborations with Next Generation Phenotyping and Diagnostics,  Next Generation Therapeutics, Rheumatic-Musculoskeletal Diseases Living with Cancer, Rare disease</a:t>
            </a:r>
          </a:p>
          <a:p>
            <a:r>
              <a:rPr lang="en-US" sz="1400" i="1">
                <a:ea typeface="+mn-lt"/>
                <a:cs typeface="+mn-lt"/>
              </a:rPr>
              <a:t>Expertise</a:t>
            </a:r>
            <a:r>
              <a:rPr lang="en-US" sz="1400">
                <a:ea typeface="+mn-lt"/>
                <a:cs typeface="+mn-lt"/>
              </a:rPr>
              <a:t> - </a:t>
            </a:r>
            <a:r>
              <a:rPr lang="en-US" sz="1400">
                <a:latin typeface="+mn-lt"/>
                <a:cs typeface="Arial" panose="020B0604020202020204" pitchFamily="34" charset="0"/>
              </a:rPr>
              <a:t>BHF Accelerator Award in “Integrative Physiology”, </a:t>
            </a:r>
            <a:r>
              <a:rPr lang="en-GB" sz="1400" kern="1200">
                <a:solidFill>
                  <a:schemeClr val="dk1"/>
                </a:solidFill>
                <a:effectLst/>
                <a:latin typeface="+mn-lt"/>
                <a:ea typeface="+mn-ea"/>
                <a:cs typeface="Arial" panose="020B0604020202020204" pitchFamily="34" charset="0"/>
              </a:rPr>
              <a:t>BHF Four-Year PhD Scheme, State-of-the-art 3T research magnet, s</a:t>
            </a:r>
            <a:r>
              <a:rPr lang="en-US" sz="1400" err="1">
                <a:latin typeface="+mn-lt"/>
                <a:cs typeface="Arial" panose="020B0604020202020204" pitchFamily="34" charset="0"/>
              </a:rPr>
              <a:t>trong</a:t>
            </a:r>
            <a:r>
              <a:rPr lang="en-US" sz="1400">
                <a:latin typeface="+mn-lt"/>
                <a:cs typeface="Arial" panose="020B0604020202020204" pitchFamily="34" charset="0"/>
              </a:rPr>
              <a:t> industry partnerships, </a:t>
            </a:r>
            <a:r>
              <a:rPr lang="en-GB" sz="1400">
                <a:solidFill>
                  <a:schemeClr val="dk1"/>
                </a:solidFill>
                <a:cs typeface="Arial" panose="020B0604020202020204" pitchFamily="34" charset="0"/>
              </a:rPr>
              <a:t>u</a:t>
            </a:r>
            <a:r>
              <a:rPr lang="en-GB" sz="1400" kern="1200">
                <a:solidFill>
                  <a:schemeClr val="dk1"/>
                </a:solidFill>
                <a:effectLst/>
                <a:latin typeface="+mn-lt"/>
                <a:ea typeface="+mn-ea"/>
                <a:cs typeface="Arial" panose="020B0604020202020204" pitchFamily="34" charset="0"/>
              </a:rPr>
              <a:t>nique resources including disease cohorts, curated human tissue collections and expertise in multi-centre clinical trials</a:t>
            </a:r>
          </a:p>
          <a:p>
            <a:r>
              <a:rPr lang="en-US" sz="1400" i="1">
                <a:ea typeface="+mn-lt"/>
                <a:cs typeface="+mn-lt"/>
              </a:rPr>
              <a:t>Capacity Building </a:t>
            </a:r>
            <a:r>
              <a:rPr lang="en-US" sz="1400">
                <a:ea typeface="+mn-lt"/>
                <a:cs typeface="+mn-lt"/>
              </a:rPr>
              <a:t>- Expanding capacity across key disciplines where cardiovascular disease is an important outcome, including: fetal and maternal medicine; rheumatology; genomic medicine; nephrology; and stroke medicine. </a:t>
            </a:r>
          </a:p>
          <a:p>
            <a:r>
              <a:rPr lang="en-US" sz="1400">
                <a:ea typeface="+mn-lt"/>
                <a:cs typeface="+mn-lt"/>
              </a:rPr>
              <a:t>Resource/expertise building at other North-West </a:t>
            </a:r>
            <a:r>
              <a:rPr lang="en-US" sz="1400" err="1">
                <a:ea typeface="+mn-lt"/>
                <a:cs typeface="+mn-lt"/>
              </a:rPr>
              <a:t>centres</a:t>
            </a:r>
            <a:r>
              <a:rPr lang="en-US" sz="1400">
                <a:ea typeface="+mn-lt"/>
                <a:cs typeface="+mn-lt"/>
              </a:rPr>
              <a:t> including Blackpool Teaching Hospitals NHS Foundation Trust</a:t>
            </a:r>
          </a:p>
          <a:p>
            <a:r>
              <a:rPr lang="en-US" sz="1400">
                <a:ea typeface="+mn-lt"/>
                <a:cs typeface="+mn-lt"/>
              </a:rPr>
              <a:t>Investing into the next generation of leaders in cardiovascular medicine</a:t>
            </a:r>
          </a:p>
          <a:p>
            <a:endParaRPr lang="en-US" sz="1600">
              <a:cs typeface="Calibri"/>
            </a:endParaRPr>
          </a:p>
        </p:txBody>
      </p:sp>
      <p:sp>
        <p:nvSpPr>
          <p:cNvPr id="4" name="Title 3">
            <a:extLst>
              <a:ext uri="{FF2B5EF4-FFF2-40B4-BE49-F238E27FC236}">
                <a16:creationId xmlns:a16="http://schemas.microsoft.com/office/drawing/2014/main" id="{A9CDAF92-938F-B748-12FB-D5B9DEEE408F}"/>
              </a:ext>
            </a:extLst>
          </p:cNvPr>
          <p:cNvSpPr>
            <a:spLocks noGrp="1"/>
          </p:cNvSpPr>
          <p:nvPr>
            <p:ph type="title"/>
          </p:nvPr>
        </p:nvSpPr>
        <p:spPr>
          <a:xfrm>
            <a:off x="588197" y="1000774"/>
            <a:ext cx="8899957" cy="1124587"/>
          </a:xfrm>
        </p:spPr>
        <p:txBody>
          <a:bodyPr/>
          <a:lstStyle/>
          <a:p>
            <a:r>
              <a:rPr lang="en-GB"/>
              <a:t>Inflammation Cluster: </a:t>
            </a:r>
            <a:br>
              <a:rPr lang="en-GB"/>
            </a:br>
            <a:r>
              <a:rPr lang="en-GB" sz="2000"/>
              <a:t>Integrative Cardiovascular</a:t>
            </a:r>
            <a:endParaRPr lang="en-GB"/>
          </a:p>
        </p:txBody>
      </p:sp>
      <p:pic>
        <p:nvPicPr>
          <p:cNvPr id="2" name="Picture 1" descr="A person smiling for the camera&#10;&#10;Description automatically generated with medium confidence">
            <a:extLst>
              <a:ext uri="{FF2B5EF4-FFF2-40B4-BE49-F238E27FC236}">
                <a16:creationId xmlns:a16="http://schemas.microsoft.com/office/drawing/2014/main" id="{958BA460-1B25-62FF-263F-E1AB784E92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4188" y="4868746"/>
            <a:ext cx="1285474" cy="1281519"/>
          </a:xfrm>
          <a:prstGeom prst="rect">
            <a:avLst/>
          </a:prstGeom>
        </p:spPr>
      </p:pic>
      <p:pic>
        <p:nvPicPr>
          <p:cNvPr id="3" name="Picture 2">
            <a:extLst>
              <a:ext uri="{FF2B5EF4-FFF2-40B4-BE49-F238E27FC236}">
                <a16:creationId xmlns:a16="http://schemas.microsoft.com/office/drawing/2014/main" id="{55E40ECD-83E2-0E0F-C970-41324C4631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305"/>
          <a:stretch/>
        </p:blipFill>
        <p:spPr>
          <a:xfrm>
            <a:off x="5262389" y="4862628"/>
            <a:ext cx="1285474" cy="1287637"/>
          </a:xfrm>
          <a:prstGeom prst="rect">
            <a:avLst/>
          </a:prstGeom>
        </p:spPr>
      </p:pic>
      <p:sp>
        <p:nvSpPr>
          <p:cNvPr id="6" name="TextBox 5">
            <a:extLst>
              <a:ext uri="{FF2B5EF4-FFF2-40B4-BE49-F238E27FC236}">
                <a16:creationId xmlns:a16="http://schemas.microsoft.com/office/drawing/2014/main" id="{8744E460-706E-CA37-3BF9-D791A9FB9648}"/>
              </a:ext>
            </a:extLst>
          </p:cNvPr>
          <p:cNvSpPr txBox="1"/>
          <p:nvPr/>
        </p:nvSpPr>
        <p:spPr>
          <a:xfrm>
            <a:off x="220668" y="6083902"/>
            <a:ext cx="398938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rgbClr val="000000"/>
                </a:solidFill>
              </a:rPr>
              <a:t>Co-Theme </a:t>
            </a:r>
            <a:r>
              <a:rPr lang="en-GB" sz="1400" kern="1200">
                <a:solidFill>
                  <a:srgbClr val="000000"/>
                </a:solidFill>
                <a:effectLst/>
                <a:latin typeface="+mn-lt"/>
                <a:ea typeface="+mn-ea"/>
                <a:cs typeface="+mn-cs"/>
              </a:rPr>
              <a:t>Lead: Maciej Tomaszewski</a:t>
            </a:r>
          </a:p>
          <a:p>
            <a:pPr marL="0" indent="0" algn="ctr" rtl="0" eaLnBrk="1" latinLnBrk="0" hangingPunct="1">
              <a:spcBef>
                <a:spcPts val="0"/>
              </a:spcBef>
              <a:spcAft>
                <a:spcPts val="0"/>
              </a:spcAft>
            </a:pPr>
            <a:r>
              <a:rPr lang="en-GB" sz="1400">
                <a:solidFill>
                  <a:srgbClr val="000000"/>
                </a:solidFill>
              </a:rPr>
              <a:t>maciej.tomaszewski@manchester.ac.uk</a:t>
            </a:r>
            <a:endParaRPr lang="en-GB" sz="1400">
              <a:solidFill>
                <a:schemeClr val="bg1"/>
              </a:solidFill>
              <a:effectLst/>
            </a:endParaRPr>
          </a:p>
        </p:txBody>
      </p:sp>
      <p:sp>
        <p:nvSpPr>
          <p:cNvPr id="8" name="TextBox 7">
            <a:extLst>
              <a:ext uri="{FF2B5EF4-FFF2-40B4-BE49-F238E27FC236}">
                <a16:creationId xmlns:a16="http://schemas.microsoft.com/office/drawing/2014/main" id="{3FFDB099-06DE-B32E-7E7C-0EB9E105810E}"/>
              </a:ext>
            </a:extLst>
          </p:cNvPr>
          <p:cNvSpPr txBox="1"/>
          <p:nvPr/>
        </p:nvSpPr>
        <p:spPr>
          <a:xfrm>
            <a:off x="3921998" y="6106428"/>
            <a:ext cx="3914775" cy="523220"/>
          </a:xfrm>
          <a:prstGeom prst="rect">
            <a:avLst/>
          </a:prstGeom>
          <a:noFill/>
        </p:spPr>
        <p:txBody>
          <a:bodyPr wrap="square">
            <a:spAutoFit/>
          </a:bodyPr>
          <a:lstStyle/>
          <a:p>
            <a:pPr marL="0" marR="0" lvl="0" indent="0" algn="ctr" defTabSz="914400">
              <a:lnSpc>
                <a:spcPct val="100000"/>
              </a:lnSpc>
              <a:spcBef>
                <a:spcPts val="0"/>
              </a:spcBef>
              <a:spcAft>
                <a:spcPts val="0"/>
              </a:spcAft>
              <a:buClrTx/>
              <a:buSzTx/>
              <a:buFontTx/>
              <a:buNone/>
              <a:tabLst/>
              <a:defRPr/>
            </a:pPr>
            <a:r>
              <a:rPr lang="en-GB" sz="1400" kern="1200">
                <a:solidFill>
                  <a:srgbClr val="000000"/>
                </a:solidFill>
                <a:effectLst/>
                <a:latin typeface="+mn-lt"/>
                <a:ea typeface="+mn-ea"/>
                <a:cs typeface="+mn-cs"/>
              </a:rPr>
              <a:t>Lead: Bernard Keavney</a:t>
            </a:r>
            <a:endParaRPr lang="en-GB" sz="1400">
              <a:solidFill>
                <a:srgbClr val="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rgbClr val="000000"/>
                </a:solidFill>
              </a:rPr>
              <a:t>bernard.keavney@manchester.ac.uk</a:t>
            </a:r>
          </a:p>
        </p:txBody>
      </p:sp>
      <p:sp>
        <p:nvSpPr>
          <p:cNvPr id="12" name="TextBox 11">
            <a:extLst>
              <a:ext uri="{FF2B5EF4-FFF2-40B4-BE49-F238E27FC236}">
                <a16:creationId xmlns:a16="http://schemas.microsoft.com/office/drawing/2014/main" id="{B017A82B-261E-6CF3-60E5-E10D45A7ADB0}"/>
              </a:ext>
            </a:extLst>
          </p:cNvPr>
          <p:cNvSpPr txBox="1"/>
          <p:nvPr/>
        </p:nvSpPr>
        <p:spPr>
          <a:xfrm>
            <a:off x="7811033" y="6106428"/>
            <a:ext cx="3914775" cy="738664"/>
          </a:xfrm>
          <a:prstGeom prst="rect">
            <a:avLst/>
          </a:prstGeom>
          <a:noFill/>
        </p:spPr>
        <p:txBody>
          <a:bodyPr wrap="square" lIns="91440" tIns="45720" rIns="91440" bIns="45720" anchor="t">
            <a:spAutoFit/>
          </a:bodyPr>
          <a:lstStyle/>
          <a:p>
            <a:pPr algn="ctr" defTabSz="914400">
              <a:defRPr/>
            </a:pPr>
            <a:r>
              <a:rPr lang="en-GB" sz="1400">
                <a:solidFill>
                  <a:srgbClr val="000000"/>
                </a:solidFill>
                <a:cs typeface="Calibri"/>
              </a:rPr>
              <a:t>Project Manager: Kate Kuyt</a:t>
            </a:r>
          </a:p>
          <a:p>
            <a:pPr algn="ctr" defTabSz="914400">
              <a:defRPr/>
            </a:pPr>
            <a:r>
              <a:rPr lang="en-US" sz="1400" b="0">
                <a:solidFill>
                  <a:schemeClr val="tx1"/>
                </a:solidFill>
              </a:rPr>
              <a:t>Katherine.Kuyt@mft.nhs.uk</a:t>
            </a:r>
          </a:p>
          <a:p>
            <a:pPr algn="ctr" defTabSz="914400">
              <a:defRPr/>
            </a:pPr>
            <a:endParaRPr lang="en-GB" sz="1400">
              <a:solidFill>
                <a:srgbClr val="000000"/>
              </a:solidFill>
              <a:cs typeface="Calibri"/>
            </a:endParaRPr>
          </a:p>
        </p:txBody>
      </p:sp>
      <p:pic>
        <p:nvPicPr>
          <p:cNvPr id="14" name="Picture 13">
            <a:extLst>
              <a:ext uri="{FF2B5EF4-FFF2-40B4-BE49-F238E27FC236}">
                <a16:creationId xmlns:a16="http://schemas.microsoft.com/office/drawing/2014/main" id="{4CD5E494-36D1-4272-5F32-CE606DB42D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38637" y="4841959"/>
            <a:ext cx="1120210" cy="1308305"/>
          </a:xfrm>
          <a:prstGeom prst="rect">
            <a:avLst/>
          </a:prstGeom>
        </p:spPr>
      </p:pic>
    </p:spTree>
    <p:extLst>
      <p:ext uri="{BB962C8B-B14F-4D97-AF65-F5344CB8AC3E}">
        <p14:creationId xmlns:p14="http://schemas.microsoft.com/office/powerpoint/2010/main" val="4271634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4A0672B-063C-283A-8349-3F89E764844F}"/>
              </a:ext>
            </a:extLst>
          </p:cNvPr>
          <p:cNvGraphicFramePr>
            <a:graphicFrameLocks noGrp="1"/>
          </p:cNvGraphicFramePr>
          <p:nvPr>
            <p:extLst>
              <p:ext uri="{D42A27DB-BD31-4B8C-83A1-F6EECF244321}">
                <p14:modId xmlns:p14="http://schemas.microsoft.com/office/powerpoint/2010/main" val="626463178"/>
              </p:ext>
            </p:extLst>
          </p:nvPr>
        </p:nvGraphicFramePr>
        <p:xfrm>
          <a:off x="341182" y="1972551"/>
          <a:ext cx="11568595" cy="4308928"/>
        </p:xfrm>
        <a:graphic>
          <a:graphicData uri="http://schemas.openxmlformats.org/drawingml/2006/table">
            <a:tbl>
              <a:tblPr firstRow="1" bandRow="1" bandCol="1">
                <a:tableStyleId>{5C22544A-7EE6-4342-B048-85BDC9FD1C3A}</a:tableStyleId>
              </a:tblPr>
              <a:tblGrid>
                <a:gridCol w="2911931">
                  <a:extLst>
                    <a:ext uri="{9D8B030D-6E8A-4147-A177-3AD203B41FA5}">
                      <a16:colId xmlns:a16="http://schemas.microsoft.com/office/drawing/2014/main" val="1531385932"/>
                    </a:ext>
                  </a:extLst>
                </a:gridCol>
                <a:gridCol w="2928321">
                  <a:extLst>
                    <a:ext uri="{9D8B030D-6E8A-4147-A177-3AD203B41FA5}">
                      <a16:colId xmlns:a16="http://schemas.microsoft.com/office/drawing/2014/main" val="2546094685"/>
                    </a:ext>
                  </a:extLst>
                </a:gridCol>
                <a:gridCol w="2863889">
                  <a:extLst>
                    <a:ext uri="{9D8B030D-6E8A-4147-A177-3AD203B41FA5}">
                      <a16:colId xmlns:a16="http://schemas.microsoft.com/office/drawing/2014/main" val="3962733407"/>
                    </a:ext>
                  </a:extLst>
                </a:gridCol>
                <a:gridCol w="2864454">
                  <a:extLst>
                    <a:ext uri="{9D8B030D-6E8A-4147-A177-3AD203B41FA5}">
                      <a16:colId xmlns:a16="http://schemas.microsoft.com/office/drawing/2014/main" val="1244635686"/>
                    </a:ext>
                  </a:extLst>
                </a:gridCol>
              </a:tblGrid>
              <a:tr h="882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a:solidFill>
                            <a:schemeClr val="lt1"/>
                          </a:solidFill>
                          <a:effectLst/>
                          <a:latin typeface="+mn-lt"/>
                          <a:ea typeface="+mn-ea"/>
                          <a:cs typeface="+mn-cs"/>
                        </a:rPr>
                        <a:t>Programme 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a:solidFill>
                            <a:schemeClr val="lt1"/>
                          </a:solidFill>
                          <a:effectLst/>
                          <a:latin typeface="+mn-lt"/>
                          <a:ea typeface="+mn-ea"/>
                          <a:cs typeface="+mn-cs"/>
                        </a:rPr>
                        <a:t>Hypertension</a:t>
                      </a:r>
                    </a:p>
                  </a:txBody>
                  <a:tcPr marL="108000" marR="108000" marT="72000" marB="72000">
                    <a:solidFill>
                      <a:srgbClr val="193E7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1600" b="1" kern="1200">
                          <a:solidFill>
                            <a:schemeClr val="lt1"/>
                          </a:solidFill>
                          <a:effectLst/>
                          <a:latin typeface="+mn-lt"/>
                          <a:ea typeface="+mn-ea"/>
                          <a:cs typeface="+mn-cs"/>
                        </a:rPr>
                        <a:t>Programme 2: </a:t>
                      </a:r>
                    </a:p>
                    <a:p>
                      <a:pPr marL="0" marR="0" lvl="0" indent="0" algn="ctr" rtl="0" eaLnBrk="1" fontAlgn="auto" latinLnBrk="0" hangingPunct="1">
                        <a:lnSpc>
                          <a:spcPct val="100000"/>
                        </a:lnSpc>
                        <a:spcBef>
                          <a:spcPts val="0"/>
                        </a:spcBef>
                        <a:spcAft>
                          <a:spcPts val="0"/>
                        </a:spcAft>
                        <a:buClrTx/>
                        <a:buSzTx/>
                        <a:buFontTx/>
                        <a:buNone/>
                      </a:pPr>
                      <a:r>
                        <a:rPr lang="en-GB" sz="1600" b="1" kern="1200">
                          <a:solidFill>
                            <a:schemeClr val="lt1"/>
                          </a:solidFill>
                          <a:effectLst/>
                          <a:latin typeface="+mn-lt"/>
                          <a:ea typeface="+mn-ea"/>
                          <a:cs typeface="+mn-cs"/>
                        </a:rPr>
                        <a:t>High cardiovascular risk conditions </a:t>
                      </a:r>
                    </a:p>
                  </a:txBody>
                  <a:tcPr marL="108000" marR="108000" marT="72000" marB="72000">
                    <a:solidFill>
                      <a:srgbClr val="EF6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a:solidFill>
                            <a:schemeClr val="lt1"/>
                          </a:solidFill>
                          <a:effectLst/>
                          <a:latin typeface="+mn-lt"/>
                          <a:ea typeface="+mn-ea"/>
                          <a:cs typeface="+mn-cs"/>
                        </a:rPr>
                        <a:t>Programme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a:solidFill>
                            <a:schemeClr val="lt1"/>
                          </a:solidFill>
                          <a:effectLst/>
                          <a:latin typeface="+mn-lt"/>
                          <a:ea typeface="+mn-ea"/>
                          <a:cs typeface="+mn-cs"/>
                        </a:rPr>
                        <a:t>Acute coronary syndromes</a:t>
                      </a:r>
                    </a:p>
                  </a:txBody>
                  <a:tcPr marL="108000" marR="108000" marT="72000" marB="72000">
                    <a:solidFill>
                      <a:srgbClr val="2EACB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a:solidFill>
                            <a:schemeClr val="lt1"/>
                          </a:solidFill>
                          <a:effectLst/>
                          <a:latin typeface="+mn-lt"/>
                          <a:ea typeface="+mn-ea"/>
                          <a:cs typeface="+mn-cs"/>
                        </a:rPr>
                        <a:t>Programme 4: Congenital heart disease and inherited cardiac conditions</a:t>
                      </a:r>
                    </a:p>
                  </a:txBody>
                  <a:tcPr marL="108000" marR="108000" marT="72000" marB="72000">
                    <a:solidFill>
                      <a:srgbClr val="193E72"/>
                    </a:solidFill>
                  </a:tcPr>
                </a:tc>
                <a:extLst>
                  <a:ext uri="{0D108BD9-81ED-4DB2-BD59-A6C34878D82A}">
                    <a16:rowId xmlns:a16="http://schemas.microsoft.com/office/drawing/2014/main" val="213277719"/>
                  </a:ext>
                </a:extLst>
              </a:tr>
              <a:tr h="9328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bg1"/>
                          </a:solidFill>
                          <a:effectLst/>
                        </a:rPr>
                        <a:t>Lead: </a:t>
                      </a:r>
                      <a:r>
                        <a:rPr lang="en-GB" sz="1800" kern="1200">
                          <a:solidFill>
                            <a:schemeClr val="bg1"/>
                          </a:solidFill>
                          <a:effectLst/>
                          <a:latin typeface="+mn-lt"/>
                          <a:ea typeface="+mn-ea"/>
                          <a:cs typeface="+mn-cs"/>
                        </a:rPr>
                        <a:t>Maciej Tomaszewski</a:t>
                      </a:r>
                    </a:p>
                  </a:txBody>
                  <a:tcPr marL="108000" marR="108000" marT="72000" marB="72000" anchor="ctr">
                    <a:solidFill>
                      <a:srgbClr val="193E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kern="1200">
                        <a:solidFill>
                          <a:schemeClr val="bg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kern="1200">
                          <a:solidFill>
                            <a:schemeClr val="bg1"/>
                          </a:solidFill>
                          <a:effectLst/>
                          <a:latin typeface="+mn-lt"/>
                          <a:ea typeface="+mn-ea"/>
                          <a:cs typeface="+mn-cs"/>
                        </a:rPr>
                        <a:t>Lead: Stuart Allan</a:t>
                      </a:r>
                      <a:br>
                        <a:rPr lang="en-GB" sz="1800" kern="1200">
                          <a:solidFill>
                            <a:schemeClr val="bg1"/>
                          </a:solidFill>
                          <a:effectLst/>
                          <a:latin typeface="+mn-lt"/>
                          <a:ea typeface="+mn-ea"/>
                          <a:cs typeface="+mn-cs"/>
                        </a:rPr>
                      </a:br>
                      <a:endParaRPr lang="en-GB" sz="1800" kern="1200">
                        <a:solidFill>
                          <a:schemeClr val="bg1"/>
                        </a:solidFill>
                        <a:effectLst/>
                        <a:latin typeface="+mn-lt"/>
                        <a:ea typeface="+mn-ea"/>
                        <a:cs typeface="+mn-cs"/>
                      </a:endParaRPr>
                    </a:p>
                  </a:txBody>
                  <a:tcPr marL="108000" marR="108000" marT="72000" marB="72000" anchor="ctr">
                    <a:solidFill>
                      <a:srgbClr val="EF6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kern="1200">
                        <a:solidFill>
                          <a:schemeClr val="bg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kern="1200">
                          <a:solidFill>
                            <a:schemeClr val="bg1"/>
                          </a:solidFill>
                          <a:effectLst/>
                          <a:latin typeface="+mn-lt"/>
                          <a:ea typeface="+mn-ea"/>
                          <a:cs typeface="+mn-cs"/>
                        </a:rPr>
                        <a:t>Lead: Rick Body </a:t>
                      </a:r>
                      <a:br>
                        <a:rPr lang="en-GB" sz="1800" kern="1200">
                          <a:solidFill>
                            <a:schemeClr val="bg1"/>
                          </a:solidFill>
                          <a:effectLst/>
                          <a:latin typeface="+mn-lt"/>
                          <a:ea typeface="+mn-ea"/>
                          <a:cs typeface="+mn-cs"/>
                        </a:rPr>
                      </a:br>
                      <a:endParaRPr lang="en-GB" sz="1800" kern="1200">
                        <a:solidFill>
                          <a:schemeClr val="bg1"/>
                        </a:solidFill>
                        <a:effectLst/>
                        <a:latin typeface="+mn-lt"/>
                        <a:ea typeface="+mn-ea"/>
                        <a:cs typeface="+mn-cs"/>
                      </a:endParaRPr>
                    </a:p>
                  </a:txBody>
                  <a:tcPr marL="108000" marR="108000" marT="72000" marB="72000" anchor="ctr">
                    <a:solidFill>
                      <a:srgbClr val="2EACB0"/>
                    </a:solidFill>
                  </a:tcPr>
                </a:tc>
                <a:tc>
                  <a:txBody>
                    <a:bodyPr/>
                    <a:lstStyle/>
                    <a:p>
                      <a:pPr marL="0" marR="0" lvl="0" indent="0" algn="ctr" defTabSz="914400">
                        <a:lnSpc>
                          <a:spcPct val="100000"/>
                        </a:lnSpc>
                        <a:spcBef>
                          <a:spcPts val="0"/>
                        </a:spcBef>
                        <a:spcAft>
                          <a:spcPts val="0"/>
                        </a:spcAft>
                        <a:buClrTx/>
                        <a:buSzTx/>
                        <a:buFontTx/>
                        <a:buNone/>
                        <a:tabLst/>
                        <a:defRPr/>
                      </a:pPr>
                      <a:r>
                        <a:rPr lang="en-GB" sz="1800" kern="1200">
                          <a:solidFill>
                            <a:schemeClr val="bg1"/>
                          </a:solidFill>
                          <a:effectLst/>
                          <a:latin typeface="+mn-lt"/>
                          <a:ea typeface="+mn-ea"/>
                          <a:cs typeface="+mn-cs"/>
                        </a:rPr>
                        <a:t>Lead: Bernard </a:t>
                      </a:r>
                      <a:r>
                        <a:rPr lang="en-GB" sz="1800" kern="1200" err="1">
                          <a:solidFill>
                            <a:schemeClr val="bg1"/>
                          </a:solidFill>
                          <a:effectLst/>
                          <a:latin typeface="+mn-lt"/>
                          <a:ea typeface="+mn-ea"/>
                          <a:cs typeface="+mn-cs"/>
                        </a:rPr>
                        <a:t>Keavney</a:t>
                      </a:r>
                      <a:endParaRPr lang="en-GB" sz="1800">
                        <a:solidFill>
                          <a:schemeClr val="bg1"/>
                        </a:solidFill>
                      </a:endParaRPr>
                    </a:p>
                  </a:txBody>
                  <a:tcPr marL="108000" marR="108000" marT="72000" marB="72000" anchor="ctr">
                    <a:solidFill>
                      <a:srgbClr val="193E72"/>
                    </a:solidFill>
                  </a:tcPr>
                </a:tc>
                <a:extLst>
                  <a:ext uri="{0D108BD9-81ED-4DB2-BD59-A6C34878D82A}">
                    <a16:rowId xmlns:a16="http://schemas.microsoft.com/office/drawing/2014/main" val="1973626160"/>
                  </a:ext>
                </a:extLst>
              </a:tr>
              <a:tr h="24591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i="0" kern="1200">
                          <a:solidFill>
                            <a:schemeClr val="bg1"/>
                          </a:solidFill>
                          <a:effectLst/>
                          <a:latin typeface="+mn-lt"/>
                          <a:ea typeface="+mn-ea"/>
                          <a:cs typeface="+mn-cs"/>
                        </a:rPr>
                        <a:t>A comprehensive and integrated approach to phenotyping in patients with high blood pressure and modern multi-omics of human kidney and vascular tissues will illuminate novel therapeutic interventions and reduce progression to hypertension-mediated organ damage.</a:t>
                      </a:r>
                    </a:p>
                    <a:p>
                      <a:pPr marL="0" algn="ctr" rtl="0" eaLnBrk="1" latinLnBrk="0" hangingPunct="1">
                        <a:spcBef>
                          <a:spcPts val="0"/>
                        </a:spcBef>
                        <a:spcAft>
                          <a:spcPts val="0"/>
                        </a:spcAft>
                      </a:pPr>
                      <a:endParaRPr lang="en-US" sz="1200" i="0">
                        <a:solidFill>
                          <a:schemeClr val="bg1"/>
                        </a:solidFill>
                        <a:effectLst/>
                      </a:endParaRPr>
                    </a:p>
                  </a:txBody>
                  <a:tcPr marL="108000" marR="108000" marT="72000" marB="72000" anchor="ctr">
                    <a:solidFill>
                      <a:srgbClr val="193E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i="0" kern="1200">
                          <a:solidFill>
                            <a:schemeClr val="bg1"/>
                          </a:solidFill>
                          <a:effectLst/>
                          <a:latin typeface="+mn-lt"/>
                          <a:ea typeface="+mn-ea"/>
                          <a:cs typeface="+mn-cs"/>
                        </a:rPr>
                        <a:t>Novel imaging, immunophenotyping and modern “omics” will enable precision diagnostics and personalised treatment, determine the prognostic relevance of specific endo-phenotypes, and inform the conduct of novel trials for patients with immune-mediated inflammatory diseases (IMIDs), heart failure with preserved ejection fraction (HFPEF), chronic kidney disease (CKD), and stroke.</a:t>
                      </a:r>
                    </a:p>
                    <a:p>
                      <a:pPr marL="0" algn="ctr" rtl="0" eaLnBrk="1" latinLnBrk="0" hangingPunct="1">
                        <a:spcBef>
                          <a:spcPts val="0"/>
                        </a:spcBef>
                        <a:spcAft>
                          <a:spcPts val="0"/>
                        </a:spcAft>
                      </a:pPr>
                      <a:endParaRPr lang="en-US" sz="1200" i="0">
                        <a:solidFill>
                          <a:schemeClr val="bg1"/>
                        </a:solidFill>
                        <a:effectLst/>
                      </a:endParaRPr>
                    </a:p>
                  </a:txBody>
                  <a:tcPr marL="108000" marR="108000" marT="72000" marB="72000" anchor="ctr">
                    <a:solidFill>
                      <a:srgbClr val="EF6557"/>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1200" i="0" kern="1200">
                          <a:solidFill>
                            <a:schemeClr val="bg1"/>
                          </a:solidFill>
                          <a:effectLst/>
                          <a:latin typeface="+mn-lt"/>
                          <a:ea typeface="+mn-ea"/>
                          <a:cs typeface="+mn-cs"/>
                        </a:rPr>
                        <a:t>Novel diagnostic approaches to management of acute coronary syndrome in the Emergency Department will improve patient outcomes. </a:t>
                      </a:r>
                    </a:p>
                    <a:p>
                      <a:pPr marL="0" algn="ctr" rtl="0" eaLnBrk="1" latinLnBrk="0" hangingPunct="1">
                        <a:spcBef>
                          <a:spcPts val="0"/>
                        </a:spcBef>
                        <a:spcAft>
                          <a:spcPts val="0"/>
                        </a:spcAft>
                      </a:pPr>
                      <a:endParaRPr lang="en-US" sz="1200" i="0">
                        <a:solidFill>
                          <a:schemeClr val="bg1"/>
                        </a:solidFill>
                        <a:effectLst/>
                      </a:endParaRPr>
                    </a:p>
                  </a:txBody>
                  <a:tcPr marL="108000" marR="108000" marT="72000" marB="72000" anchor="ctr">
                    <a:solidFill>
                      <a:srgbClr val="2EACB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i="0" kern="1200">
                          <a:solidFill>
                            <a:schemeClr val="bg1"/>
                          </a:solidFill>
                          <a:effectLst/>
                          <a:latin typeface="+mn-lt"/>
                          <a:ea typeface="+mn-ea"/>
                          <a:cs typeface="+mn-cs"/>
                        </a:rPr>
                        <a:t>Genotype-phenotype studies in congenital heart disease will yield actionable knowledge about aetiological understanding of CHD and its comorbidities. Clinical trials and precision clinical phenotyping will identify new treatments for rare inherited cardiac conditions.</a:t>
                      </a:r>
                    </a:p>
                    <a:p>
                      <a:pPr marL="0" algn="ctr" rtl="0" eaLnBrk="1" latinLnBrk="0" hangingPunct="1">
                        <a:spcBef>
                          <a:spcPts val="0"/>
                        </a:spcBef>
                        <a:spcAft>
                          <a:spcPts val="0"/>
                        </a:spcAft>
                      </a:pPr>
                      <a:endParaRPr lang="en-US" sz="1200" i="0">
                        <a:solidFill>
                          <a:schemeClr val="bg1"/>
                        </a:solidFill>
                        <a:effectLst/>
                      </a:endParaRPr>
                    </a:p>
                  </a:txBody>
                  <a:tcPr marL="108000" marR="108000" marT="72000" marB="72000" anchor="ctr">
                    <a:solidFill>
                      <a:srgbClr val="193E72"/>
                    </a:solidFill>
                  </a:tcPr>
                </a:tc>
                <a:extLst>
                  <a:ext uri="{0D108BD9-81ED-4DB2-BD59-A6C34878D82A}">
                    <a16:rowId xmlns:a16="http://schemas.microsoft.com/office/drawing/2014/main" val="2665847896"/>
                  </a:ext>
                </a:extLst>
              </a:tr>
            </a:tbl>
          </a:graphicData>
        </a:graphic>
      </p:graphicFrame>
      <p:sp>
        <p:nvSpPr>
          <p:cNvPr id="8" name="Title 1">
            <a:extLst>
              <a:ext uri="{FF2B5EF4-FFF2-40B4-BE49-F238E27FC236}">
                <a16:creationId xmlns:a16="http://schemas.microsoft.com/office/drawing/2014/main" id="{B11442FB-CE04-4986-A432-91AB203F0861}"/>
              </a:ext>
            </a:extLst>
          </p:cNvPr>
          <p:cNvSpPr txBox="1">
            <a:spLocks/>
          </p:cNvSpPr>
          <p:nvPr/>
        </p:nvSpPr>
        <p:spPr>
          <a:xfrm>
            <a:off x="585623" y="1097826"/>
            <a:ext cx="8899957" cy="874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ea typeface="+mj-lt"/>
                <a:cs typeface="+mj-lt"/>
              </a:rPr>
              <a:t>Inflammation Cluster: </a:t>
            </a:r>
            <a:br>
              <a:rPr lang="en-GB">
                <a:ea typeface="+mj-lt"/>
                <a:cs typeface="+mj-lt"/>
              </a:rPr>
            </a:br>
            <a:r>
              <a:rPr lang="en-GB" sz="2000" b="1">
                <a:ea typeface="+mj-lt"/>
                <a:cs typeface="+mj-lt"/>
              </a:rPr>
              <a:t>Integrative Cardiovascular</a:t>
            </a:r>
            <a:endParaRPr lang="en-US">
              <a:cs typeface="Calibri Light" panose="020F0302020204030204"/>
            </a:endParaRPr>
          </a:p>
        </p:txBody>
      </p:sp>
    </p:spTree>
    <p:extLst>
      <p:ext uri="{BB962C8B-B14F-4D97-AF65-F5344CB8AC3E}">
        <p14:creationId xmlns:p14="http://schemas.microsoft.com/office/powerpoint/2010/main" val="512975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D806F3-C454-41D1-9233-6D7566497C7A}"/>
              </a:ext>
            </a:extLst>
          </p:cNvPr>
          <p:cNvSpPr>
            <a:spLocks noGrp="1"/>
          </p:cNvSpPr>
          <p:nvPr>
            <p:ph idx="4294967295"/>
          </p:nvPr>
        </p:nvSpPr>
        <p:spPr>
          <a:xfrm>
            <a:off x="723900" y="1972551"/>
            <a:ext cx="10306050" cy="2138362"/>
          </a:xfrm>
        </p:spPr>
        <p:txBody>
          <a:bodyPr>
            <a:noAutofit/>
          </a:bodyPr>
          <a:lstStyle/>
          <a:p>
            <a:pPr marL="0" indent="0">
              <a:lnSpc>
                <a:spcPct val="100000"/>
              </a:lnSpc>
              <a:buNone/>
            </a:pPr>
            <a:r>
              <a:rPr lang="en-GB" sz="1800">
                <a:solidFill>
                  <a:srgbClr val="000000"/>
                </a:solidFill>
              </a:rPr>
              <a:t>Focus on cancers at higher incidence/mortality in Greater Manchester and most amenable to prevention and early detection (PED) strategies. Our team science approach will foster an environment where the best clinical and scientific minds across disciplines work together with patients and the public to improve the health of our population and beyond. </a:t>
            </a:r>
          </a:p>
          <a:p>
            <a:pPr marL="0" indent="0">
              <a:lnSpc>
                <a:spcPts val="1300"/>
              </a:lnSpc>
              <a:buNone/>
            </a:pPr>
            <a:r>
              <a:rPr lang="en-US" sz="1600" b="1">
                <a:solidFill>
                  <a:schemeClr val="tx1"/>
                </a:solidFill>
              </a:rPr>
              <a:t>Aims:</a:t>
            </a:r>
          </a:p>
          <a:p>
            <a:pPr marL="447675">
              <a:lnSpc>
                <a:spcPts val="1300"/>
              </a:lnSpc>
            </a:pPr>
            <a:r>
              <a:rPr lang="en-GB" sz="1600">
                <a:solidFill>
                  <a:schemeClr val="tx1"/>
                </a:solidFill>
              </a:rPr>
              <a:t>To identify those at high risk of cancers amenable to PED</a:t>
            </a:r>
          </a:p>
          <a:p>
            <a:pPr marL="447675">
              <a:lnSpc>
                <a:spcPts val="1300"/>
              </a:lnSpc>
            </a:pPr>
            <a:r>
              <a:rPr lang="en-GB" sz="1600">
                <a:solidFill>
                  <a:schemeClr val="tx1"/>
                </a:solidFill>
              </a:rPr>
              <a:t>To develop acceptable, cost-effective, non-invasive tests for ED and tailor prevention interventions to individuals</a:t>
            </a:r>
          </a:p>
          <a:p>
            <a:pPr marL="447675">
              <a:lnSpc>
                <a:spcPts val="1300"/>
              </a:lnSpc>
            </a:pPr>
            <a:r>
              <a:rPr lang="en-GB" sz="1600">
                <a:solidFill>
                  <a:schemeClr val="tx1"/>
                </a:solidFill>
              </a:rPr>
              <a:t>To improve our understanding of health inequity</a:t>
            </a:r>
            <a:endParaRPr lang="en-US" sz="1600">
              <a:solidFill>
                <a:schemeClr val="tx1"/>
              </a:solidFill>
            </a:endParaRPr>
          </a:p>
          <a:p>
            <a:pPr marL="0" indent="0">
              <a:lnSpc>
                <a:spcPct val="100000"/>
              </a:lnSpc>
              <a:buNone/>
            </a:pPr>
            <a:endParaRPr lang="en-GB" sz="1600"/>
          </a:p>
        </p:txBody>
      </p:sp>
      <p:sp>
        <p:nvSpPr>
          <p:cNvPr id="11" name="Content Placeholder 2">
            <a:extLst>
              <a:ext uri="{FF2B5EF4-FFF2-40B4-BE49-F238E27FC236}">
                <a16:creationId xmlns:a16="http://schemas.microsoft.com/office/drawing/2014/main" id="{5E3E7FDB-A6E1-F7F4-1CD1-3B0C05F0B8E4}"/>
              </a:ext>
            </a:extLst>
          </p:cNvPr>
          <p:cNvSpPr txBox="1">
            <a:spLocks/>
          </p:cNvSpPr>
          <p:nvPr/>
        </p:nvSpPr>
        <p:spPr>
          <a:xfrm>
            <a:off x="3391270" y="6151841"/>
            <a:ext cx="2247022" cy="8114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rgbClr val="000000"/>
                </a:solidFill>
                <a:ea typeface="Times New Roman" panose="02020603050405020304" pitchFamily="18" charset="0"/>
              </a:rPr>
              <a:t>Theme Lead: Gareth Evans</a:t>
            </a:r>
          </a:p>
          <a:p>
            <a:pPr marL="0" indent="0" algn="ctr">
              <a:buFont typeface="Arial" panose="020B0604020202020204" pitchFamily="34" charset="0"/>
              <a:buNone/>
            </a:pPr>
            <a:r>
              <a:rPr lang="en-US" sz="1200">
                <a:solidFill>
                  <a:srgbClr val="000000"/>
                </a:solidFill>
                <a:ea typeface="Times New Roman" panose="02020603050405020304" pitchFamily="18" charset="0"/>
              </a:rPr>
              <a:t>Gareth.Evans@mft.nhs.uk</a:t>
            </a:r>
          </a:p>
          <a:p>
            <a:pPr algn="ctr"/>
            <a:endParaRPr lang="en-US" sz="1400">
              <a:solidFill>
                <a:srgbClr val="000000"/>
              </a:solidFill>
              <a:ea typeface="Times New Roman" panose="02020603050405020304" pitchFamily="18" charset="0"/>
            </a:endParaRPr>
          </a:p>
          <a:p>
            <a:pPr marL="0" indent="0" algn="ctr">
              <a:buFont typeface="Arial" panose="020B0604020202020204" pitchFamily="34" charset="0"/>
              <a:buNone/>
            </a:pPr>
            <a:endParaRPr lang="en-GB" sz="2000"/>
          </a:p>
        </p:txBody>
      </p:sp>
      <p:sp>
        <p:nvSpPr>
          <p:cNvPr id="12" name="Content Placeholder 2">
            <a:extLst>
              <a:ext uri="{FF2B5EF4-FFF2-40B4-BE49-F238E27FC236}">
                <a16:creationId xmlns:a16="http://schemas.microsoft.com/office/drawing/2014/main" id="{DF9E7F7F-C5BB-80D2-BA14-73D369C20AD4}"/>
              </a:ext>
            </a:extLst>
          </p:cNvPr>
          <p:cNvSpPr txBox="1">
            <a:spLocks/>
          </p:cNvSpPr>
          <p:nvPr/>
        </p:nvSpPr>
        <p:spPr>
          <a:xfrm>
            <a:off x="6096000" y="6151841"/>
            <a:ext cx="2320031" cy="8114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rgbClr val="000000"/>
                </a:solidFill>
                <a:ea typeface="Times New Roman" panose="02020603050405020304" pitchFamily="18" charset="0"/>
              </a:rPr>
              <a:t>Co-Lead: Emma Crosbie</a:t>
            </a:r>
          </a:p>
          <a:p>
            <a:pPr marL="0" indent="0" algn="ctr">
              <a:buNone/>
            </a:pPr>
            <a:r>
              <a:rPr lang="en-US" sz="1200">
                <a:solidFill>
                  <a:srgbClr val="000000"/>
                </a:solidFill>
                <a:ea typeface="Times New Roman" panose="02020603050405020304" pitchFamily="18" charset="0"/>
              </a:rPr>
              <a:t>Emma.Crosbie@manchester.ac.uk</a:t>
            </a:r>
          </a:p>
          <a:p>
            <a:pPr marL="0" indent="0" algn="ctr">
              <a:buFont typeface="Arial" panose="020B0604020202020204" pitchFamily="34" charset="0"/>
              <a:buNone/>
            </a:pPr>
            <a:endParaRPr lang="en-GB" sz="2000"/>
          </a:p>
        </p:txBody>
      </p:sp>
      <p:sp>
        <p:nvSpPr>
          <p:cNvPr id="13" name="Content Placeholder 2">
            <a:extLst>
              <a:ext uri="{FF2B5EF4-FFF2-40B4-BE49-F238E27FC236}">
                <a16:creationId xmlns:a16="http://schemas.microsoft.com/office/drawing/2014/main" id="{98D074B5-A523-A2C3-60B6-117C654DFF29}"/>
              </a:ext>
            </a:extLst>
          </p:cNvPr>
          <p:cNvSpPr txBox="1">
            <a:spLocks/>
          </p:cNvSpPr>
          <p:nvPr/>
        </p:nvSpPr>
        <p:spPr>
          <a:xfrm>
            <a:off x="8636589" y="6151841"/>
            <a:ext cx="2575908" cy="8114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rgbClr val="000000"/>
                </a:solidFill>
                <a:ea typeface="Times New Roman" panose="02020603050405020304" pitchFamily="18" charset="0"/>
              </a:rPr>
              <a:t>Project Manager: Emma Thorpe</a:t>
            </a:r>
          </a:p>
          <a:p>
            <a:pPr marL="0" indent="0" algn="ctr">
              <a:buFont typeface="Arial" panose="020B0604020202020204" pitchFamily="34" charset="0"/>
              <a:buNone/>
            </a:pPr>
            <a:r>
              <a:rPr lang="en-US" sz="1200">
                <a:solidFill>
                  <a:srgbClr val="000000"/>
                </a:solidFill>
                <a:ea typeface="Times New Roman" panose="02020603050405020304" pitchFamily="18" charset="0"/>
              </a:rPr>
              <a:t>Emma.Thorpe@christie.nhs.uk</a:t>
            </a:r>
          </a:p>
          <a:p>
            <a:pPr algn="ctr"/>
            <a:endParaRPr lang="en-US" sz="1400">
              <a:solidFill>
                <a:srgbClr val="000000"/>
              </a:solidFill>
              <a:ea typeface="Times New Roman" panose="02020603050405020304" pitchFamily="18" charset="0"/>
            </a:endParaRPr>
          </a:p>
          <a:p>
            <a:pPr marL="0" indent="0" algn="ctr">
              <a:buFont typeface="Arial" panose="020B0604020202020204" pitchFamily="34" charset="0"/>
              <a:buNone/>
            </a:pPr>
            <a:endParaRPr lang="en-GB" sz="2000"/>
          </a:p>
        </p:txBody>
      </p:sp>
      <p:pic>
        <p:nvPicPr>
          <p:cNvPr id="6" name="Picture 5" descr="A person smiling for the camera&#10;&#10;Description automatically generated with medium confidence">
            <a:extLst>
              <a:ext uri="{FF2B5EF4-FFF2-40B4-BE49-F238E27FC236}">
                <a16:creationId xmlns:a16="http://schemas.microsoft.com/office/drawing/2014/main" id="{0150AE04-A9E1-4D43-B5BD-A579882FF8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2901" y="4385140"/>
            <a:ext cx="1327735" cy="1644861"/>
          </a:xfrm>
          <a:prstGeom prst="rect">
            <a:avLst/>
          </a:prstGeom>
        </p:spPr>
      </p:pic>
      <p:pic>
        <p:nvPicPr>
          <p:cNvPr id="14" name="Picture 2">
            <a:extLst>
              <a:ext uri="{FF2B5EF4-FFF2-40B4-BE49-F238E27FC236}">
                <a16:creationId xmlns:a16="http://schemas.microsoft.com/office/drawing/2014/main" id="{E59B0EFB-EB2C-463B-B3E1-9186C2BC8C0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07997" y="4385139"/>
            <a:ext cx="1430710" cy="164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person in a suit&#10;&#10;Description automatically generated with medium confidence">
            <a:extLst>
              <a:ext uri="{FF2B5EF4-FFF2-40B4-BE49-F238E27FC236}">
                <a16:creationId xmlns:a16="http://schemas.microsoft.com/office/drawing/2014/main" id="{6EE06A2F-45B2-4D99-8FAF-0EE015D3DB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71921" y="4385140"/>
            <a:ext cx="1328208" cy="1644860"/>
          </a:xfrm>
          <a:prstGeom prst="rect">
            <a:avLst/>
          </a:prstGeom>
        </p:spPr>
      </p:pic>
      <p:sp>
        <p:nvSpPr>
          <p:cNvPr id="10" name="Title 1">
            <a:extLst>
              <a:ext uri="{FF2B5EF4-FFF2-40B4-BE49-F238E27FC236}">
                <a16:creationId xmlns:a16="http://schemas.microsoft.com/office/drawing/2014/main" id="{389E2297-60AC-41E3-ABE0-D5CD29EFEC82}"/>
              </a:ext>
            </a:extLst>
          </p:cNvPr>
          <p:cNvSpPr txBox="1">
            <a:spLocks/>
          </p:cNvSpPr>
          <p:nvPr/>
        </p:nvSpPr>
        <p:spPr>
          <a:xfrm>
            <a:off x="585623" y="1097826"/>
            <a:ext cx="8899957" cy="874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ea typeface="+mj-lt"/>
                <a:cs typeface="+mj-lt"/>
              </a:rPr>
              <a:t>Cancer Cluster: </a:t>
            </a:r>
            <a:br>
              <a:rPr lang="en-GB">
                <a:ea typeface="+mj-lt"/>
                <a:cs typeface="+mj-lt"/>
              </a:rPr>
            </a:br>
            <a:r>
              <a:rPr lang="en-GB" sz="2000" b="1"/>
              <a:t>Cancer Prevention &amp; Early Detection</a:t>
            </a:r>
            <a:endParaRPr lang="en-US">
              <a:cs typeface="Calibri Light" panose="020F0302020204030204"/>
            </a:endParaRPr>
          </a:p>
        </p:txBody>
      </p:sp>
      <p:pic>
        <p:nvPicPr>
          <p:cNvPr id="16" name="Picture 15" descr="Icon&#10;&#10;Description automatically generated">
            <a:extLst>
              <a:ext uri="{FF2B5EF4-FFF2-40B4-BE49-F238E27FC236}">
                <a16:creationId xmlns:a16="http://schemas.microsoft.com/office/drawing/2014/main" id="{0A29B5F7-3649-4686-AC10-BAA14C53F0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58048">
            <a:off x="-315727" y="4961077"/>
            <a:ext cx="2293833" cy="2023740"/>
          </a:xfrm>
          <a:prstGeom prst="rect">
            <a:avLst/>
          </a:prstGeom>
        </p:spPr>
      </p:pic>
    </p:spTree>
    <p:extLst>
      <p:ext uri="{BB962C8B-B14F-4D97-AF65-F5344CB8AC3E}">
        <p14:creationId xmlns:p14="http://schemas.microsoft.com/office/powerpoint/2010/main" val="358472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09C03-6304-4E87-AD5F-92C1D1EDB20A}"/>
              </a:ext>
            </a:extLst>
          </p:cNvPr>
          <p:cNvSpPr>
            <a:spLocks noGrp="1"/>
          </p:cNvSpPr>
          <p:nvPr>
            <p:ph type="title"/>
          </p:nvPr>
        </p:nvSpPr>
        <p:spPr/>
        <p:txBody>
          <a:bodyPr/>
          <a:lstStyle/>
          <a:p>
            <a:r>
              <a:rPr lang="en-GB" sz="2400"/>
              <a:t>NIHR Manchester BRC 2022-2027</a:t>
            </a:r>
            <a:endParaRPr lang="en-GB"/>
          </a:p>
        </p:txBody>
      </p:sp>
      <p:pic>
        <p:nvPicPr>
          <p:cNvPr id="6" name="Picture 5">
            <a:extLst>
              <a:ext uri="{FF2B5EF4-FFF2-40B4-BE49-F238E27FC236}">
                <a16:creationId xmlns:a16="http://schemas.microsoft.com/office/drawing/2014/main" id="{2C051985-5F4C-4AE1-BFC0-A30CD0678C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8770"/>
          <a:stretch/>
        </p:blipFill>
        <p:spPr>
          <a:xfrm>
            <a:off x="916883" y="2695187"/>
            <a:ext cx="2221962" cy="2948410"/>
          </a:xfrm>
          <a:prstGeom prst="rect">
            <a:avLst/>
          </a:prstGeom>
        </p:spPr>
      </p:pic>
      <p:pic>
        <p:nvPicPr>
          <p:cNvPr id="7" name="Picture 2">
            <a:extLst>
              <a:ext uri="{FF2B5EF4-FFF2-40B4-BE49-F238E27FC236}">
                <a16:creationId xmlns:a16="http://schemas.microsoft.com/office/drawing/2014/main" id="{ED144D85-42E6-47A9-9BE9-998A59922C2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77957" y="3661541"/>
            <a:ext cx="1910101" cy="809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A67A6D9-20E8-43ED-AF2F-5826C19791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8770"/>
          <a:stretch/>
        </p:blipFill>
        <p:spPr>
          <a:xfrm>
            <a:off x="3792083" y="2695187"/>
            <a:ext cx="2221962" cy="2948409"/>
          </a:xfrm>
          <a:prstGeom prst="rect">
            <a:avLst/>
          </a:prstGeom>
        </p:spPr>
      </p:pic>
      <p:sp>
        <p:nvSpPr>
          <p:cNvPr id="3" name="TextBox 2">
            <a:extLst>
              <a:ext uri="{FF2B5EF4-FFF2-40B4-BE49-F238E27FC236}">
                <a16:creationId xmlns:a16="http://schemas.microsoft.com/office/drawing/2014/main" id="{6BFD9D58-EF90-88F6-5242-8571739F5625}"/>
              </a:ext>
            </a:extLst>
          </p:cNvPr>
          <p:cNvSpPr txBox="1"/>
          <p:nvPr/>
        </p:nvSpPr>
        <p:spPr>
          <a:xfrm>
            <a:off x="8605868" y="4422341"/>
            <a:ext cx="1521249" cy="222369"/>
          </a:xfrm>
          <a:prstGeom prst="rect">
            <a:avLst/>
          </a:prstGeom>
          <a:noFill/>
        </p:spPr>
        <p:txBody>
          <a:bodyPr wrap="square" rtlCol="0">
            <a:spAutoFit/>
          </a:bodyPr>
          <a:lstStyle/>
          <a:p>
            <a:pPr algn="r">
              <a:lnSpc>
                <a:spcPts val="1000"/>
              </a:lnSpc>
            </a:pPr>
            <a:r>
              <a:rPr lang="en-GB" sz="1000" b="1">
                <a:solidFill>
                  <a:srgbClr val="EF6557"/>
                </a:solidFill>
              </a:rPr>
              <a:t>Greater Manchester</a:t>
            </a:r>
          </a:p>
        </p:txBody>
      </p:sp>
      <p:sp>
        <p:nvSpPr>
          <p:cNvPr id="5" name="TextBox 4">
            <a:extLst>
              <a:ext uri="{FF2B5EF4-FFF2-40B4-BE49-F238E27FC236}">
                <a16:creationId xmlns:a16="http://schemas.microsoft.com/office/drawing/2014/main" id="{880AA1AB-46A1-990A-28B6-88804215965C}"/>
              </a:ext>
            </a:extLst>
          </p:cNvPr>
          <p:cNvSpPr txBox="1"/>
          <p:nvPr/>
        </p:nvSpPr>
        <p:spPr>
          <a:xfrm>
            <a:off x="9069773" y="4176120"/>
            <a:ext cx="984662" cy="246221"/>
          </a:xfrm>
          <a:prstGeom prst="rect">
            <a:avLst/>
          </a:prstGeom>
          <a:noFill/>
        </p:spPr>
        <p:txBody>
          <a:bodyPr wrap="square" rtlCol="0">
            <a:spAutoFit/>
          </a:bodyPr>
          <a:lstStyle/>
          <a:p>
            <a:pPr algn="r"/>
            <a:r>
              <a:rPr lang="en-GB" sz="1000" b="1">
                <a:solidFill>
                  <a:srgbClr val="EF6557"/>
                </a:solidFill>
              </a:rPr>
              <a:t>Lancashire</a:t>
            </a:r>
          </a:p>
        </p:txBody>
      </p:sp>
      <p:sp>
        <p:nvSpPr>
          <p:cNvPr id="9" name="TextBox 8">
            <a:extLst>
              <a:ext uri="{FF2B5EF4-FFF2-40B4-BE49-F238E27FC236}">
                <a16:creationId xmlns:a16="http://schemas.microsoft.com/office/drawing/2014/main" id="{EFC9E302-4EB4-53EE-5A99-A7D79ABE8E48}"/>
              </a:ext>
            </a:extLst>
          </p:cNvPr>
          <p:cNvSpPr txBox="1"/>
          <p:nvPr/>
        </p:nvSpPr>
        <p:spPr>
          <a:xfrm>
            <a:off x="8722718" y="4003345"/>
            <a:ext cx="1287550" cy="222369"/>
          </a:xfrm>
          <a:prstGeom prst="rect">
            <a:avLst/>
          </a:prstGeom>
          <a:noFill/>
        </p:spPr>
        <p:txBody>
          <a:bodyPr wrap="square" rtlCol="0">
            <a:spAutoFit/>
          </a:bodyPr>
          <a:lstStyle/>
          <a:p>
            <a:pPr algn="r">
              <a:lnSpc>
                <a:spcPts val="1000"/>
              </a:lnSpc>
            </a:pPr>
            <a:r>
              <a:rPr lang="en-GB" sz="1000" b="1">
                <a:solidFill>
                  <a:srgbClr val="EF6557"/>
                </a:solidFill>
              </a:rPr>
              <a:t>South Cumbria</a:t>
            </a:r>
          </a:p>
        </p:txBody>
      </p:sp>
      <p:pic>
        <p:nvPicPr>
          <p:cNvPr id="11" name="Graphic 10">
            <a:extLst>
              <a:ext uri="{FF2B5EF4-FFF2-40B4-BE49-F238E27FC236}">
                <a16:creationId xmlns:a16="http://schemas.microsoft.com/office/drawing/2014/main" id="{0520297E-F041-D366-75A2-D29C076597C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24809" y="1167733"/>
            <a:ext cx="3451175" cy="5487854"/>
          </a:xfrm>
          <a:prstGeom prst="rect">
            <a:avLst/>
          </a:prstGeom>
        </p:spPr>
      </p:pic>
    </p:spTree>
    <p:extLst>
      <p:ext uri="{BB962C8B-B14F-4D97-AF65-F5344CB8AC3E}">
        <p14:creationId xmlns:p14="http://schemas.microsoft.com/office/powerpoint/2010/main" val="61320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EEE3B87-20DC-ED66-B276-5120454501CF}"/>
              </a:ext>
            </a:extLst>
          </p:cNvPr>
          <p:cNvGraphicFramePr>
            <a:graphicFrameLocks noGrp="1"/>
          </p:cNvGraphicFramePr>
          <p:nvPr>
            <p:ph idx="4294967295"/>
            <p:extLst>
              <p:ext uri="{D42A27DB-BD31-4B8C-83A1-F6EECF244321}">
                <p14:modId xmlns:p14="http://schemas.microsoft.com/office/powerpoint/2010/main" val="1507171354"/>
              </p:ext>
            </p:extLst>
          </p:nvPr>
        </p:nvGraphicFramePr>
        <p:xfrm>
          <a:off x="834515" y="2194293"/>
          <a:ext cx="10368965" cy="4071185"/>
        </p:xfrm>
        <a:graphic>
          <a:graphicData uri="http://schemas.openxmlformats.org/drawingml/2006/table">
            <a:tbl>
              <a:tblPr firstRow="1" bandRow="1" bandCol="1">
                <a:tableStyleId>{5C22544A-7EE6-4342-B048-85BDC9FD1C3A}</a:tableStyleId>
              </a:tblPr>
              <a:tblGrid>
                <a:gridCol w="2332201">
                  <a:extLst>
                    <a:ext uri="{9D8B030D-6E8A-4147-A177-3AD203B41FA5}">
                      <a16:colId xmlns:a16="http://schemas.microsoft.com/office/drawing/2014/main" val="1796987116"/>
                    </a:ext>
                  </a:extLst>
                </a:gridCol>
                <a:gridCol w="2703816">
                  <a:extLst>
                    <a:ext uri="{9D8B030D-6E8A-4147-A177-3AD203B41FA5}">
                      <a16:colId xmlns:a16="http://schemas.microsoft.com/office/drawing/2014/main" val="2361411106"/>
                    </a:ext>
                  </a:extLst>
                </a:gridCol>
                <a:gridCol w="2844677">
                  <a:extLst>
                    <a:ext uri="{9D8B030D-6E8A-4147-A177-3AD203B41FA5}">
                      <a16:colId xmlns:a16="http://schemas.microsoft.com/office/drawing/2014/main" val="3875470208"/>
                    </a:ext>
                  </a:extLst>
                </a:gridCol>
                <a:gridCol w="2488271">
                  <a:extLst>
                    <a:ext uri="{9D8B030D-6E8A-4147-A177-3AD203B41FA5}">
                      <a16:colId xmlns:a16="http://schemas.microsoft.com/office/drawing/2014/main" val="83859844"/>
                    </a:ext>
                  </a:extLst>
                </a:gridCol>
              </a:tblGrid>
              <a:tr h="664411">
                <a:tc>
                  <a:txBody>
                    <a:bodyPr/>
                    <a:lstStyle/>
                    <a:p>
                      <a:pPr marL="342900" indent="-342900" algn="ctr">
                        <a:buAutoNum type="arabicPeriod"/>
                      </a:pPr>
                      <a:r>
                        <a:rPr lang="en-GB"/>
                        <a:t>RISK</a:t>
                      </a:r>
                    </a:p>
                  </a:txBody>
                  <a:tcPr marL="108000" marR="108000" marT="108000" marB="108000">
                    <a:solidFill>
                      <a:srgbClr val="193E72"/>
                    </a:solidFill>
                  </a:tcPr>
                </a:tc>
                <a:tc>
                  <a:txBody>
                    <a:bodyPr/>
                    <a:lstStyle/>
                    <a:p>
                      <a:pPr algn="ctr"/>
                      <a:r>
                        <a:rPr lang="en-GB"/>
                        <a:t>2. EARLY DETECTION</a:t>
                      </a:r>
                    </a:p>
                  </a:txBody>
                  <a:tcPr marL="108000" marR="108000" marT="108000" marB="108000">
                    <a:solidFill>
                      <a:srgbClr val="EF6557"/>
                    </a:solidFill>
                  </a:tcPr>
                </a:tc>
                <a:tc>
                  <a:txBody>
                    <a:bodyPr/>
                    <a:lstStyle/>
                    <a:p>
                      <a:pPr algn="ctr"/>
                      <a:r>
                        <a:rPr lang="en-GB"/>
                        <a:t>3. ACCESS TO SCREENING</a:t>
                      </a:r>
                    </a:p>
                  </a:txBody>
                  <a:tcPr marL="108000" marR="108000" marT="108000" marB="108000">
                    <a:solidFill>
                      <a:srgbClr val="2EACB0"/>
                    </a:solidFill>
                  </a:tcPr>
                </a:tc>
                <a:tc>
                  <a:txBody>
                    <a:bodyPr/>
                    <a:lstStyle/>
                    <a:p>
                      <a:pPr algn="ctr"/>
                      <a:r>
                        <a:rPr lang="en-GB"/>
                        <a:t>4. PREVENTION</a:t>
                      </a:r>
                      <a:endParaRPr lang="en-GB" sz="1800"/>
                    </a:p>
                  </a:txBody>
                  <a:tcPr marL="108000" marR="108000" marT="108000" marB="108000">
                    <a:solidFill>
                      <a:srgbClr val="193E72"/>
                    </a:solidFill>
                  </a:tcPr>
                </a:tc>
                <a:extLst>
                  <a:ext uri="{0D108BD9-81ED-4DB2-BD59-A6C34878D82A}">
                    <a16:rowId xmlns:a16="http://schemas.microsoft.com/office/drawing/2014/main" val="3014896142"/>
                  </a:ext>
                </a:extLst>
              </a:tr>
              <a:tr h="7218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chemeClr val="bg1"/>
                          </a:solidFill>
                        </a:rPr>
                        <a:t>Lead: Gareth Evans</a:t>
                      </a:r>
                    </a:p>
                  </a:txBody>
                  <a:tcPr marL="108000" marR="108000" marT="108000" marB="108000" anchor="ctr">
                    <a:solidFill>
                      <a:srgbClr val="193E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chemeClr val="bg1"/>
                          </a:solidFill>
                        </a:rPr>
                        <a:t>Lead: Emma Crosbie</a:t>
                      </a:r>
                    </a:p>
                  </a:txBody>
                  <a:tcPr marL="108000" marR="108000" marT="108000" marB="108000" anchor="ctr">
                    <a:solidFill>
                      <a:srgbClr val="EF6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chemeClr val="bg1"/>
                          </a:solidFill>
                        </a:rPr>
                        <a:t>Lead: David French</a:t>
                      </a:r>
                    </a:p>
                  </a:txBody>
                  <a:tcPr marL="108000" marR="108000" marT="108000" marB="108000" anchor="ctr">
                    <a:solidFill>
                      <a:srgbClr val="2EACB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bg1"/>
                          </a:solidFill>
                        </a:rPr>
                        <a:t>Lead: Sacha Howell</a:t>
                      </a:r>
                    </a:p>
                  </a:txBody>
                  <a:tcPr marL="108000" marR="108000" marT="108000" marB="108000" anchor="ctr">
                    <a:solidFill>
                      <a:srgbClr val="193E72"/>
                    </a:solidFill>
                  </a:tcPr>
                </a:tc>
                <a:extLst>
                  <a:ext uri="{0D108BD9-81ED-4DB2-BD59-A6C34878D82A}">
                    <a16:rowId xmlns:a16="http://schemas.microsoft.com/office/drawing/2014/main" val="1926131765"/>
                  </a:ext>
                </a:extLst>
              </a:tr>
              <a:tr h="2009360">
                <a:tc>
                  <a:txBody>
                    <a:bodyPr/>
                    <a:lstStyle/>
                    <a:p>
                      <a:pPr algn="ctr"/>
                      <a:endParaRPr lang="en-GB" b="0">
                        <a:solidFill>
                          <a:schemeClr val="bg1"/>
                        </a:solidFill>
                      </a:endParaRPr>
                    </a:p>
                    <a:p>
                      <a:pPr algn="ctr"/>
                      <a:r>
                        <a:rPr lang="en-GB" sz="1800" kern="1200">
                          <a:solidFill>
                            <a:schemeClr val="bg1"/>
                          </a:solidFill>
                          <a:latin typeface="+mn-lt"/>
                          <a:ea typeface="+mn-ea"/>
                          <a:cs typeface="+mn-cs"/>
                        </a:rPr>
                        <a:t>Multimodal risk prediction models (RPMs) can stratify individuals according to their cancer risk for targeted PED strategies</a:t>
                      </a:r>
                    </a:p>
                    <a:p>
                      <a:pPr algn="ctr"/>
                      <a:endParaRPr lang="en-GB" sz="1800" kern="1200">
                        <a:solidFill>
                          <a:schemeClr val="bg1"/>
                        </a:solidFill>
                        <a:latin typeface="+mn-lt"/>
                        <a:ea typeface="+mn-ea"/>
                        <a:cs typeface="+mn-cs"/>
                      </a:endParaRPr>
                    </a:p>
                  </a:txBody>
                  <a:tcPr marL="108000" marR="108000" marT="108000" marB="108000">
                    <a:solidFill>
                      <a:srgbClr val="193E72"/>
                    </a:solidFill>
                  </a:tcPr>
                </a:tc>
                <a:tc>
                  <a:txBody>
                    <a:bodyPr/>
                    <a:lstStyle/>
                    <a:p>
                      <a:pPr algn="ctr"/>
                      <a:endParaRPr lang="en-GB" sz="1800" kern="1200">
                        <a:solidFill>
                          <a:schemeClr val="bg1"/>
                        </a:solidFill>
                        <a:latin typeface="+mn-lt"/>
                        <a:ea typeface="+mn-ea"/>
                        <a:cs typeface="+mn-cs"/>
                      </a:endParaRPr>
                    </a:p>
                    <a:p>
                      <a:pPr algn="ctr"/>
                      <a:r>
                        <a:rPr lang="en-GB" sz="1800" kern="1200">
                          <a:solidFill>
                            <a:schemeClr val="bg1"/>
                          </a:solidFill>
                          <a:latin typeface="+mn-lt"/>
                          <a:ea typeface="+mn-ea"/>
                          <a:cs typeface="+mn-cs"/>
                        </a:rPr>
                        <a:t>Non-invasive cancer biomarkers can triage symptomatic patients for invasive diagnostic testing and show potential as screening tools for high-risk populations</a:t>
                      </a:r>
                    </a:p>
                  </a:txBody>
                  <a:tcPr marL="108000" marR="108000" marT="108000" marB="108000">
                    <a:solidFill>
                      <a:srgbClr val="EF6557"/>
                    </a:solidFill>
                  </a:tcPr>
                </a:tc>
                <a:tc>
                  <a:txBody>
                    <a:bodyPr/>
                    <a:lstStyle/>
                    <a:p>
                      <a:pPr algn="ctr"/>
                      <a:endParaRPr lang="en-GB">
                        <a:solidFill>
                          <a:schemeClr val="bg1"/>
                        </a:solidFill>
                      </a:endParaRPr>
                    </a:p>
                    <a:p>
                      <a:pPr algn="ctr"/>
                      <a:r>
                        <a:rPr lang="en-GB" sz="1800" kern="1200">
                          <a:solidFill>
                            <a:schemeClr val="bg1"/>
                          </a:solidFill>
                          <a:latin typeface="+mn-lt"/>
                          <a:ea typeface="+mn-ea"/>
                          <a:cs typeface="+mn-cs"/>
                        </a:rPr>
                        <a:t>Access to cancer screening by underserved populations can be improved by identifying and minimising barriers to attendance, thereby reducing health inequalities </a:t>
                      </a:r>
                    </a:p>
                  </a:txBody>
                  <a:tcPr marL="108000" marR="108000" marT="108000" marB="108000">
                    <a:solidFill>
                      <a:srgbClr val="2EACB0"/>
                    </a:solidFill>
                  </a:tcPr>
                </a:tc>
                <a:tc>
                  <a:txBody>
                    <a:bodyPr/>
                    <a:lstStyle/>
                    <a:p>
                      <a:pPr algn="ctr"/>
                      <a:endParaRPr lang="en-GB">
                        <a:solidFill>
                          <a:schemeClr val="bg1"/>
                        </a:solidFill>
                      </a:endParaRPr>
                    </a:p>
                    <a:p>
                      <a:pPr algn="ctr"/>
                      <a:r>
                        <a:rPr lang="en-GB" sz="1800" kern="1200">
                          <a:solidFill>
                            <a:schemeClr val="bg1"/>
                          </a:solidFill>
                          <a:latin typeface="+mn-lt"/>
                          <a:ea typeface="+mn-ea"/>
                          <a:cs typeface="+mn-cs"/>
                        </a:rPr>
                        <a:t>Next generation prevention strategies can reduce cancer risk by targeting specific drivers of carcinogenesis</a:t>
                      </a:r>
                    </a:p>
                  </a:txBody>
                  <a:tcPr marL="108000" marR="108000" marT="108000" marB="108000">
                    <a:solidFill>
                      <a:srgbClr val="193E72"/>
                    </a:solidFill>
                  </a:tcPr>
                </a:tc>
                <a:extLst>
                  <a:ext uri="{0D108BD9-81ED-4DB2-BD59-A6C34878D82A}">
                    <a16:rowId xmlns:a16="http://schemas.microsoft.com/office/drawing/2014/main" val="2131306771"/>
                  </a:ext>
                </a:extLst>
              </a:tr>
            </a:tbl>
          </a:graphicData>
        </a:graphic>
      </p:graphicFrame>
      <p:sp>
        <p:nvSpPr>
          <p:cNvPr id="6" name="Title 1">
            <a:extLst>
              <a:ext uri="{FF2B5EF4-FFF2-40B4-BE49-F238E27FC236}">
                <a16:creationId xmlns:a16="http://schemas.microsoft.com/office/drawing/2014/main" id="{B846B973-AA34-4DF2-99EA-482A645FACE4}"/>
              </a:ext>
            </a:extLst>
          </p:cNvPr>
          <p:cNvSpPr txBox="1">
            <a:spLocks/>
          </p:cNvSpPr>
          <p:nvPr/>
        </p:nvSpPr>
        <p:spPr>
          <a:xfrm>
            <a:off x="585623" y="1097826"/>
            <a:ext cx="8899957" cy="874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ea typeface="+mj-lt"/>
                <a:cs typeface="+mj-lt"/>
              </a:rPr>
              <a:t>Cancer Cluster: </a:t>
            </a:r>
            <a:br>
              <a:rPr lang="en-GB">
                <a:ea typeface="+mj-lt"/>
                <a:cs typeface="+mj-lt"/>
              </a:rPr>
            </a:br>
            <a:r>
              <a:rPr lang="en-GB" sz="2000" b="1"/>
              <a:t>Cancer Prevention &amp; Early Detection</a:t>
            </a:r>
            <a:endParaRPr lang="en-US">
              <a:cs typeface="Calibri Light" panose="020F0302020204030204"/>
            </a:endParaRPr>
          </a:p>
        </p:txBody>
      </p:sp>
    </p:spTree>
    <p:extLst>
      <p:ext uri="{BB962C8B-B14F-4D97-AF65-F5344CB8AC3E}">
        <p14:creationId xmlns:p14="http://schemas.microsoft.com/office/powerpoint/2010/main" val="2095042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41388" y="2089943"/>
            <a:ext cx="10433543" cy="2678113"/>
          </a:xfrm>
        </p:spPr>
        <p:txBody>
          <a:bodyPr vert="horz" lIns="91440" tIns="45720" rIns="91440" bIns="45720" rtlCol="0" anchor="t">
            <a:noAutofit/>
          </a:bodyPr>
          <a:lstStyle/>
          <a:p>
            <a:pPr marL="0" indent="0">
              <a:buNone/>
            </a:pPr>
            <a:r>
              <a:rPr lang="en-US" sz="1600" err="1">
                <a:solidFill>
                  <a:schemeClr val="tx1"/>
                </a:solidFill>
                <a:ea typeface="+mn-lt"/>
                <a:cs typeface="+mn-lt"/>
              </a:rPr>
              <a:t>Personalised</a:t>
            </a:r>
            <a:r>
              <a:rPr lang="en-US" sz="1600">
                <a:solidFill>
                  <a:schemeClr val="tx1"/>
                </a:solidFill>
                <a:ea typeface="+mn-lt"/>
                <a:cs typeface="+mn-lt"/>
              </a:rPr>
              <a:t> therapies improve outcomes but inevitably drive acquired resistance that we must anticipate and counteract. We must also holistically understand the patients whose duration and quality of life we seek to improve. We will consider population diversity, co-morbidities and polypharmacy, responding to patients’ voices throughout our research.</a:t>
            </a:r>
            <a:endParaRPr lang="en-US" sz="1600">
              <a:solidFill>
                <a:schemeClr val="tx1"/>
              </a:solidFill>
              <a:cs typeface="Calibri" panose="020F0502020204030204"/>
            </a:endParaRPr>
          </a:p>
          <a:p>
            <a:pPr marL="0" indent="0">
              <a:buNone/>
            </a:pPr>
            <a:r>
              <a:rPr lang="en-US" sz="1600">
                <a:solidFill>
                  <a:schemeClr val="tx1"/>
                </a:solidFill>
                <a:ea typeface="+mn-lt"/>
                <a:cs typeface="+mn-lt"/>
              </a:rPr>
              <a:t>Leadership of Phase I-IV trials within The Christie, coupled to our internationally </a:t>
            </a:r>
            <a:r>
              <a:rPr lang="en-US" sz="1600" err="1">
                <a:solidFill>
                  <a:schemeClr val="tx1"/>
                </a:solidFill>
                <a:ea typeface="+mn-lt"/>
                <a:cs typeface="+mn-lt"/>
              </a:rPr>
              <a:t>recognised</a:t>
            </a:r>
            <a:r>
              <a:rPr lang="en-US" sz="1600">
                <a:solidFill>
                  <a:schemeClr val="tx1"/>
                </a:solidFill>
                <a:ea typeface="+mn-lt"/>
                <a:cs typeface="+mn-lt"/>
              </a:rPr>
              <a:t> translational research and vanguard digital approaches, will </a:t>
            </a:r>
            <a:r>
              <a:rPr lang="en-GB" sz="1600">
                <a:solidFill>
                  <a:schemeClr val="tx1"/>
                </a:solidFill>
                <a:ea typeface="+mn-lt"/>
                <a:cs typeface="+mn-lt"/>
              </a:rPr>
              <a:t>optimise</a:t>
            </a:r>
            <a:r>
              <a:rPr lang="en-US" sz="1600">
                <a:solidFill>
                  <a:schemeClr val="tx1"/>
                </a:solidFill>
                <a:ea typeface="+mn-lt"/>
                <a:cs typeface="+mn-lt"/>
              </a:rPr>
              <a:t> in real-time when </a:t>
            </a:r>
            <a:r>
              <a:rPr lang="en-GB" sz="1600">
                <a:solidFill>
                  <a:schemeClr val="tx1"/>
                </a:solidFill>
                <a:ea typeface="+mn-lt"/>
                <a:cs typeface="+mn-lt"/>
              </a:rPr>
              <a:t>personalised</a:t>
            </a:r>
            <a:r>
              <a:rPr lang="en-US" sz="1600">
                <a:solidFill>
                  <a:schemeClr val="tx1"/>
                </a:solidFill>
                <a:ea typeface="+mn-lt"/>
                <a:cs typeface="+mn-lt"/>
              </a:rPr>
              <a:t> treatment is started, stopped, paused or changed, ensuring no patient is left behind.</a:t>
            </a:r>
            <a:endParaRPr lang="en-US" sz="1600">
              <a:solidFill>
                <a:schemeClr val="tx1"/>
              </a:solidFill>
              <a:cs typeface="Calibri" panose="020F0502020204030204"/>
            </a:endParaRPr>
          </a:p>
          <a:p>
            <a:pPr marL="0" indent="0">
              <a:lnSpc>
                <a:spcPct val="160000"/>
              </a:lnSpc>
              <a:buNone/>
            </a:pPr>
            <a:r>
              <a:rPr lang="en-US" sz="1600" b="1">
                <a:solidFill>
                  <a:schemeClr val="tx1"/>
                </a:solidFill>
                <a:ea typeface="+mn-lt"/>
                <a:cs typeface="+mn-lt"/>
              </a:rPr>
              <a:t>Aim: </a:t>
            </a:r>
            <a:r>
              <a:rPr lang="en-US" sz="1600">
                <a:solidFill>
                  <a:schemeClr val="tx1"/>
                </a:solidFill>
                <a:ea typeface="+mn-lt"/>
                <a:cs typeface="+mn-lt"/>
              </a:rPr>
              <a:t>Improved patient outcomes with </a:t>
            </a:r>
            <a:r>
              <a:rPr lang="en-US" sz="1600" err="1">
                <a:solidFill>
                  <a:schemeClr val="tx1"/>
                </a:solidFill>
                <a:ea typeface="+mn-lt"/>
                <a:cs typeface="+mn-lt"/>
              </a:rPr>
              <a:t>optimised</a:t>
            </a:r>
            <a:r>
              <a:rPr lang="en-US" sz="1600">
                <a:solidFill>
                  <a:schemeClr val="tx1"/>
                </a:solidFill>
                <a:ea typeface="+mn-lt"/>
                <a:cs typeface="+mn-lt"/>
              </a:rPr>
              <a:t> cancer precision medicines.</a:t>
            </a:r>
            <a:endParaRPr lang="en-US" sz="1600">
              <a:solidFill>
                <a:schemeClr val="tx1"/>
              </a:solidFill>
              <a:cs typeface="Calibri"/>
            </a:endParaRPr>
          </a:p>
          <a:p>
            <a:pPr marL="0" indent="0">
              <a:lnSpc>
                <a:spcPct val="160000"/>
              </a:lnSpc>
              <a:buNone/>
            </a:pPr>
            <a:endParaRPr lang="en-US" sz="1400" b="1">
              <a:latin typeface="+mj-lt"/>
              <a:cs typeface="Calibri Light" panose="020F0302020204030204"/>
            </a:endParaRPr>
          </a:p>
          <a:p>
            <a:pPr marL="0" indent="0">
              <a:lnSpc>
                <a:spcPct val="160000"/>
              </a:lnSpc>
              <a:buNone/>
            </a:pPr>
            <a:br>
              <a:rPr lang="en-GB" sz="1200">
                <a:latin typeface="+mj-lt"/>
              </a:rPr>
            </a:br>
            <a:r>
              <a:rPr lang="en-GB" sz="1200">
                <a:latin typeface="+mj-lt"/>
              </a:rPr>
              <a:t>	</a:t>
            </a:r>
            <a:br>
              <a:rPr lang="en-GB" sz="1200">
                <a:latin typeface="+mj-lt"/>
              </a:rPr>
            </a:br>
            <a:r>
              <a:rPr lang="en-GB" sz="1200">
                <a:latin typeface="+mj-lt"/>
              </a:rPr>
              <a:t>	</a:t>
            </a:r>
            <a:endParaRPr lang="en-GB" sz="1200">
              <a:latin typeface="+mj-lt"/>
              <a:cs typeface="Calibri Light"/>
            </a:endParaRPr>
          </a:p>
        </p:txBody>
      </p:sp>
      <p:sp>
        <p:nvSpPr>
          <p:cNvPr id="5" name="Content Placeholder 2">
            <a:extLst>
              <a:ext uri="{FF2B5EF4-FFF2-40B4-BE49-F238E27FC236}">
                <a16:creationId xmlns:a16="http://schemas.microsoft.com/office/drawing/2014/main" id="{A34002DD-DA84-682A-729E-DF874435F427}"/>
              </a:ext>
            </a:extLst>
          </p:cNvPr>
          <p:cNvSpPr txBox="1">
            <a:spLocks/>
          </p:cNvSpPr>
          <p:nvPr/>
        </p:nvSpPr>
        <p:spPr>
          <a:xfrm>
            <a:off x="3409025" y="5993901"/>
            <a:ext cx="2353974" cy="811427"/>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rgbClr val="000000"/>
                </a:solidFill>
                <a:ea typeface="Times New Roman" panose="02020603050405020304" pitchFamily="18" charset="0"/>
                <a:cs typeface="Arial"/>
              </a:rPr>
              <a:t> Theme Lead: Caroline Dive</a:t>
            </a:r>
          </a:p>
          <a:p>
            <a:pPr algn="ctr"/>
            <a:r>
              <a:rPr lang="en-US" sz="1200">
                <a:solidFill>
                  <a:srgbClr val="000000"/>
                </a:solidFill>
                <a:ea typeface="Times New Roman" panose="02020603050405020304" pitchFamily="18" charset="0"/>
                <a:cs typeface="Arial"/>
              </a:rPr>
              <a:t>Caroline.Dive@manchester.ac.uk</a:t>
            </a:r>
          </a:p>
          <a:p>
            <a:pPr algn="ctr"/>
            <a:endParaRPr lang="en-US" sz="1400">
              <a:solidFill>
                <a:srgbClr val="000000"/>
              </a:solidFill>
              <a:ea typeface="Times New Roman" panose="02020603050405020304" pitchFamily="18" charset="0"/>
            </a:endParaRPr>
          </a:p>
          <a:p>
            <a:pPr marL="0" indent="0" algn="ctr">
              <a:buFont typeface="Arial" panose="020B0604020202020204" pitchFamily="34" charset="0"/>
              <a:buNone/>
            </a:pPr>
            <a:endParaRPr lang="en-GB" sz="1400"/>
          </a:p>
        </p:txBody>
      </p:sp>
      <p:sp>
        <p:nvSpPr>
          <p:cNvPr id="7" name="Content Placeholder 2">
            <a:extLst>
              <a:ext uri="{FF2B5EF4-FFF2-40B4-BE49-F238E27FC236}">
                <a16:creationId xmlns:a16="http://schemas.microsoft.com/office/drawing/2014/main" id="{5C7C2996-0811-661A-9630-B0370795295F}"/>
              </a:ext>
            </a:extLst>
          </p:cNvPr>
          <p:cNvSpPr txBox="1">
            <a:spLocks/>
          </p:cNvSpPr>
          <p:nvPr/>
        </p:nvSpPr>
        <p:spPr>
          <a:xfrm>
            <a:off x="5769622" y="5993901"/>
            <a:ext cx="2903861" cy="811427"/>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rgbClr val="000000"/>
                </a:solidFill>
                <a:ea typeface="Times New Roman" panose="02020603050405020304" pitchFamily="18" charset="0"/>
                <a:cs typeface="Arial"/>
              </a:rPr>
              <a:t>Co-Lead: </a:t>
            </a:r>
            <a:r>
              <a:rPr lang="en-US" sz="1400">
                <a:solidFill>
                  <a:srgbClr val="000000"/>
                </a:solidFill>
                <a:cs typeface="Arial"/>
              </a:rPr>
              <a:t>Fiona Blackhall</a:t>
            </a:r>
          </a:p>
          <a:p>
            <a:pPr algn="ctr"/>
            <a:r>
              <a:rPr lang="en-US" sz="1200">
                <a:solidFill>
                  <a:srgbClr val="000000"/>
                </a:solidFill>
                <a:cs typeface="Arial"/>
              </a:rPr>
              <a:t>Fiona.Blackhall@nhs.net</a:t>
            </a:r>
            <a:endParaRPr lang="en-US" sz="1200"/>
          </a:p>
          <a:p>
            <a:pPr algn="ctr"/>
            <a:endParaRPr lang="en-US" sz="1400">
              <a:solidFill>
                <a:srgbClr val="000000"/>
              </a:solidFill>
              <a:ea typeface="Times New Roman" panose="02020603050405020304" pitchFamily="18" charset="0"/>
            </a:endParaRPr>
          </a:p>
          <a:p>
            <a:pPr marL="0" indent="0" algn="ctr">
              <a:buFont typeface="Arial" panose="020B0604020202020204" pitchFamily="34" charset="0"/>
              <a:buNone/>
            </a:pPr>
            <a:endParaRPr lang="en-GB" sz="1400"/>
          </a:p>
        </p:txBody>
      </p:sp>
      <p:pic>
        <p:nvPicPr>
          <p:cNvPr id="4" name="Picture 5">
            <a:extLst>
              <a:ext uri="{FF2B5EF4-FFF2-40B4-BE49-F238E27FC236}">
                <a16:creationId xmlns:a16="http://schemas.microsoft.com/office/drawing/2014/main" id="{5E5B1732-75DD-33F6-4AE5-E43EC25921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41611" y="4085223"/>
            <a:ext cx="1495425" cy="1910114"/>
          </a:xfrm>
          <a:prstGeom prst="rect">
            <a:avLst/>
          </a:prstGeom>
        </p:spPr>
      </p:pic>
      <p:pic>
        <p:nvPicPr>
          <p:cNvPr id="6" name="Picture 7">
            <a:extLst>
              <a:ext uri="{FF2B5EF4-FFF2-40B4-BE49-F238E27FC236}">
                <a16:creationId xmlns:a16="http://schemas.microsoft.com/office/drawing/2014/main" id="{7F6D8500-D205-9A39-855F-D102341153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29002" y="4085224"/>
            <a:ext cx="1579064" cy="1913054"/>
          </a:xfrm>
          <a:prstGeom prst="rect">
            <a:avLst/>
          </a:prstGeom>
        </p:spPr>
      </p:pic>
      <p:pic>
        <p:nvPicPr>
          <p:cNvPr id="10" name="Picture 9" descr="A person smiling for the camera&#10;&#10;Description automatically generated with medium confidence">
            <a:extLst>
              <a:ext uri="{FF2B5EF4-FFF2-40B4-BE49-F238E27FC236}">
                <a16:creationId xmlns:a16="http://schemas.microsoft.com/office/drawing/2014/main" id="{D6F926BF-B1B1-238E-647D-A3BD547B55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5330" y="4085223"/>
            <a:ext cx="1423073" cy="1910114"/>
          </a:xfrm>
          <a:prstGeom prst="rect">
            <a:avLst/>
          </a:prstGeom>
        </p:spPr>
      </p:pic>
      <p:sp>
        <p:nvSpPr>
          <p:cNvPr id="11" name="Content Placeholder 2">
            <a:extLst>
              <a:ext uri="{FF2B5EF4-FFF2-40B4-BE49-F238E27FC236}">
                <a16:creationId xmlns:a16="http://schemas.microsoft.com/office/drawing/2014/main" id="{CFBD73E3-BBC5-4ED4-BA1F-1727E85DFDE0}"/>
              </a:ext>
            </a:extLst>
          </p:cNvPr>
          <p:cNvSpPr txBox="1">
            <a:spLocks/>
          </p:cNvSpPr>
          <p:nvPr/>
        </p:nvSpPr>
        <p:spPr>
          <a:xfrm>
            <a:off x="8318378" y="5993901"/>
            <a:ext cx="3133816" cy="702060"/>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rgbClr val="000000"/>
                </a:solidFill>
                <a:ea typeface="Times New Roman" panose="02020603050405020304" pitchFamily="18" charset="0"/>
                <a:cs typeface="Arial"/>
              </a:rPr>
              <a:t>Project Manager: </a:t>
            </a:r>
            <a:r>
              <a:rPr lang="en-US" sz="1400">
                <a:solidFill>
                  <a:srgbClr val="000000"/>
                </a:solidFill>
                <a:cs typeface="Arial"/>
              </a:rPr>
              <a:t>Ekram Aidaros-Talbot</a:t>
            </a:r>
            <a:endParaRPr lang="en-US" sz="1400"/>
          </a:p>
          <a:p>
            <a:pPr algn="ctr"/>
            <a:r>
              <a:rPr lang="en-US" sz="1200">
                <a:solidFill>
                  <a:srgbClr val="000000"/>
                </a:solidFill>
                <a:ea typeface="Times New Roman" panose="02020603050405020304" pitchFamily="18" charset="0"/>
              </a:rPr>
              <a:t>Ekram.Aidaros-Talbot@manchester.ac.uk</a:t>
            </a:r>
          </a:p>
          <a:p>
            <a:pPr marL="0" indent="0" algn="ctr">
              <a:buFont typeface="Arial" panose="020B0604020202020204" pitchFamily="34" charset="0"/>
              <a:buNone/>
            </a:pPr>
            <a:endParaRPr lang="en-GB" sz="1400"/>
          </a:p>
        </p:txBody>
      </p:sp>
      <p:sp>
        <p:nvSpPr>
          <p:cNvPr id="12" name="Title 1">
            <a:extLst>
              <a:ext uri="{FF2B5EF4-FFF2-40B4-BE49-F238E27FC236}">
                <a16:creationId xmlns:a16="http://schemas.microsoft.com/office/drawing/2014/main" id="{D9C89EBC-7BFF-4D6E-B8A6-3219074E5D92}"/>
              </a:ext>
            </a:extLst>
          </p:cNvPr>
          <p:cNvSpPr txBox="1">
            <a:spLocks/>
          </p:cNvSpPr>
          <p:nvPr/>
        </p:nvSpPr>
        <p:spPr>
          <a:xfrm>
            <a:off x="585623" y="1097826"/>
            <a:ext cx="8899957" cy="874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ea typeface="+mj-lt"/>
                <a:cs typeface="+mj-lt"/>
              </a:rPr>
              <a:t>Cancer Cluster: </a:t>
            </a:r>
            <a:br>
              <a:rPr lang="en-GB">
                <a:ea typeface="+mj-lt"/>
                <a:cs typeface="+mj-lt"/>
              </a:rPr>
            </a:br>
            <a:r>
              <a:rPr lang="en-GB" sz="2000" b="1"/>
              <a:t>Cancer Precision Medicine</a:t>
            </a:r>
            <a:endParaRPr lang="en-US">
              <a:cs typeface="Calibri Light" panose="020F0302020204030204"/>
            </a:endParaRPr>
          </a:p>
        </p:txBody>
      </p:sp>
      <p:pic>
        <p:nvPicPr>
          <p:cNvPr id="14" name="Picture 13" descr="Icon&#10;&#10;Description automatically generated">
            <a:extLst>
              <a:ext uri="{FF2B5EF4-FFF2-40B4-BE49-F238E27FC236}">
                <a16:creationId xmlns:a16="http://schemas.microsoft.com/office/drawing/2014/main" id="{6187EED5-1699-4CAE-97A7-8970A00264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58048">
            <a:off x="-315727" y="4961077"/>
            <a:ext cx="2293833" cy="2023740"/>
          </a:xfrm>
          <a:prstGeom prst="rect">
            <a:avLst/>
          </a:prstGeom>
        </p:spPr>
      </p:pic>
    </p:spTree>
    <p:extLst>
      <p:ext uri="{BB962C8B-B14F-4D97-AF65-F5344CB8AC3E}">
        <p14:creationId xmlns:p14="http://schemas.microsoft.com/office/powerpoint/2010/main" val="23805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4971897-C302-7B86-B7DA-760A0030196D}"/>
              </a:ext>
            </a:extLst>
          </p:cNvPr>
          <p:cNvGraphicFramePr>
            <a:graphicFrameLocks noGrp="1"/>
          </p:cNvGraphicFramePr>
          <p:nvPr>
            <p:extLst>
              <p:ext uri="{D42A27DB-BD31-4B8C-83A1-F6EECF244321}">
                <p14:modId xmlns:p14="http://schemas.microsoft.com/office/powerpoint/2010/main" val="2693458321"/>
              </p:ext>
            </p:extLst>
          </p:nvPr>
        </p:nvGraphicFramePr>
        <p:xfrm>
          <a:off x="740228" y="2229395"/>
          <a:ext cx="10685416" cy="4162180"/>
        </p:xfrm>
        <a:graphic>
          <a:graphicData uri="http://schemas.openxmlformats.org/drawingml/2006/table">
            <a:tbl>
              <a:tblPr firstRow="1" bandRow="1">
                <a:solidFill>
                  <a:schemeClr val="accent2"/>
                </a:solidFill>
                <a:tableStyleId>{21E4AEA4-8DFA-4A89-87EB-49C32662AFE0}</a:tableStyleId>
              </a:tblPr>
              <a:tblGrid>
                <a:gridCol w="2671354">
                  <a:extLst>
                    <a:ext uri="{9D8B030D-6E8A-4147-A177-3AD203B41FA5}">
                      <a16:colId xmlns:a16="http://schemas.microsoft.com/office/drawing/2014/main" val="703171431"/>
                    </a:ext>
                  </a:extLst>
                </a:gridCol>
                <a:gridCol w="2671354">
                  <a:extLst>
                    <a:ext uri="{9D8B030D-6E8A-4147-A177-3AD203B41FA5}">
                      <a16:colId xmlns:a16="http://schemas.microsoft.com/office/drawing/2014/main" val="3942569985"/>
                    </a:ext>
                  </a:extLst>
                </a:gridCol>
                <a:gridCol w="2671354">
                  <a:extLst>
                    <a:ext uri="{9D8B030D-6E8A-4147-A177-3AD203B41FA5}">
                      <a16:colId xmlns:a16="http://schemas.microsoft.com/office/drawing/2014/main" val="3199255547"/>
                    </a:ext>
                  </a:extLst>
                </a:gridCol>
                <a:gridCol w="2671354">
                  <a:extLst>
                    <a:ext uri="{9D8B030D-6E8A-4147-A177-3AD203B41FA5}">
                      <a16:colId xmlns:a16="http://schemas.microsoft.com/office/drawing/2014/main" val="318134429"/>
                    </a:ext>
                  </a:extLst>
                </a:gridCol>
              </a:tblGrid>
              <a:tr h="1013978">
                <a:tc>
                  <a:txBody>
                    <a:bodyPr/>
                    <a:lstStyle/>
                    <a:p>
                      <a:pPr algn="ctr"/>
                      <a:r>
                        <a:rPr lang="en-US" sz="1800" b="1" kern="1200">
                          <a:solidFill>
                            <a:schemeClr val="lt1"/>
                          </a:solidFill>
                          <a:latin typeface="+mn-lt"/>
                          <a:ea typeface="+mn-ea"/>
                          <a:cs typeface="+mn-cs"/>
                        </a:rPr>
                        <a:t>Expansion of UK Cancer precision medicine early phase trials</a:t>
                      </a:r>
                      <a:endParaRPr lang="en-GB"/>
                    </a:p>
                  </a:txBody>
                  <a:tcPr marL="108000" marR="108000" marT="72000" marB="72000">
                    <a:solidFill>
                      <a:srgbClr val="193E72"/>
                    </a:solidFill>
                  </a:tcPr>
                </a:tc>
                <a:tc>
                  <a:txBody>
                    <a:bodyPr/>
                    <a:lstStyle/>
                    <a:p>
                      <a:pPr algn="ctr"/>
                      <a:r>
                        <a:rPr lang="en-GB" sz="1800" b="1" kern="1200">
                          <a:solidFill>
                            <a:schemeClr val="lt1"/>
                          </a:solidFill>
                          <a:latin typeface="+mn-lt"/>
                          <a:ea typeface="+mn-ea"/>
                          <a:cs typeface="+mn-cs"/>
                        </a:rPr>
                        <a:t>Personalising Immunotherapy</a:t>
                      </a:r>
                      <a:endParaRPr lang="en-GB"/>
                    </a:p>
                  </a:txBody>
                  <a:tcPr marL="108000" marR="108000" marT="72000" marB="72000">
                    <a:solidFill>
                      <a:srgbClr val="EF6557"/>
                    </a:solidFill>
                  </a:tcPr>
                </a:tc>
                <a:tc>
                  <a:txBody>
                    <a:bodyPr/>
                    <a:lstStyle/>
                    <a:p>
                      <a:pPr algn="ctr"/>
                      <a:r>
                        <a:rPr lang="en-GB" sz="1800" b="1" kern="1200">
                          <a:solidFill>
                            <a:schemeClr val="lt1"/>
                          </a:solidFill>
                          <a:latin typeface="+mn-lt"/>
                          <a:ea typeface="+mn-ea"/>
                          <a:cs typeface="+mn-cs"/>
                        </a:rPr>
                        <a:t>Counteracting Treatment Resistance</a:t>
                      </a:r>
                      <a:endParaRPr lang="en-GB"/>
                    </a:p>
                  </a:txBody>
                  <a:tcPr marL="108000" marR="108000" marT="72000" marB="72000">
                    <a:solidFill>
                      <a:srgbClr val="2EACB0"/>
                    </a:solidFill>
                  </a:tcPr>
                </a:tc>
                <a:tc>
                  <a:txBody>
                    <a:bodyPr/>
                    <a:lstStyle/>
                    <a:p>
                      <a:pPr algn="ctr"/>
                      <a:r>
                        <a:rPr lang="en-US" sz="1800" b="1" kern="1200">
                          <a:solidFill>
                            <a:schemeClr val="lt1"/>
                          </a:solidFill>
                          <a:latin typeface="+mn-lt"/>
                          <a:ea typeface="+mn-ea"/>
                          <a:cs typeface="+mn-cs"/>
                        </a:rPr>
                        <a:t>Digital </a:t>
                      </a:r>
                      <a:r>
                        <a:rPr lang="en-GB" sz="1800" b="1" kern="1200">
                          <a:solidFill>
                            <a:schemeClr val="lt1"/>
                          </a:solidFill>
                          <a:latin typeface="+mn-lt"/>
                          <a:ea typeface="+mn-ea"/>
                          <a:cs typeface="+mn-cs"/>
                        </a:rPr>
                        <a:t>Clinical</a:t>
                      </a:r>
                      <a:r>
                        <a:rPr lang="en-US" sz="1800" b="1" kern="1200">
                          <a:solidFill>
                            <a:schemeClr val="lt1"/>
                          </a:solidFill>
                          <a:latin typeface="+mn-lt"/>
                          <a:ea typeface="+mn-ea"/>
                          <a:cs typeface="+mn-cs"/>
                        </a:rPr>
                        <a:t> Trials with patients as co-researchers</a:t>
                      </a:r>
                      <a:endParaRPr lang="en-GB"/>
                    </a:p>
                  </a:txBody>
                  <a:tcPr marL="108000" marR="108000" marT="72000" marB="72000">
                    <a:solidFill>
                      <a:srgbClr val="193E72"/>
                    </a:solidFill>
                  </a:tcPr>
                </a:tc>
                <a:extLst>
                  <a:ext uri="{0D108BD9-81ED-4DB2-BD59-A6C34878D82A}">
                    <a16:rowId xmlns:a16="http://schemas.microsoft.com/office/drawing/2014/main" val="3368085401"/>
                  </a:ext>
                </a:extLst>
              </a:tr>
              <a:tr h="695930">
                <a:tc>
                  <a:txBody>
                    <a:bodyPr/>
                    <a:lstStyle/>
                    <a:p>
                      <a:pPr algn="ctr"/>
                      <a:r>
                        <a:rPr lang="en-US">
                          <a:solidFill>
                            <a:schemeClr val="bg1"/>
                          </a:solidFill>
                        </a:rPr>
                        <a:t>Lead: Matthew Krebs</a:t>
                      </a:r>
                      <a:endParaRPr lang="en-GB">
                        <a:solidFill>
                          <a:schemeClr val="bg1"/>
                        </a:solidFill>
                      </a:endParaRPr>
                    </a:p>
                  </a:txBody>
                  <a:tcPr marL="108000" marR="108000" marT="72000" marB="72000" anchor="ctr">
                    <a:solidFill>
                      <a:srgbClr val="193E72"/>
                    </a:solidFill>
                  </a:tcPr>
                </a:tc>
                <a:tc>
                  <a:txBody>
                    <a:bodyPr/>
                    <a:lstStyle/>
                    <a:p>
                      <a:pPr algn="ctr"/>
                      <a:r>
                        <a:rPr lang="en-US">
                          <a:solidFill>
                            <a:schemeClr val="bg1"/>
                          </a:solidFill>
                        </a:rPr>
                        <a:t>Lead: Santiago Zelenay</a:t>
                      </a:r>
                      <a:endParaRPr lang="en-GB">
                        <a:solidFill>
                          <a:schemeClr val="bg1"/>
                        </a:solidFill>
                      </a:endParaRPr>
                    </a:p>
                  </a:txBody>
                  <a:tcPr marL="108000" marR="108000" marT="72000" marB="72000" anchor="ctr">
                    <a:solidFill>
                      <a:srgbClr val="EF6557"/>
                    </a:solidFill>
                  </a:tcPr>
                </a:tc>
                <a:tc>
                  <a:txBody>
                    <a:bodyPr/>
                    <a:lstStyle/>
                    <a:p>
                      <a:pPr algn="ctr"/>
                      <a:r>
                        <a:rPr lang="en-US">
                          <a:solidFill>
                            <a:schemeClr val="bg1"/>
                          </a:solidFill>
                        </a:rPr>
                        <a:t>Lead: Fiona Blackhall</a:t>
                      </a:r>
                      <a:endParaRPr lang="en-GB">
                        <a:solidFill>
                          <a:schemeClr val="bg1"/>
                        </a:solidFill>
                      </a:endParaRPr>
                    </a:p>
                  </a:txBody>
                  <a:tcPr marL="108000" marR="108000" marT="72000" marB="72000" anchor="ctr">
                    <a:solidFill>
                      <a:srgbClr val="2EACB0"/>
                    </a:solidFill>
                  </a:tcPr>
                </a:tc>
                <a:tc>
                  <a:txBody>
                    <a:bodyPr/>
                    <a:lstStyle/>
                    <a:p>
                      <a:pPr algn="ctr"/>
                      <a:r>
                        <a:rPr lang="en-US">
                          <a:solidFill>
                            <a:schemeClr val="bg1"/>
                          </a:solidFill>
                        </a:rPr>
                        <a:t>Leads: Donna Graham &amp; Andre Freitas</a:t>
                      </a:r>
                      <a:endParaRPr lang="en-GB">
                        <a:solidFill>
                          <a:schemeClr val="bg1"/>
                        </a:solidFill>
                      </a:endParaRPr>
                    </a:p>
                  </a:txBody>
                  <a:tcPr marL="108000" marR="108000" marT="72000" marB="72000" anchor="ctr">
                    <a:solidFill>
                      <a:srgbClr val="193E72"/>
                    </a:solidFill>
                  </a:tcPr>
                </a:tc>
                <a:extLst>
                  <a:ext uri="{0D108BD9-81ED-4DB2-BD59-A6C34878D82A}">
                    <a16:rowId xmlns:a16="http://schemas.microsoft.com/office/drawing/2014/main" val="1948014655"/>
                  </a:ext>
                </a:extLst>
              </a:tr>
              <a:tr h="2452272">
                <a:tc>
                  <a:txBody>
                    <a:bodyPr/>
                    <a:lstStyle/>
                    <a:p>
                      <a:pPr algn="ctr"/>
                      <a:r>
                        <a:rPr lang="en-US" sz="1800" kern="1200">
                          <a:solidFill>
                            <a:schemeClr val="bg1"/>
                          </a:solidFill>
                          <a:latin typeface="+mn-lt"/>
                          <a:ea typeface="+mn-ea"/>
                          <a:cs typeface="+mn-cs"/>
                        </a:rPr>
                        <a:t>Access to and efficacy of targeted therapeutics will increase within the National early phase trials we lead</a:t>
                      </a:r>
                      <a:endParaRPr lang="en-GB">
                        <a:solidFill>
                          <a:schemeClr val="bg1"/>
                        </a:solidFill>
                      </a:endParaRPr>
                    </a:p>
                  </a:txBody>
                  <a:tcPr marL="108000" marR="108000" marT="72000" marB="72000">
                    <a:solidFill>
                      <a:srgbClr val="193E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bg1"/>
                          </a:solidFill>
                          <a:latin typeface="+mn-lt"/>
                          <a:ea typeface="+mn-ea"/>
                          <a:cs typeface="+mn-cs"/>
                        </a:rPr>
                        <a:t>Predictive biomarkers of immunotherapy response will </a:t>
                      </a:r>
                      <a:r>
                        <a:rPr lang="en-US" sz="1800" kern="1200" err="1">
                          <a:solidFill>
                            <a:schemeClr val="bg1"/>
                          </a:solidFill>
                          <a:latin typeface="+mn-lt"/>
                          <a:ea typeface="+mn-ea"/>
                          <a:cs typeface="+mn-cs"/>
                        </a:rPr>
                        <a:t>optimise</a:t>
                      </a:r>
                      <a:r>
                        <a:rPr lang="en-US" sz="1800" kern="1200">
                          <a:solidFill>
                            <a:schemeClr val="bg1"/>
                          </a:solidFill>
                          <a:latin typeface="+mn-lt"/>
                          <a:ea typeface="+mn-ea"/>
                          <a:cs typeface="+mn-cs"/>
                        </a:rPr>
                        <a:t> risk/benefit of treatment and reduce treatment costs.</a:t>
                      </a:r>
                      <a:endParaRPr lang="en-GB" sz="1800" kern="1200">
                        <a:solidFill>
                          <a:schemeClr val="bg1"/>
                        </a:solidFill>
                        <a:latin typeface="+mn-lt"/>
                        <a:ea typeface="+mn-ea"/>
                        <a:cs typeface="Calibri Light"/>
                      </a:endParaRPr>
                    </a:p>
                    <a:p>
                      <a:pPr algn="ctr"/>
                      <a:endParaRPr lang="en-GB">
                        <a:solidFill>
                          <a:schemeClr val="bg1"/>
                        </a:solidFill>
                      </a:endParaRPr>
                    </a:p>
                  </a:txBody>
                  <a:tcPr marL="108000" marR="108000" marT="72000" marB="72000">
                    <a:solidFill>
                      <a:srgbClr val="EF6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bg1"/>
                          </a:solidFill>
                          <a:latin typeface="+mn-lt"/>
                          <a:ea typeface="+mn-ea"/>
                          <a:cs typeface="+mn-cs"/>
                        </a:rPr>
                        <a:t>Comprehensive molecular analysis of </a:t>
                      </a:r>
                      <a:r>
                        <a:rPr lang="en-US" sz="1800" kern="1200" err="1">
                          <a:solidFill>
                            <a:schemeClr val="bg1"/>
                          </a:solidFill>
                          <a:latin typeface="+mn-lt"/>
                          <a:ea typeface="+mn-ea"/>
                          <a:cs typeface="+mn-cs"/>
                        </a:rPr>
                        <a:t>tumours</a:t>
                      </a:r>
                      <a:r>
                        <a:rPr lang="en-US" sz="1800" kern="1200">
                          <a:solidFill>
                            <a:schemeClr val="bg1"/>
                          </a:solidFill>
                          <a:latin typeface="+mn-lt"/>
                          <a:ea typeface="+mn-ea"/>
                          <a:cs typeface="+mn-cs"/>
                        </a:rPr>
                        <a:t> and </a:t>
                      </a:r>
                      <a:r>
                        <a:rPr lang="en-US" sz="1800" kern="1200" err="1">
                          <a:solidFill>
                            <a:schemeClr val="bg1"/>
                          </a:solidFill>
                          <a:latin typeface="+mn-lt"/>
                          <a:ea typeface="+mn-ea"/>
                          <a:cs typeface="+mn-cs"/>
                        </a:rPr>
                        <a:t>tumour</a:t>
                      </a:r>
                      <a:r>
                        <a:rPr lang="en-US" sz="1800" kern="1200">
                          <a:solidFill>
                            <a:schemeClr val="bg1"/>
                          </a:solidFill>
                          <a:latin typeface="+mn-lt"/>
                          <a:ea typeface="+mn-ea"/>
                          <a:cs typeface="+mn-cs"/>
                        </a:rPr>
                        <a:t> microenvironments will inform improved treatment for patients with recalcitrant cancers.</a:t>
                      </a:r>
                      <a:endParaRPr lang="en-GB" sz="1800" kern="1200">
                        <a:solidFill>
                          <a:schemeClr val="bg1"/>
                        </a:solidFill>
                        <a:latin typeface="+mn-lt"/>
                        <a:ea typeface="+mn-ea"/>
                        <a:cs typeface="Calibri Light"/>
                      </a:endParaRPr>
                    </a:p>
                    <a:p>
                      <a:pPr algn="ctr"/>
                      <a:endParaRPr lang="en-GB">
                        <a:solidFill>
                          <a:schemeClr val="bg1"/>
                        </a:solidFill>
                      </a:endParaRPr>
                    </a:p>
                  </a:txBody>
                  <a:tcPr marL="108000" marR="108000" marT="72000" marB="72000">
                    <a:solidFill>
                      <a:srgbClr val="2EACB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bg1"/>
                          </a:solidFill>
                          <a:latin typeface="+mn-lt"/>
                          <a:ea typeface="+mn-ea"/>
                          <a:cs typeface="+mn-cs"/>
                        </a:rPr>
                        <a:t>Our digital approach will </a:t>
                      </a:r>
                      <a:r>
                        <a:rPr lang="en-GB" sz="1800" kern="1200">
                          <a:solidFill>
                            <a:schemeClr val="bg1"/>
                          </a:solidFill>
                          <a:latin typeface="+mn-lt"/>
                          <a:ea typeface="+mn-ea"/>
                          <a:cs typeface="+mn-cs"/>
                        </a:rPr>
                        <a:t>revolutionise</a:t>
                      </a:r>
                      <a:r>
                        <a:rPr lang="en-US" sz="1800" kern="1200">
                          <a:solidFill>
                            <a:schemeClr val="bg1"/>
                          </a:solidFill>
                          <a:latin typeface="+mn-lt"/>
                          <a:ea typeface="+mn-ea"/>
                          <a:cs typeface="+mn-cs"/>
                        </a:rPr>
                        <a:t> patient care via community/in home-based clinical trials.</a:t>
                      </a:r>
                      <a:endParaRPr lang="en-GB" sz="1800" kern="1200">
                        <a:solidFill>
                          <a:schemeClr val="bg1"/>
                        </a:solidFill>
                        <a:latin typeface="+mn-lt"/>
                        <a:ea typeface="+mn-ea"/>
                        <a:cs typeface="+mn-cs"/>
                      </a:endParaRPr>
                    </a:p>
                    <a:p>
                      <a:pPr algn="ctr"/>
                      <a:endParaRPr lang="en-GB">
                        <a:solidFill>
                          <a:schemeClr val="bg1"/>
                        </a:solidFill>
                      </a:endParaRPr>
                    </a:p>
                  </a:txBody>
                  <a:tcPr marL="108000" marR="108000" marT="72000" marB="72000">
                    <a:solidFill>
                      <a:srgbClr val="193E72"/>
                    </a:solidFill>
                  </a:tcPr>
                </a:tc>
                <a:extLst>
                  <a:ext uri="{0D108BD9-81ED-4DB2-BD59-A6C34878D82A}">
                    <a16:rowId xmlns:a16="http://schemas.microsoft.com/office/drawing/2014/main" val="2838896146"/>
                  </a:ext>
                </a:extLst>
              </a:tr>
            </a:tbl>
          </a:graphicData>
        </a:graphic>
      </p:graphicFrame>
      <p:sp>
        <p:nvSpPr>
          <p:cNvPr id="5" name="Title 1">
            <a:extLst>
              <a:ext uri="{FF2B5EF4-FFF2-40B4-BE49-F238E27FC236}">
                <a16:creationId xmlns:a16="http://schemas.microsoft.com/office/drawing/2014/main" id="{FFE6445C-DB6D-4D0D-9105-F627DD0426DC}"/>
              </a:ext>
            </a:extLst>
          </p:cNvPr>
          <p:cNvSpPr txBox="1">
            <a:spLocks/>
          </p:cNvSpPr>
          <p:nvPr/>
        </p:nvSpPr>
        <p:spPr>
          <a:xfrm>
            <a:off x="585623" y="1097826"/>
            <a:ext cx="8899957" cy="874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ea typeface="+mj-lt"/>
                <a:cs typeface="+mj-lt"/>
              </a:rPr>
              <a:t>Cancer Cluster: </a:t>
            </a:r>
            <a:br>
              <a:rPr lang="en-GB">
                <a:ea typeface="+mj-lt"/>
                <a:cs typeface="+mj-lt"/>
              </a:rPr>
            </a:br>
            <a:r>
              <a:rPr lang="en-GB" sz="2000" b="1"/>
              <a:t>Cancer Precision Medicine</a:t>
            </a:r>
            <a:endParaRPr lang="en-US">
              <a:cs typeface="Calibri Light" panose="020F0302020204030204"/>
            </a:endParaRPr>
          </a:p>
        </p:txBody>
      </p:sp>
    </p:spTree>
    <p:extLst>
      <p:ext uri="{BB962C8B-B14F-4D97-AF65-F5344CB8AC3E}">
        <p14:creationId xmlns:p14="http://schemas.microsoft.com/office/powerpoint/2010/main" val="1101733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F0D806F3-C454-41D1-9233-6D7566497C7A}"/>
              </a:ext>
            </a:extLst>
          </p:cNvPr>
          <p:cNvSpPr>
            <a:spLocks noGrp="1"/>
          </p:cNvSpPr>
          <p:nvPr/>
        </p:nvSpPr>
        <p:spPr>
          <a:xfrm>
            <a:off x="746430" y="2097191"/>
            <a:ext cx="10096901" cy="2137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GB" sz="1600">
                <a:solidFill>
                  <a:srgbClr val="000000"/>
                </a:solidFill>
                <a:ea typeface="Times New Roman" panose="02020603050405020304" pitchFamily="18" charset="0"/>
              </a:rPr>
              <a:t>Radiotherapy is the most important non-surgical treatment, received by 50-60% of cancer patients. </a:t>
            </a:r>
            <a:r>
              <a:rPr lang="en-US" sz="1600">
                <a:solidFill>
                  <a:srgbClr val="000000"/>
                </a:solidFill>
                <a:ea typeface="Times New Roman" panose="02020603050405020304" pitchFamily="18" charset="0"/>
              </a:rPr>
              <a:t>Co-l</a:t>
            </a:r>
            <a:r>
              <a:rPr lang="en-US" sz="1600">
                <a:solidFill>
                  <a:srgbClr val="000000"/>
                </a:solidFill>
                <a:effectLst/>
                <a:ea typeface="Times New Roman" panose="02020603050405020304" pitchFamily="18" charset="0"/>
              </a:rPr>
              <a:t>ed by an NIHR Senior Investigator (Tim </a:t>
            </a:r>
            <a:r>
              <a:rPr lang="en-US" sz="1600" err="1">
                <a:solidFill>
                  <a:srgbClr val="000000"/>
                </a:solidFill>
                <a:effectLst/>
                <a:ea typeface="Times New Roman" panose="02020603050405020304" pitchFamily="18" charset="0"/>
              </a:rPr>
              <a:t>Illidge</a:t>
            </a:r>
            <a:r>
              <a:rPr lang="en-US" sz="1600">
                <a:solidFill>
                  <a:srgbClr val="000000"/>
                </a:solidFill>
                <a:effectLst/>
                <a:ea typeface="Times New Roman" panose="02020603050405020304" pitchFamily="18" charset="0"/>
              </a:rPr>
              <a:t>) and working alongside </a:t>
            </a:r>
            <a:r>
              <a:rPr lang="en-GB" sz="1600">
                <a:solidFill>
                  <a:srgbClr val="000000"/>
                </a:solidFill>
                <a:ea typeface="Times New Roman" panose="02020603050405020304" pitchFamily="18" charset="0"/>
              </a:rPr>
              <a:t>international leaders in clinical research, biology and physics, we translate experimental medicine into the clinic and change practice for patient benefit improving outcomes and survival. Our research shapes national/ international radiotherapy guidelines.</a:t>
            </a:r>
            <a:endParaRPr lang="en-US" sz="1600">
              <a:solidFill>
                <a:srgbClr val="000000"/>
              </a:solidFill>
              <a:effectLst/>
              <a:ea typeface="Times New Roman" panose="02020603050405020304" pitchFamily="18" charset="0"/>
            </a:endParaRPr>
          </a:p>
          <a:p>
            <a:pPr marL="0" indent="0">
              <a:lnSpc>
                <a:spcPct val="100000"/>
              </a:lnSpc>
              <a:spcBef>
                <a:spcPts val="0"/>
              </a:spcBef>
              <a:spcAft>
                <a:spcPts val="600"/>
              </a:spcAft>
              <a:buNone/>
            </a:pPr>
            <a:r>
              <a:rPr lang="en-US" sz="1600" b="1">
                <a:solidFill>
                  <a:srgbClr val="000000"/>
                </a:solidFill>
                <a:effectLst/>
                <a:ea typeface="Times New Roman" panose="02020603050405020304" pitchFamily="18" charset="0"/>
              </a:rPr>
              <a:t>Aim: </a:t>
            </a:r>
            <a:r>
              <a:rPr lang="en-US" sz="1600">
                <a:solidFill>
                  <a:srgbClr val="000000"/>
                </a:solidFill>
                <a:effectLst/>
                <a:ea typeface="Times New Roman" panose="02020603050405020304" pitchFamily="18" charset="0"/>
              </a:rPr>
              <a:t>T</a:t>
            </a:r>
            <a:r>
              <a:rPr lang="en-GB" sz="1600"/>
              <a:t>o optimise and personalise advanced radiotherapy regimens to increase cures and reduce side-effects. </a:t>
            </a:r>
            <a:endParaRPr lang="en-US" sz="1600" i="1">
              <a:solidFill>
                <a:srgbClr val="000000"/>
              </a:solidFill>
              <a:effectLst/>
              <a:ea typeface="Times New Roman" panose="02020603050405020304" pitchFamily="18" charset="0"/>
            </a:endParaRPr>
          </a:p>
          <a:p>
            <a:pPr marL="0" indent="0">
              <a:lnSpc>
                <a:spcPct val="100000"/>
              </a:lnSpc>
              <a:spcAft>
                <a:spcPts val="600"/>
              </a:spcAft>
              <a:buNone/>
            </a:pPr>
            <a:endParaRPr lang="en-US" sz="1600">
              <a:solidFill>
                <a:srgbClr val="000000"/>
              </a:solidFill>
              <a:effectLst/>
              <a:ea typeface="Times New Roman" panose="02020603050405020304" pitchFamily="18" charset="0"/>
            </a:endParaRPr>
          </a:p>
          <a:p>
            <a:pPr marL="0" indent="0">
              <a:lnSpc>
                <a:spcPct val="100000"/>
              </a:lnSpc>
              <a:spcAft>
                <a:spcPts val="600"/>
              </a:spcAft>
              <a:buNone/>
            </a:pPr>
            <a:endParaRPr lang="en-GB" sz="2400"/>
          </a:p>
        </p:txBody>
      </p:sp>
      <p:sp>
        <p:nvSpPr>
          <p:cNvPr id="18" name="Content Placeholder 2">
            <a:extLst>
              <a:ext uri="{FF2B5EF4-FFF2-40B4-BE49-F238E27FC236}">
                <a16:creationId xmlns:a16="http://schemas.microsoft.com/office/drawing/2014/main" id="{5E3E7FDB-A6E1-F7F4-1CD1-3B0C05F0B8E4}"/>
              </a:ext>
            </a:extLst>
          </p:cNvPr>
          <p:cNvSpPr txBox="1">
            <a:spLocks/>
          </p:cNvSpPr>
          <p:nvPr/>
        </p:nvSpPr>
        <p:spPr>
          <a:xfrm>
            <a:off x="3302494" y="5588483"/>
            <a:ext cx="2235920" cy="811427"/>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rgbClr val="000000"/>
                </a:solidFill>
                <a:ea typeface="Times New Roman" panose="02020603050405020304" pitchFamily="18" charset="0"/>
              </a:rPr>
              <a:t>Co-Lead: </a:t>
            </a:r>
          </a:p>
          <a:p>
            <a:pPr marL="0" indent="0" algn="ctr">
              <a:buFont typeface="Arial" panose="020B0604020202020204" pitchFamily="34" charset="0"/>
              <a:buNone/>
            </a:pPr>
            <a:r>
              <a:rPr lang="en-US" sz="1400">
                <a:solidFill>
                  <a:srgbClr val="000000"/>
                </a:solidFill>
                <a:ea typeface="Times New Roman" panose="02020603050405020304" pitchFamily="18" charset="0"/>
              </a:rPr>
              <a:t>Tim </a:t>
            </a:r>
            <a:r>
              <a:rPr lang="en-US" sz="1400" err="1">
                <a:solidFill>
                  <a:srgbClr val="000000"/>
                </a:solidFill>
                <a:ea typeface="Times New Roman" panose="02020603050405020304" pitchFamily="18" charset="0"/>
              </a:rPr>
              <a:t>Illidge</a:t>
            </a:r>
            <a:endParaRPr lang="en-US" sz="1400">
              <a:solidFill>
                <a:srgbClr val="000000"/>
              </a:solidFill>
              <a:ea typeface="Times New Roman" panose="02020603050405020304" pitchFamily="18" charset="0"/>
            </a:endParaRPr>
          </a:p>
          <a:p>
            <a:pPr marL="0" indent="0" algn="ctr">
              <a:buFont typeface="Arial" panose="020B0604020202020204" pitchFamily="34" charset="0"/>
              <a:buNone/>
            </a:pPr>
            <a:r>
              <a:rPr lang="en-US" sz="1200">
                <a:solidFill>
                  <a:srgbClr val="000000"/>
                </a:solidFill>
                <a:ea typeface="Times New Roman" panose="02020603050405020304" pitchFamily="18" charset="0"/>
              </a:rPr>
              <a:t>Tim.Illidge@manchester.ac.uk</a:t>
            </a:r>
          </a:p>
          <a:p>
            <a:endParaRPr lang="en-US" sz="1400">
              <a:solidFill>
                <a:srgbClr val="000000"/>
              </a:solidFill>
              <a:ea typeface="Times New Roman" panose="02020603050405020304" pitchFamily="18" charset="0"/>
            </a:endParaRPr>
          </a:p>
          <a:p>
            <a:pPr marL="0" indent="0">
              <a:buFont typeface="Arial" panose="020B0604020202020204" pitchFamily="34" charset="0"/>
              <a:buNone/>
            </a:pPr>
            <a:endParaRPr lang="en-GB" sz="1400"/>
          </a:p>
        </p:txBody>
      </p:sp>
      <p:sp>
        <p:nvSpPr>
          <p:cNvPr id="19" name="Content Placeholder 2">
            <a:extLst>
              <a:ext uri="{FF2B5EF4-FFF2-40B4-BE49-F238E27FC236}">
                <a16:creationId xmlns:a16="http://schemas.microsoft.com/office/drawing/2014/main" id="{DF9E7F7F-C5BB-80D2-BA14-73D369C20AD4}"/>
              </a:ext>
            </a:extLst>
          </p:cNvPr>
          <p:cNvSpPr txBox="1">
            <a:spLocks/>
          </p:cNvSpPr>
          <p:nvPr/>
        </p:nvSpPr>
        <p:spPr>
          <a:xfrm>
            <a:off x="5946885" y="5588684"/>
            <a:ext cx="2376264" cy="811427"/>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rgbClr val="000000"/>
                </a:solidFill>
                <a:ea typeface="Times New Roman" panose="02020603050405020304" pitchFamily="18" charset="0"/>
              </a:rPr>
              <a:t>Co-Lead: </a:t>
            </a:r>
          </a:p>
          <a:p>
            <a:pPr marL="0" indent="0" algn="ctr">
              <a:buFont typeface="Arial" panose="020B0604020202020204" pitchFamily="34" charset="0"/>
              <a:buNone/>
            </a:pPr>
            <a:r>
              <a:rPr lang="en-US" sz="1400">
                <a:solidFill>
                  <a:srgbClr val="000000"/>
                </a:solidFill>
                <a:ea typeface="Times New Roman" panose="02020603050405020304" pitchFamily="18" charset="0"/>
              </a:rPr>
              <a:t>Ananya Choudhury</a:t>
            </a:r>
          </a:p>
          <a:p>
            <a:pPr marL="0" indent="0" algn="ctr">
              <a:buFont typeface="Arial" panose="020B0604020202020204" pitchFamily="34" charset="0"/>
              <a:buNone/>
            </a:pPr>
            <a:r>
              <a:rPr lang="en-US" sz="1200">
                <a:solidFill>
                  <a:srgbClr val="000000"/>
                </a:solidFill>
                <a:ea typeface="Times New Roman" panose="02020603050405020304" pitchFamily="18" charset="0"/>
              </a:rPr>
              <a:t>Ananya.Choudhury@nhs.net</a:t>
            </a:r>
          </a:p>
          <a:p>
            <a:endParaRPr lang="en-US" sz="1400">
              <a:solidFill>
                <a:srgbClr val="000000"/>
              </a:solidFill>
              <a:ea typeface="Times New Roman" panose="02020603050405020304" pitchFamily="18" charset="0"/>
            </a:endParaRPr>
          </a:p>
          <a:p>
            <a:pPr marL="0" indent="0">
              <a:buFont typeface="Arial" panose="020B0604020202020204" pitchFamily="34" charset="0"/>
              <a:buNone/>
            </a:pPr>
            <a:endParaRPr lang="en-GB" sz="1400"/>
          </a:p>
        </p:txBody>
      </p:sp>
      <p:sp>
        <p:nvSpPr>
          <p:cNvPr id="20" name="Content Placeholder 2">
            <a:extLst>
              <a:ext uri="{FF2B5EF4-FFF2-40B4-BE49-F238E27FC236}">
                <a16:creationId xmlns:a16="http://schemas.microsoft.com/office/drawing/2014/main" id="{98D074B5-A523-A2C3-60B6-117C654DFF29}"/>
              </a:ext>
            </a:extLst>
          </p:cNvPr>
          <p:cNvSpPr txBox="1">
            <a:spLocks/>
          </p:cNvSpPr>
          <p:nvPr/>
        </p:nvSpPr>
        <p:spPr>
          <a:xfrm>
            <a:off x="8396520" y="5588684"/>
            <a:ext cx="2520280" cy="81142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rgbClr val="000000"/>
                </a:solidFill>
                <a:ea typeface="Times New Roman" panose="02020603050405020304" pitchFamily="18" charset="0"/>
              </a:rPr>
              <a:t>Project Manager: </a:t>
            </a:r>
          </a:p>
          <a:p>
            <a:pPr algn="ctr"/>
            <a:r>
              <a:rPr lang="en-US" sz="1400">
                <a:solidFill>
                  <a:srgbClr val="000000"/>
                </a:solidFill>
              </a:rPr>
              <a:t>Lois Gardner </a:t>
            </a:r>
            <a:endParaRPr lang="en-US"/>
          </a:p>
          <a:p>
            <a:pPr marL="0" indent="0" algn="ctr">
              <a:buNone/>
            </a:pPr>
            <a:r>
              <a:rPr lang="en-US" sz="1200">
                <a:ea typeface="+mn-lt"/>
                <a:cs typeface="+mn-lt"/>
              </a:rPr>
              <a:t>lois.gardner@manchester.ac.uk</a:t>
            </a:r>
            <a:endParaRPr lang="en-US" sz="1200">
              <a:cs typeface="Calibri"/>
            </a:endParaRPr>
          </a:p>
          <a:p>
            <a:pPr marL="0" indent="0">
              <a:buFont typeface="Arial" panose="020B0604020202020204" pitchFamily="34" charset="0"/>
              <a:buNone/>
            </a:pPr>
            <a:endParaRPr lang="en-GB" sz="1400"/>
          </a:p>
        </p:txBody>
      </p:sp>
      <p:pic>
        <p:nvPicPr>
          <p:cNvPr id="21" name="Picture 20">
            <a:extLst>
              <a:ext uri="{FF2B5EF4-FFF2-40B4-BE49-F238E27FC236}">
                <a16:creationId xmlns:a16="http://schemas.microsoft.com/office/drawing/2014/main" id="{E386E519-A1C7-406E-9CE9-4372CC74FA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1841" y="3788483"/>
            <a:ext cx="1399210" cy="1800000"/>
          </a:xfrm>
          <a:prstGeom prst="rect">
            <a:avLst/>
          </a:prstGeom>
          <a:ln>
            <a:noFill/>
          </a:ln>
        </p:spPr>
      </p:pic>
      <p:pic>
        <p:nvPicPr>
          <p:cNvPr id="22" name="Picture 21">
            <a:extLst>
              <a:ext uri="{FF2B5EF4-FFF2-40B4-BE49-F238E27FC236}">
                <a16:creationId xmlns:a16="http://schemas.microsoft.com/office/drawing/2014/main" id="{C52EC1C2-97F9-4C7D-85AD-71EF35653793}"/>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897634" y="3788483"/>
            <a:ext cx="1404000" cy="1800000"/>
          </a:xfrm>
          <a:prstGeom prst="rect">
            <a:avLst/>
          </a:prstGeom>
          <a:ln>
            <a:noFill/>
          </a:ln>
        </p:spPr>
      </p:pic>
      <p:sp>
        <p:nvSpPr>
          <p:cNvPr id="10" name="Title 1">
            <a:extLst>
              <a:ext uri="{FF2B5EF4-FFF2-40B4-BE49-F238E27FC236}">
                <a16:creationId xmlns:a16="http://schemas.microsoft.com/office/drawing/2014/main" id="{6DA973E7-382B-4CF9-B4BD-A5261593BEED}"/>
              </a:ext>
            </a:extLst>
          </p:cNvPr>
          <p:cNvSpPr txBox="1">
            <a:spLocks/>
          </p:cNvSpPr>
          <p:nvPr/>
        </p:nvSpPr>
        <p:spPr>
          <a:xfrm>
            <a:off x="585623" y="1097826"/>
            <a:ext cx="8899957" cy="874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ea typeface="+mj-lt"/>
                <a:cs typeface="+mj-lt"/>
              </a:rPr>
              <a:t>Cancer Cluster: </a:t>
            </a:r>
            <a:br>
              <a:rPr lang="en-GB">
                <a:ea typeface="+mj-lt"/>
                <a:cs typeface="+mj-lt"/>
              </a:rPr>
            </a:br>
            <a:r>
              <a:rPr lang="en-GB" sz="2000" b="1"/>
              <a:t>Advanced Radiotherapy</a:t>
            </a:r>
            <a:endParaRPr lang="en-US">
              <a:cs typeface="Calibri Light" panose="020F0302020204030204"/>
            </a:endParaRPr>
          </a:p>
        </p:txBody>
      </p:sp>
      <p:pic>
        <p:nvPicPr>
          <p:cNvPr id="13" name="Picture 12" descr="Icon&#10;&#10;Description automatically generated">
            <a:extLst>
              <a:ext uri="{FF2B5EF4-FFF2-40B4-BE49-F238E27FC236}">
                <a16:creationId xmlns:a16="http://schemas.microsoft.com/office/drawing/2014/main" id="{9EE1A443-CCEE-44DE-948C-3D40C42787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58048">
            <a:off x="-315727" y="4961077"/>
            <a:ext cx="2293833" cy="2023740"/>
          </a:xfrm>
          <a:prstGeom prst="rect">
            <a:avLst/>
          </a:prstGeom>
        </p:spPr>
      </p:pic>
      <p:pic>
        <p:nvPicPr>
          <p:cNvPr id="4" name="Picture 4">
            <a:extLst>
              <a:ext uri="{FF2B5EF4-FFF2-40B4-BE49-F238E27FC236}">
                <a16:creationId xmlns:a16="http://schemas.microsoft.com/office/drawing/2014/main" id="{A5DC282F-0DE5-155C-64BE-F9CFB316727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65231" y="3992795"/>
            <a:ext cx="1393991" cy="1593726"/>
          </a:xfrm>
          <a:prstGeom prst="rect">
            <a:avLst/>
          </a:prstGeom>
        </p:spPr>
      </p:pic>
    </p:spTree>
    <p:extLst>
      <p:ext uri="{BB962C8B-B14F-4D97-AF65-F5344CB8AC3E}">
        <p14:creationId xmlns:p14="http://schemas.microsoft.com/office/powerpoint/2010/main" val="926106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377DF-8184-4F5B-B489-FEEA657AA547}"/>
              </a:ext>
            </a:extLst>
          </p:cNvPr>
          <p:cNvSpPr>
            <a:spLocks noGrp="1"/>
          </p:cNvSpPr>
          <p:nvPr>
            <p:ph type="title"/>
          </p:nvPr>
        </p:nvSpPr>
        <p:spPr/>
        <p:txBody>
          <a:bodyPr/>
          <a:lstStyle/>
          <a:p>
            <a:r>
              <a:rPr lang="en-GB"/>
              <a:t>Cancer Cluster: </a:t>
            </a:r>
            <a:r>
              <a:rPr lang="en-GB" sz="2000"/>
              <a:t>Advanced Radiotherapy</a:t>
            </a:r>
            <a:endParaRPr lang="en-GB"/>
          </a:p>
        </p:txBody>
      </p:sp>
      <p:graphicFrame>
        <p:nvGraphicFramePr>
          <p:cNvPr id="5" name="Table 2">
            <a:extLst>
              <a:ext uri="{FF2B5EF4-FFF2-40B4-BE49-F238E27FC236}">
                <a16:creationId xmlns:a16="http://schemas.microsoft.com/office/drawing/2014/main" id="{C41C4417-01AE-47DC-8B0A-A67E692F4EC0}"/>
              </a:ext>
            </a:extLst>
          </p:cNvPr>
          <p:cNvGraphicFramePr>
            <a:graphicFrameLocks noGrp="1"/>
          </p:cNvGraphicFramePr>
          <p:nvPr>
            <p:extLst>
              <p:ext uri="{D42A27DB-BD31-4B8C-83A1-F6EECF244321}">
                <p14:modId xmlns:p14="http://schemas.microsoft.com/office/powerpoint/2010/main" val="2792355089"/>
              </p:ext>
            </p:extLst>
          </p:nvPr>
        </p:nvGraphicFramePr>
        <p:xfrm>
          <a:off x="703385" y="1742406"/>
          <a:ext cx="10842170" cy="4641415"/>
        </p:xfrm>
        <a:graphic>
          <a:graphicData uri="http://schemas.openxmlformats.org/drawingml/2006/table">
            <a:tbl>
              <a:tblPr firstRow="1" bandRow="1">
                <a:solidFill>
                  <a:schemeClr val="accent2"/>
                </a:solidFill>
                <a:tableStyleId>{21E4AEA4-8DFA-4A89-87EB-49C32662AFE0}</a:tableStyleId>
              </a:tblPr>
              <a:tblGrid>
                <a:gridCol w="2168434">
                  <a:extLst>
                    <a:ext uri="{9D8B030D-6E8A-4147-A177-3AD203B41FA5}">
                      <a16:colId xmlns:a16="http://schemas.microsoft.com/office/drawing/2014/main" val="703171431"/>
                    </a:ext>
                  </a:extLst>
                </a:gridCol>
                <a:gridCol w="2168434">
                  <a:extLst>
                    <a:ext uri="{9D8B030D-6E8A-4147-A177-3AD203B41FA5}">
                      <a16:colId xmlns:a16="http://schemas.microsoft.com/office/drawing/2014/main" val="3942569985"/>
                    </a:ext>
                  </a:extLst>
                </a:gridCol>
                <a:gridCol w="2168434">
                  <a:extLst>
                    <a:ext uri="{9D8B030D-6E8A-4147-A177-3AD203B41FA5}">
                      <a16:colId xmlns:a16="http://schemas.microsoft.com/office/drawing/2014/main" val="3199255547"/>
                    </a:ext>
                  </a:extLst>
                </a:gridCol>
                <a:gridCol w="2168434">
                  <a:extLst>
                    <a:ext uri="{9D8B030D-6E8A-4147-A177-3AD203B41FA5}">
                      <a16:colId xmlns:a16="http://schemas.microsoft.com/office/drawing/2014/main" val="1077842628"/>
                    </a:ext>
                  </a:extLst>
                </a:gridCol>
                <a:gridCol w="2168434">
                  <a:extLst>
                    <a:ext uri="{9D8B030D-6E8A-4147-A177-3AD203B41FA5}">
                      <a16:colId xmlns:a16="http://schemas.microsoft.com/office/drawing/2014/main" val="318134429"/>
                    </a:ext>
                  </a:extLst>
                </a:gridCol>
              </a:tblGrid>
              <a:tr h="370840">
                <a:tc>
                  <a:txBody>
                    <a:bodyPr/>
                    <a:lstStyle/>
                    <a:p>
                      <a:pPr algn="ctr"/>
                      <a:r>
                        <a:rPr lang="en-US" sz="1800" b="1" kern="1200">
                          <a:solidFill>
                            <a:schemeClr val="lt1"/>
                          </a:solidFill>
                          <a:latin typeface="+mn-lt"/>
                          <a:ea typeface="+mn-ea"/>
                          <a:cs typeface="+mn-cs"/>
                        </a:rPr>
                        <a:t>1: PRECISION RADIOTHERAPY</a:t>
                      </a:r>
                      <a:endParaRPr lang="en-GB"/>
                    </a:p>
                  </a:txBody>
                  <a:tcPr marL="108000" marR="108000" marT="72000" marB="72000">
                    <a:solidFill>
                      <a:srgbClr val="193E72"/>
                    </a:solidFill>
                  </a:tcPr>
                </a:tc>
                <a:tc>
                  <a:txBody>
                    <a:bodyPr/>
                    <a:lstStyle/>
                    <a:p>
                      <a:pPr algn="ctr"/>
                      <a:r>
                        <a:rPr lang="en-GB" sz="1800" b="1" kern="1200">
                          <a:solidFill>
                            <a:schemeClr val="lt1"/>
                          </a:solidFill>
                          <a:latin typeface="+mn-lt"/>
                          <a:ea typeface="+mn-ea"/>
                          <a:cs typeface="+mn-cs"/>
                        </a:rPr>
                        <a:t>2: IMMUNE RESPONSE TO RADIOTHERAPY</a:t>
                      </a:r>
                      <a:endParaRPr lang="en-GB"/>
                    </a:p>
                  </a:txBody>
                  <a:tcPr marL="108000" marR="108000" marT="72000" marB="72000">
                    <a:solidFill>
                      <a:srgbClr val="EF6557"/>
                    </a:solidFill>
                  </a:tcPr>
                </a:tc>
                <a:tc>
                  <a:txBody>
                    <a:bodyPr/>
                    <a:lstStyle/>
                    <a:p>
                      <a:pPr algn="ctr"/>
                      <a:r>
                        <a:rPr lang="en-GB" sz="1800" b="1" kern="1200">
                          <a:solidFill>
                            <a:schemeClr val="lt1"/>
                          </a:solidFill>
                          <a:latin typeface="+mn-lt"/>
                          <a:ea typeface="+mn-ea"/>
                          <a:cs typeface="+mn-cs"/>
                        </a:rPr>
                        <a:t>3: PROTON THERAPY</a:t>
                      </a:r>
                      <a:endParaRPr lang="en-GB"/>
                    </a:p>
                  </a:txBody>
                  <a:tcPr marL="108000" marR="108000" marT="72000" marB="72000">
                    <a:solidFill>
                      <a:srgbClr val="2EACB0"/>
                    </a:solidFill>
                  </a:tcPr>
                </a:tc>
                <a:tc>
                  <a:txBody>
                    <a:bodyPr/>
                    <a:lstStyle/>
                    <a:p>
                      <a:pPr algn="ctr"/>
                      <a:r>
                        <a:rPr lang="en-GB"/>
                        <a:t>4: HYPOXIA BIOMARKERS</a:t>
                      </a:r>
                    </a:p>
                  </a:txBody>
                  <a:tcPr marL="108000" marR="108000" marT="72000" marB="72000">
                    <a:solidFill>
                      <a:srgbClr val="EF6557"/>
                    </a:solidFill>
                  </a:tcPr>
                </a:tc>
                <a:tc>
                  <a:txBody>
                    <a:bodyPr/>
                    <a:lstStyle/>
                    <a:p>
                      <a:pPr algn="ctr"/>
                      <a:r>
                        <a:rPr lang="en-GB" sz="1800" b="1" kern="1200">
                          <a:solidFill>
                            <a:schemeClr val="lt1"/>
                          </a:solidFill>
                          <a:latin typeface="+mn-lt"/>
                          <a:ea typeface="+mn-ea"/>
                          <a:cs typeface="+mn-cs"/>
                        </a:rPr>
                        <a:t>5: MR LINAC &amp; FUNCTIONAL ADAPTATION</a:t>
                      </a:r>
                      <a:endParaRPr lang="en-GB"/>
                    </a:p>
                  </a:txBody>
                  <a:tcPr marL="108000" marR="108000" marT="72000" marB="72000">
                    <a:solidFill>
                      <a:srgbClr val="193E72"/>
                    </a:solidFill>
                  </a:tcPr>
                </a:tc>
                <a:extLst>
                  <a:ext uri="{0D108BD9-81ED-4DB2-BD59-A6C34878D82A}">
                    <a16:rowId xmlns:a16="http://schemas.microsoft.com/office/drawing/2014/main" val="3368085401"/>
                  </a:ext>
                </a:extLst>
              </a:tr>
              <a:tr h="207735">
                <a:tc>
                  <a:txBody>
                    <a:bodyPr/>
                    <a:lstStyle/>
                    <a:p>
                      <a:pPr algn="ctr">
                        <a:lnSpc>
                          <a:spcPts val="1800"/>
                        </a:lnSpc>
                      </a:pPr>
                      <a:r>
                        <a:rPr lang="en-US">
                          <a:solidFill>
                            <a:schemeClr val="bg1"/>
                          </a:solidFill>
                        </a:rPr>
                        <a:t>Lead: Corinne </a:t>
                      </a:r>
                      <a:r>
                        <a:rPr lang="en-US" err="1">
                          <a:solidFill>
                            <a:schemeClr val="bg1"/>
                          </a:solidFill>
                        </a:rPr>
                        <a:t>Faivre</a:t>
                      </a:r>
                      <a:r>
                        <a:rPr lang="en-US">
                          <a:solidFill>
                            <a:schemeClr val="bg1"/>
                          </a:solidFill>
                        </a:rPr>
                        <a:t>-Finn</a:t>
                      </a:r>
                      <a:endParaRPr lang="en-GB">
                        <a:solidFill>
                          <a:schemeClr val="bg1"/>
                        </a:solidFill>
                      </a:endParaRPr>
                    </a:p>
                  </a:txBody>
                  <a:tcPr marL="108000" marR="108000" marT="72000" marB="72000" anchor="ctr">
                    <a:solidFill>
                      <a:srgbClr val="193E72"/>
                    </a:solidFill>
                  </a:tcPr>
                </a:tc>
                <a:tc>
                  <a:txBody>
                    <a:bodyPr/>
                    <a:lstStyle/>
                    <a:p>
                      <a:pPr algn="ctr">
                        <a:lnSpc>
                          <a:spcPts val="1800"/>
                        </a:lnSpc>
                      </a:pPr>
                      <a:r>
                        <a:rPr lang="en-US">
                          <a:solidFill>
                            <a:schemeClr val="bg1"/>
                          </a:solidFill>
                        </a:rPr>
                        <a:t>Lead: Tim </a:t>
                      </a:r>
                      <a:r>
                        <a:rPr lang="en-US" err="1">
                          <a:solidFill>
                            <a:schemeClr val="bg1"/>
                          </a:solidFill>
                        </a:rPr>
                        <a:t>Illidge</a:t>
                      </a:r>
                      <a:endParaRPr lang="en-GB">
                        <a:solidFill>
                          <a:schemeClr val="bg1"/>
                        </a:solidFill>
                      </a:endParaRPr>
                    </a:p>
                  </a:txBody>
                  <a:tcPr marL="108000" marR="108000" marT="72000" marB="72000" anchor="ctr">
                    <a:solidFill>
                      <a:srgbClr val="EF6557"/>
                    </a:solidFill>
                  </a:tcPr>
                </a:tc>
                <a:tc>
                  <a:txBody>
                    <a:bodyPr/>
                    <a:lstStyle/>
                    <a:p>
                      <a:pPr algn="ctr">
                        <a:lnSpc>
                          <a:spcPts val="1800"/>
                        </a:lnSpc>
                      </a:pPr>
                      <a:r>
                        <a:rPr lang="en-US">
                          <a:solidFill>
                            <a:schemeClr val="bg1"/>
                          </a:solidFill>
                        </a:rPr>
                        <a:t>Lead: Karen </a:t>
                      </a:r>
                      <a:r>
                        <a:rPr lang="en-US" err="1">
                          <a:solidFill>
                            <a:schemeClr val="bg1"/>
                          </a:solidFill>
                        </a:rPr>
                        <a:t>Kirkby</a:t>
                      </a:r>
                      <a:endParaRPr lang="en-GB">
                        <a:solidFill>
                          <a:schemeClr val="bg1"/>
                        </a:solidFill>
                      </a:endParaRPr>
                    </a:p>
                  </a:txBody>
                  <a:tcPr marL="108000" marR="108000" marT="72000" marB="72000" anchor="ctr">
                    <a:solidFill>
                      <a:srgbClr val="2EACB0"/>
                    </a:solid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en-US">
                          <a:solidFill>
                            <a:schemeClr val="bg1"/>
                          </a:solidFill>
                        </a:rPr>
                        <a:t>Lead: </a:t>
                      </a:r>
                      <a:r>
                        <a:rPr lang="en-GB">
                          <a:solidFill>
                            <a:schemeClr val="bg1"/>
                          </a:solidFill>
                        </a:rPr>
                        <a:t>Ananya Choudhury</a:t>
                      </a:r>
                    </a:p>
                  </a:txBody>
                  <a:tcPr marL="108000" marR="108000" marT="72000" marB="72000" anchor="ctr">
                    <a:solidFill>
                      <a:srgbClr val="EF6557"/>
                    </a:solidFill>
                  </a:tcPr>
                </a:tc>
                <a:tc>
                  <a:txBody>
                    <a:bodyPr/>
                    <a:lstStyle/>
                    <a:p>
                      <a:pPr algn="ctr">
                        <a:lnSpc>
                          <a:spcPts val="1800"/>
                        </a:lnSpc>
                      </a:pPr>
                      <a:r>
                        <a:rPr lang="en-US">
                          <a:solidFill>
                            <a:schemeClr val="bg1"/>
                          </a:solidFill>
                        </a:rPr>
                        <a:t>Lead: Cynthia Eccles </a:t>
                      </a:r>
                      <a:endParaRPr lang="en-GB">
                        <a:solidFill>
                          <a:schemeClr val="bg1"/>
                        </a:solidFill>
                      </a:endParaRPr>
                    </a:p>
                  </a:txBody>
                  <a:tcPr marL="108000" marR="108000" marT="72000" marB="72000" anchor="ctr">
                    <a:solidFill>
                      <a:srgbClr val="193E72"/>
                    </a:solidFill>
                  </a:tcPr>
                </a:tc>
                <a:extLst>
                  <a:ext uri="{0D108BD9-81ED-4DB2-BD59-A6C34878D82A}">
                    <a16:rowId xmlns:a16="http://schemas.microsoft.com/office/drawing/2014/main" val="1948014655"/>
                  </a:ext>
                </a:extLst>
              </a:tr>
              <a:tr h="370840">
                <a:tc>
                  <a:txBody>
                    <a:bodyPr/>
                    <a:lstStyle/>
                    <a:p>
                      <a:pPr algn="ctr"/>
                      <a:r>
                        <a:rPr lang="en-US" sz="1600" kern="1200">
                          <a:solidFill>
                            <a:schemeClr val="bg1"/>
                          </a:solidFill>
                          <a:latin typeface="+mn-lt"/>
                          <a:ea typeface="+mn-ea"/>
                          <a:cs typeface="+mn-cs"/>
                        </a:rPr>
                        <a:t>Use big data infrastructure to ‘learn from every patient’ to inform new treatment and follow-up methods; inclusive research for </a:t>
                      </a:r>
                      <a:r>
                        <a:rPr lang="en-US" sz="1600" i="1" kern="1200">
                          <a:solidFill>
                            <a:schemeClr val="bg1"/>
                          </a:solidFill>
                          <a:latin typeface="+mn-lt"/>
                          <a:ea typeface="+mn-ea"/>
                          <a:cs typeface="+mn-cs"/>
                        </a:rPr>
                        <a:t>all</a:t>
                      </a:r>
                      <a:r>
                        <a:rPr lang="en-US" sz="1600" kern="1200">
                          <a:solidFill>
                            <a:schemeClr val="bg1"/>
                          </a:solidFill>
                          <a:latin typeface="+mn-lt"/>
                          <a:ea typeface="+mn-ea"/>
                          <a:cs typeface="+mn-cs"/>
                        </a:rPr>
                        <a:t> patient groups (older, frailer, socially deprived &amp; minority groups).</a:t>
                      </a:r>
                      <a:endParaRPr lang="en-GB" sz="1600">
                        <a:solidFill>
                          <a:schemeClr val="bg1"/>
                        </a:solidFill>
                      </a:endParaRPr>
                    </a:p>
                  </a:txBody>
                  <a:tcPr marL="108000" marR="108000" marT="72000" marB="72000">
                    <a:solidFill>
                      <a:srgbClr val="193E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latin typeface="+mn-lt"/>
                          <a:ea typeface="+mn-ea"/>
                          <a:cs typeface="+mn-cs"/>
                        </a:rPr>
                        <a:t>Investigate how immune response to radiotherapy dictates normal tissue toxicity affecting quality-of-life; identifying on-treatment immune biomarkers of radiotherapy response to improve outcomes.</a:t>
                      </a:r>
                      <a:endParaRPr lang="en-GB" sz="1600" kern="1200">
                        <a:solidFill>
                          <a:schemeClr val="bg1"/>
                        </a:solidFill>
                        <a:latin typeface="+mn-lt"/>
                        <a:ea typeface="+mn-ea"/>
                        <a:cs typeface="Calibri Light"/>
                      </a:endParaRPr>
                    </a:p>
                    <a:p>
                      <a:pPr algn="ctr"/>
                      <a:endParaRPr lang="en-GB" sz="1600">
                        <a:solidFill>
                          <a:schemeClr val="bg1"/>
                        </a:solidFill>
                      </a:endParaRPr>
                    </a:p>
                  </a:txBody>
                  <a:tcPr marL="108000" marR="108000" marT="72000" marB="72000">
                    <a:solidFill>
                      <a:srgbClr val="EF6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latin typeface="+mn-lt"/>
                          <a:ea typeface="+mn-ea"/>
                          <a:cs typeface="+mn-cs"/>
                        </a:rPr>
                        <a:t>Optimisation of proton therapy delivery and drug combinations and implementing outcome prediction models to improve tumour control and decrease long-term side-effects for paediatric &amp; teenage, young adult patients.</a:t>
                      </a:r>
                      <a:endParaRPr lang="en-GB" sz="1600" kern="1200">
                        <a:solidFill>
                          <a:schemeClr val="bg1"/>
                        </a:solidFill>
                        <a:latin typeface="+mn-lt"/>
                        <a:ea typeface="+mn-ea"/>
                        <a:cs typeface="Calibri Light"/>
                      </a:endParaRPr>
                    </a:p>
                    <a:p>
                      <a:pPr algn="ctr"/>
                      <a:endParaRPr lang="en-GB" sz="1600">
                        <a:solidFill>
                          <a:schemeClr val="bg1"/>
                        </a:solidFill>
                      </a:endParaRPr>
                    </a:p>
                  </a:txBody>
                  <a:tcPr marL="108000" marR="108000" marT="72000" marB="72000">
                    <a:solidFill>
                      <a:srgbClr val="2EACB0"/>
                    </a:solidFill>
                  </a:tcPr>
                </a:tc>
                <a:tc>
                  <a:txBody>
                    <a:bodyPr/>
                    <a:lstStyle/>
                    <a:p>
                      <a:pPr algn="ctr"/>
                      <a:r>
                        <a:rPr lang="en-GB" sz="1600">
                          <a:solidFill>
                            <a:schemeClr val="bg1"/>
                          </a:solidFill>
                        </a:rPr>
                        <a:t>Identify hypoxic tumours using tissue-specific tests to select patients for established but under utilised hypoxia-targeted treatments with radiotherapy to improve patient outcomes.</a:t>
                      </a:r>
                    </a:p>
                  </a:txBody>
                  <a:tcPr marL="108000" marR="108000" marT="72000" marB="72000">
                    <a:solidFill>
                      <a:srgbClr val="EF6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latin typeface="+mn-lt"/>
                          <a:ea typeface="+mn-ea"/>
                          <a:cs typeface="+mn-cs"/>
                        </a:rPr>
                        <a:t>Use real-time physiological data to improve the precision of radiotherapy delivery; defining prognostic biomarkers to optimise treatment, improve survival, reduce toxicity &amp; enhance quality-of-life.</a:t>
                      </a:r>
                    </a:p>
                    <a:p>
                      <a:pPr algn="ctr"/>
                      <a:endParaRPr lang="en-GB" sz="1600">
                        <a:solidFill>
                          <a:schemeClr val="bg1"/>
                        </a:solidFill>
                      </a:endParaRPr>
                    </a:p>
                  </a:txBody>
                  <a:tcPr marL="108000" marR="108000" marT="72000" marB="72000">
                    <a:solidFill>
                      <a:srgbClr val="193E72"/>
                    </a:solidFill>
                  </a:tcPr>
                </a:tc>
                <a:extLst>
                  <a:ext uri="{0D108BD9-81ED-4DB2-BD59-A6C34878D82A}">
                    <a16:rowId xmlns:a16="http://schemas.microsoft.com/office/drawing/2014/main" val="2838896146"/>
                  </a:ext>
                </a:extLst>
              </a:tr>
            </a:tbl>
          </a:graphicData>
        </a:graphic>
      </p:graphicFrame>
    </p:spTree>
    <p:extLst>
      <p:ext uri="{BB962C8B-B14F-4D97-AF65-F5344CB8AC3E}">
        <p14:creationId xmlns:p14="http://schemas.microsoft.com/office/powerpoint/2010/main" val="1677512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81FD34-3A2A-F83B-55AA-13791AFAA102}"/>
              </a:ext>
            </a:extLst>
          </p:cNvPr>
          <p:cNvSpPr txBox="1"/>
          <p:nvPr/>
        </p:nvSpPr>
        <p:spPr>
          <a:xfrm>
            <a:off x="2094631" y="5991177"/>
            <a:ext cx="3343275"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GB" sz="1400"/>
              <a:t>Theme Lead:</a:t>
            </a:r>
            <a:br>
              <a:rPr lang="en-GB" sz="1400"/>
            </a:br>
            <a:r>
              <a:rPr lang="en-GB" sz="1400"/>
              <a:t>Professor John Radford ​</a:t>
            </a:r>
            <a:br>
              <a:rPr lang="en-GB" sz="1400"/>
            </a:br>
            <a:r>
              <a:rPr lang="en-GB" sz="1100"/>
              <a:t>john.radford@manchester.ac.uk​</a:t>
            </a:r>
          </a:p>
          <a:p>
            <a:pPr algn="ctr">
              <a:spcAft>
                <a:spcPts val="600"/>
              </a:spcAft>
            </a:pPr>
            <a:r>
              <a:rPr lang="en-GB" sz="1400"/>
              <a:t>​</a:t>
            </a:r>
          </a:p>
        </p:txBody>
      </p:sp>
      <p:sp>
        <p:nvSpPr>
          <p:cNvPr id="3" name="TextBox 2">
            <a:extLst>
              <a:ext uri="{FF2B5EF4-FFF2-40B4-BE49-F238E27FC236}">
                <a16:creationId xmlns:a16="http://schemas.microsoft.com/office/drawing/2014/main" id="{D99F4106-61C6-DC13-4685-27BC78B83FA4}"/>
              </a:ext>
            </a:extLst>
          </p:cNvPr>
          <p:cNvSpPr txBox="1"/>
          <p:nvPr/>
        </p:nvSpPr>
        <p:spPr>
          <a:xfrm>
            <a:off x="5043936" y="5991177"/>
            <a:ext cx="379095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GB" sz="1400"/>
              <a:t>Theme Co-lead:​​</a:t>
            </a:r>
            <a:br>
              <a:rPr lang="en-GB" sz="1400"/>
            </a:br>
            <a:r>
              <a:rPr lang="en-GB" sz="1400"/>
              <a:t>Professor Christopher Miller​​</a:t>
            </a:r>
            <a:br>
              <a:rPr lang="en-GB" sz="1400"/>
            </a:br>
            <a:r>
              <a:rPr lang="en-GB" sz="1100"/>
              <a:t>christopher.miller@manchester.ac.uk </a:t>
            </a:r>
            <a:r>
              <a:rPr lang="en-GB" sz="1400"/>
              <a:t>​​</a:t>
            </a:r>
          </a:p>
        </p:txBody>
      </p:sp>
      <p:sp>
        <p:nvSpPr>
          <p:cNvPr id="4" name="TextBox 3">
            <a:extLst>
              <a:ext uri="{FF2B5EF4-FFF2-40B4-BE49-F238E27FC236}">
                <a16:creationId xmlns:a16="http://schemas.microsoft.com/office/drawing/2014/main" id="{DE9064D2-C2FF-86FF-CFB1-6E20ABE2B4C9}"/>
              </a:ext>
            </a:extLst>
          </p:cNvPr>
          <p:cNvSpPr txBox="1"/>
          <p:nvPr/>
        </p:nvSpPr>
        <p:spPr>
          <a:xfrm>
            <a:off x="8618948" y="5991177"/>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GB" sz="1400"/>
              <a:t>Project Manager:​​</a:t>
            </a:r>
            <a:br>
              <a:rPr lang="en-GB" sz="1400"/>
            </a:br>
            <a:r>
              <a:rPr lang="en-GB" sz="1400"/>
              <a:t>Louise James ​​</a:t>
            </a:r>
            <a:br>
              <a:rPr lang="en-GB" sz="1400"/>
            </a:br>
            <a:r>
              <a:rPr lang="en-GB" sz="1100"/>
              <a:t>Louise.James22@nhs.net</a:t>
            </a:r>
            <a:r>
              <a:rPr lang="en-GB" sz="1400"/>
              <a:t>​​</a:t>
            </a:r>
          </a:p>
        </p:txBody>
      </p:sp>
      <p:sp>
        <p:nvSpPr>
          <p:cNvPr id="5" name="TextBox 4">
            <a:extLst>
              <a:ext uri="{FF2B5EF4-FFF2-40B4-BE49-F238E27FC236}">
                <a16:creationId xmlns:a16="http://schemas.microsoft.com/office/drawing/2014/main" id="{688ECD87-C4B2-818F-0B0F-5633CFD9358C}"/>
              </a:ext>
            </a:extLst>
          </p:cNvPr>
          <p:cNvSpPr txBox="1"/>
          <p:nvPr/>
        </p:nvSpPr>
        <p:spPr>
          <a:xfrm>
            <a:off x="831189" y="2135204"/>
            <a:ext cx="1029903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Over 300,000 people in the North-West will be living with the short and long-term consequences of cancer by 2030. </a:t>
            </a:r>
            <a:r>
              <a:rPr lang="en-US" sz="1600" err="1">
                <a:ea typeface="+mn-lt"/>
                <a:cs typeface="+mn-lt"/>
              </a:rPr>
              <a:t>Personalised</a:t>
            </a:r>
            <a:r>
              <a:rPr lang="en-US" sz="1600">
                <a:ea typeface="+mn-lt"/>
                <a:cs typeface="+mn-lt"/>
              </a:rPr>
              <a:t> interventions are required to reduce the risk of events including cardiovascular morbidity/mortality, bone fracture, cancer recurrence and the development of second cancers.</a:t>
            </a:r>
          </a:p>
          <a:p>
            <a:r>
              <a:rPr lang="en-US" sz="1600">
                <a:ea typeface="+mn-lt"/>
                <a:cs typeface="+mn-lt"/>
              </a:rPr>
              <a:t> </a:t>
            </a:r>
          </a:p>
          <a:p>
            <a:r>
              <a:rPr lang="en-US" sz="1600" b="1">
                <a:ea typeface="+mn-lt"/>
                <a:cs typeface="+mn-lt"/>
              </a:rPr>
              <a:t>Aim: </a:t>
            </a:r>
            <a:r>
              <a:rPr lang="en-US" sz="1600">
                <a:ea typeface="+mn-lt"/>
                <a:cs typeface="+mn-lt"/>
              </a:rPr>
              <a:t>To </a:t>
            </a:r>
            <a:r>
              <a:rPr lang="en-US" sz="1600" err="1">
                <a:ea typeface="+mn-lt"/>
                <a:cs typeface="+mn-lt"/>
              </a:rPr>
              <a:t>optimise</a:t>
            </a:r>
            <a:r>
              <a:rPr lang="en-US" sz="1600">
                <a:ea typeface="+mn-lt"/>
                <a:cs typeface="+mn-lt"/>
              </a:rPr>
              <a:t> identification and </a:t>
            </a:r>
            <a:r>
              <a:rPr lang="en-US" sz="1600" err="1">
                <a:ea typeface="+mn-lt"/>
                <a:cs typeface="+mn-lt"/>
              </a:rPr>
              <a:t>personalise</a:t>
            </a:r>
            <a:r>
              <a:rPr lang="en-US" sz="1600">
                <a:ea typeface="+mn-lt"/>
                <a:cs typeface="+mn-lt"/>
              </a:rPr>
              <a:t> treatments, reducing the burden of multiple long-term conditions after cancer therapy and improve morbidity and mortality.</a:t>
            </a:r>
          </a:p>
          <a:p>
            <a:endParaRPr lang="en-US" sz="1600">
              <a:cs typeface="Segoe UI"/>
            </a:endParaRPr>
          </a:p>
        </p:txBody>
      </p:sp>
      <p:pic>
        <p:nvPicPr>
          <p:cNvPr id="7" name="Picture 8" descr="A picture containing wall, clothing, person, scarf&#10;&#10;Description automatically generated">
            <a:extLst>
              <a:ext uri="{FF2B5EF4-FFF2-40B4-BE49-F238E27FC236}">
                <a16:creationId xmlns:a16="http://schemas.microsoft.com/office/drawing/2014/main" id="{B6CBDF61-E9D2-4BF7-AF2B-0265AB653F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11219" y="4321344"/>
            <a:ext cx="1704392" cy="1631865"/>
          </a:xfrm>
          <a:prstGeom prst="rect">
            <a:avLst/>
          </a:prstGeom>
        </p:spPr>
      </p:pic>
      <p:pic>
        <p:nvPicPr>
          <p:cNvPr id="11" name="Picture 11">
            <a:extLst>
              <a:ext uri="{FF2B5EF4-FFF2-40B4-BE49-F238E27FC236}">
                <a16:creationId xmlns:a16="http://schemas.microsoft.com/office/drawing/2014/main" id="{F18DB2E0-7A30-E9A9-561A-E02543C3D2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21665" y="4321344"/>
            <a:ext cx="1631864" cy="1634219"/>
          </a:xfrm>
          <a:prstGeom prst="rect">
            <a:avLst/>
          </a:prstGeom>
        </p:spPr>
      </p:pic>
      <p:pic>
        <p:nvPicPr>
          <p:cNvPr id="10" name="Picture 11">
            <a:extLst>
              <a:ext uri="{FF2B5EF4-FFF2-40B4-BE49-F238E27FC236}">
                <a16:creationId xmlns:a16="http://schemas.microsoft.com/office/drawing/2014/main" id="{EDB69EE2-E08B-A45F-2BD3-071595085CC9}"/>
              </a:ext>
            </a:extLst>
          </p:cNvPr>
          <p:cNvPicPr>
            <a:picLocks noChangeAspect="1"/>
          </p:cNvPicPr>
          <p:nvPr/>
        </p:nvPicPr>
        <p:blipFill>
          <a:blip r:embed="rId5"/>
          <a:stretch>
            <a:fillRect/>
          </a:stretch>
        </p:blipFill>
        <p:spPr>
          <a:xfrm>
            <a:off x="2996648" y="4321345"/>
            <a:ext cx="1631864" cy="1631864"/>
          </a:xfrm>
          <a:prstGeom prst="rect">
            <a:avLst/>
          </a:prstGeom>
        </p:spPr>
      </p:pic>
      <p:sp>
        <p:nvSpPr>
          <p:cNvPr id="12" name="Title 1">
            <a:extLst>
              <a:ext uri="{FF2B5EF4-FFF2-40B4-BE49-F238E27FC236}">
                <a16:creationId xmlns:a16="http://schemas.microsoft.com/office/drawing/2014/main" id="{F6EC1D38-EC6F-4600-A37F-C69BA0D8455C}"/>
              </a:ext>
            </a:extLst>
          </p:cNvPr>
          <p:cNvSpPr txBox="1">
            <a:spLocks/>
          </p:cNvSpPr>
          <p:nvPr/>
        </p:nvSpPr>
        <p:spPr>
          <a:xfrm>
            <a:off x="585623" y="1097826"/>
            <a:ext cx="8899957" cy="874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ea typeface="+mj-lt"/>
                <a:cs typeface="+mj-lt"/>
              </a:rPr>
              <a:t>Cancer Cluster: </a:t>
            </a:r>
            <a:br>
              <a:rPr lang="en-GB">
                <a:ea typeface="+mj-lt"/>
                <a:cs typeface="+mj-lt"/>
              </a:rPr>
            </a:br>
            <a:r>
              <a:rPr lang="en-GB" sz="2000" b="1"/>
              <a:t>Living with and Beyond Cancer</a:t>
            </a:r>
            <a:endParaRPr lang="en-US">
              <a:cs typeface="Calibri Light" panose="020F0302020204030204"/>
            </a:endParaRPr>
          </a:p>
        </p:txBody>
      </p:sp>
      <p:pic>
        <p:nvPicPr>
          <p:cNvPr id="14" name="Picture 13" descr="Icon&#10;&#10;Description automatically generated">
            <a:extLst>
              <a:ext uri="{FF2B5EF4-FFF2-40B4-BE49-F238E27FC236}">
                <a16:creationId xmlns:a16="http://schemas.microsoft.com/office/drawing/2014/main" id="{251F098A-8E0D-475A-9261-0A6AACBF41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58048">
            <a:off x="-315727" y="4961077"/>
            <a:ext cx="2293833" cy="2023740"/>
          </a:xfrm>
          <a:prstGeom prst="rect">
            <a:avLst/>
          </a:prstGeom>
        </p:spPr>
      </p:pic>
    </p:spTree>
    <p:extLst>
      <p:ext uri="{BB962C8B-B14F-4D97-AF65-F5344CB8AC3E}">
        <p14:creationId xmlns:p14="http://schemas.microsoft.com/office/powerpoint/2010/main" val="1635774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ADBC312-80D6-AF46-A50B-75D72B938709}"/>
              </a:ext>
            </a:extLst>
          </p:cNvPr>
          <p:cNvGraphicFramePr>
            <a:graphicFrameLocks noGrp="1"/>
          </p:cNvGraphicFramePr>
          <p:nvPr>
            <p:extLst>
              <p:ext uri="{D42A27DB-BD31-4B8C-83A1-F6EECF244321}">
                <p14:modId xmlns:p14="http://schemas.microsoft.com/office/powerpoint/2010/main" val="128803548"/>
              </p:ext>
            </p:extLst>
          </p:nvPr>
        </p:nvGraphicFramePr>
        <p:xfrm>
          <a:off x="688183" y="2415941"/>
          <a:ext cx="10815634" cy="3832601"/>
        </p:xfrm>
        <a:graphic>
          <a:graphicData uri="http://schemas.openxmlformats.org/drawingml/2006/table">
            <a:tbl>
              <a:tblPr firstRow="1" bandRow="1">
                <a:tableStyleId>{5C22544A-7EE6-4342-B048-85BDC9FD1C3A}</a:tableStyleId>
              </a:tblPr>
              <a:tblGrid>
                <a:gridCol w="3500437">
                  <a:extLst>
                    <a:ext uri="{9D8B030D-6E8A-4147-A177-3AD203B41FA5}">
                      <a16:colId xmlns:a16="http://schemas.microsoft.com/office/drawing/2014/main" val="269800787"/>
                    </a:ext>
                  </a:extLst>
                </a:gridCol>
                <a:gridCol w="3786187">
                  <a:extLst>
                    <a:ext uri="{9D8B030D-6E8A-4147-A177-3AD203B41FA5}">
                      <a16:colId xmlns:a16="http://schemas.microsoft.com/office/drawing/2014/main" val="503041061"/>
                    </a:ext>
                  </a:extLst>
                </a:gridCol>
                <a:gridCol w="3529010">
                  <a:extLst>
                    <a:ext uri="{9D8B030D-6E8A-4147-A177-3AD203B41FA5}">
                      <a16:colId xmlns:a16="http://schemas.microsoft.com/office/drawing/2014/main" val="2610329364"/>
                    </a:ext>
                  </a:extLst>
                </a:gridCol>
              </a:tblGrid>
              <a:tr h="981777">
                <a:tc>
                  <a:txBody>
                    <a:bodyPr/>
                    <a:lstStyle/>
                    <a:p>
                      <a:pPr algn="ctr"/>
                      <a:r>
                        <a:rPr lang="en-GB"/>
                        <a:t>1: CARDIOVASCULAR HEALTH</a:t>
                      </a:r>
                    </a:p>
                  </a:txBody>
                  <a:tcPr anchor="ctr">
                    <a:solidFill>
                      <a:srgbClr val="193E72"/>
                    </a:solidFill>
                  </a:tcPr>
                </a:tc>
                <a:tc>
                  <a:txBody>
                    <a:bodyPr/>
                    <a:lstStyle/>
                    <a:p>
                      <a:pPr algn="ctr"/>
                      <a:r>
                        <a:rPr lang="en-GB"/>
                        <a:t>2: BONE HEALTH</a:t>
                      </a:r>
                      <a:endParaRPr lang="en-US"/>
                    </a:p>
                  </a:txBody>
                  <a:tcPr anchor="ctr">
                    <a:solidFill>
                      <a:srgbClr val="EF6557"/>
                    </a:solidFill>
                  </a:tcPr>
                </a:tc>
                <a:tc>
                  <a:txBody>
                    <a:bodyPr/>
                    <a:lstStyle/>
                    <a:p>
                      <a:pPr algn="ctr"/>
                      <a:r>
                        <a:rPr lang="en-GB"/>
                        <a:t>3: RECURRENT &amp; SECOND CANCERS</a:t>
                      </a:r>
                      <a:endParaRPr lang="en-US"/>
                    </a:p>
                  </a:txBody>
                  <a:tcPr anchor="ctr">
                    <a:solidFill>
                      <a:srgbClr val="2EACB0"/>
                    </a:solidFill>
                  </a:tcPr>
                </a:tc>
                <a:extLst>
                  <a:ext uri="{0D108BD9-81ED-4DB2-BD59-A6C34878D82A}">
                    <a16:rowId xmlns:a16="http://schemas.microsoft.com/office/drawing/2014/main" val="1946654434"/>
                  </a:ext>
                </a:extLst>
              </a:tr>
              <a:tr h="766660">
                <a:tc>
                  <a:txBody>
                    <a:bodyPr/>
                    <a:lstStyle/>
                    <a:p>
                      <a:pPr algn="ctr"/>
                      <a:r>
                        <a:rPr lang="en-GB">
                          <a:solidFill>
                            <a:schemeClr val="bg1"/>
                          </a:solidFill>
                        </a:rPr>
                        <a:t>Lead: Chris Miller</a:t>
                      </a:r>
                    </a:p>
                  </a:txBody>
                  <a:tcPr anchor="ctr">
                    <a:solidFill>
                      <a:srgbClr val="193E72"/>
                    </a:solidFill>
                  </a:tcPr>
                </a:tc>
                <a:tc>
                  <a:txBody>
                    <a:bodyPr/>
                    <a:lstStyle/>
                    <a:p>
                      <a:pPr algn="ctr"/>
                      <a:r>
                        <a:rPr lang="en-GB">
                          <a:solidFill>
                            <a:schemeClr val="bg1"/>
                          </a:solidFill>
                        </a:rPr>
                        <a:t>Lead: Claire Higham</a:t>
                      </a:r>
                    </a:p>
                  </a:txBody>
                  <a:tcPr anchor="ctr">
                    <a:solidFill>
                      <a:srgbClr val="EF6557"/>
                    </a:solidFill>
                  </a:tcPr>
                </a:tc>
                <a:tc>
                  <a:txBody>
                    <a:bodyPr/>
                    <a:lstStyle/>
                    <a:p>
                      <a:pPr algn="ctr"/>
                      <a:r>
                        <a:rPr lang="en-GB">
                          <a:solidFill>
                            <a:schemeClr val="bg1"/>
                          </a:solidFill>
                        </a:rPr>
                        <a:t>Lead: Kim Linton</a:t>
                      </a:r>
                    </a:p>
                  </a:txBody>
                  <a:tcPr anchor="ctr">
                    <a:solidFill>
                      <a:srgbClr val="2EACB0"/>
                    </a:solidFill>
                  </a:tcPr>
                </a:tc>
                <a:extLst>
                  <a:ext uri="{0D108BD9-81ED-4DB2-BD59-A6C34878D82A}">
                    <a16:rowId xmlns:a16="http://schemas.microsoft.com/office/drawing/2014/main" val="1315113516"/>
                  </a:ext>
                </a:extLst>
              </a:tr>
              <a:tr h="2084164">
                <a:tc>
                  <a:txBody>
                    <a:bodyPr/>
                    <a:lstStyle/>
                    <a:p>
                      <a:pPr lvl="0" algn="ctr">
                        <a:buNone/>
                      </a:pPr>
                      <a:r>
                        <a:rPr lang="en-GB" sz="1800" b="0" i="0" u="none" strike="noStrike" noProof="0">
                          <a:solidFill>
                            <a:schemeClr val="bg1"/>
                          </a:solidFill>
                          <a:latin typeface="Calibri"/>
                        </a:rPr>
                        <a:t>Development of individual risk estimates for cardiovascular morbidity and mortality leading to p</a:t>
                      </a:r>
                      <a:r>
                        <a:rPr lang="en-GB" sz="1800" b="0" i="0" u="none" strike="noStrike" noProof="0">
                          <a:solidFill>
                            <a:schemeClr val="bg1"/>
                          </a:solidFill>
                        </a:rPr>
                        <a:t>ersonalised diagnostics and therapeutics; i</a:t>
                      </a:r>
                      <a:r>
                        <a:rPr lang="en-GB" sz="1800" b="0" i="0" u="none" strike="noStrike" noProof="0">
                          <a:solidFill>
                            <a:schemeClr val="bg1"/>
                          </a:solidFill>
                          <a:latin typeface="Calibri"/>
                        </a:rPr>
                        <a:t>mproving cardiovascular health in cancer patients.</a:t>
                      </a:r>
                    </a:p>
                  </a:txBody>
                  <a:tcPr anchor="ctr">
                    <a:solidFill>
                      <a:srgbClr val="193E72"/>
                    </a:solidFill>
                  </a:tcPr>
                </a:tc>
                <a:tc>
                  <a:txBody>
                    <a:bodyPr/>
                    <a:lstStyle/>
                    <a:p>
                      <a:pPr lvl="0" algn="ctr">
                        <a:buNone/>
                      </a:pPr>
                      <a:r>
                        <a:rPr lang="en-GB" sz="1800" b="0" i="0" u="none" strike="noStrike" noProof="0">
                          <a:solidFill>
                            <a:schemeClr val="bg1"/>
                          </a:solidFill>
                        </a:rPr>
                        <a:t>Optimising bone health in cancer patients by i</a:t>
                      </a:r>
                      <a:r>
                        <a:rPr lang="en-GB" sz="1800" b="0" i="0" u="none" strike="noStrike" noProof="0">
                          <a:solidFill>
                            <a:schemeClr val="bg1"/>
                          </a:solidFill>
                          <a:latin typeface="Calibri"/>
                        </a:rPr>
                        <a:t>dentification of those at high risk of impaired bone health/fractures to facilitate targeted interventions for prevention and treatment.</a:t>
                      </a:r>
                    </a:p>
                  </a:txBody>
                  <a:tcPr anchor="ctr">
                    <a:solidFill>
                      <a:srgbClr val="EF6557"/>
                    </a:solidFill>
                  </a:tcPr>
                </a:tc>
                <a:tc>
                  <a:txBody>
                    <a:bodyPr/>
                    <a:lstStyle/>
                    <a:p>
                      <a:pPr lvl="0" algn="ctr">
                        <a:buNone/>
                      </a:pPr>
                      <a:r>
                        <a:rPr lang="en-GB" sz="1800" b="0" i="0" u="none" strike="noStrike" noProof="0">
                          <a:solidFill>
                            <a:schemeClr val="bg1"/>
                          </a:solidFill>
                          <a:latin typeface="Calibri"/>
                        </a:rPr>
                        <a:t>Earlier detection of second, treatment related cancers or recurrence to improve outcomes for high risk patients</a:t>
                      </a:r>
                    </a:p>
                  </a:txBody>
                  <a:tcPr anchor="ctr">
                    <a:solidFill>
                      <a:srgbClr val="2EACB0"/>
                    </a:solidFill>
                  </a:tcPr>
                </a:tc>
                <a:extLst>
                  <a:ext uri="{0D108BD9-81ED-4DB2-BD59-A6C34878D82A}">
                    <a16:rowId xmlns:a16="http://schemas.microsoft.com/office/drawing/2014/main" val="3829034874"/>
                  </a:ext>
                </a:extLst>
              </a:tr>
            </a:tbl>
          </a:graphicData>
        </a:graphic>
      </p:graphicFrame>
      <p:sp>
        <p:nvSpPr>
          <p:cNvPr id="7" name="Title 1">
            <a:extLst>
              <a:ext uri="{FF2B5EF4-FFF2-40B4-BE49-F238E27FC236}">
                <a16:creationId xmlns:a16="http://schemas.microsoft.com/office/drawing/2014/main" id="{DF31C5FA-6A54-4FFD-8CA5-52A7D17E1599}"/>
              </a:ext>
            </a:extLst>
          </p:cNvPr>
          <p:cNvSpPr txBox="1">
            <a:spLocks/>
          </p:cNvSpPr>
          <p:nvPr/>
        </p:nvSpPr>
        <p:spPr>
          <a:xfrm>
            <a:off x="585623" y="1097826"/>
            <a:ext cx="8899957" cy="874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ea typeface="+mj-lt"/>
                <a:cs typeface="+mj-lt"/>
              </a:rPr>
              <a:t>Cancer Cluster: </a:t>
            </a:r>
            <a:br>
              <a:rPr lang="en-GB">
                <a:ea typeface="+mj-lt"/>
                <a:cs typeface="+mj-lt"/>
              </a:rPr>
            </a:br>
            <a:r>
              <a:rPr lang="en-GB" sz="2000" b="1"/>
              <a:t>Living with and Beyond Cancer</a:t>
            </a:r>
            <a:endParaRPr lang="en-US">
              <a:cs typeface="Calibri Light" panose="020F0302020204030204"/>
            </a:endParaRPr>
          </a:p>
        </p:txBody>
      </p:sp>
    </p:spTree>
    <p:extLst>
      <p:ext uri="{BB962C8B-B14F-4D97-AF65-F5344CB8AC3E}">
        <p14:creationId xmlns:p14="http://schemas.microsoft.com/office/powerpoint/2010/main" val="2667786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D806F3-C454-41D1-9233-6D7566497C7A}"/>
              </a:ext>
            </a:extLst>
          </p:cNvPr>
          <p:cNvSpPr>
            <a:spLocks noGrp="1"/>
          </p:cNvSpPr>
          <p:nvPr>
            <p:ph idx="4294967295"/>
          </p:nvPr>
        </p:nvSpPr>
        <p:spPr>
          <a:xfrm>
            <a:off x="969778" y="2169517"/>
            <a:ext cx="10252443" cy="2138362"/>
          </a:xfrm>
        </p:spPr>
        <p:txBody>
          <a:bodyPr>
            <a:normAutofit/>
          </a:bodyPr>
          <a:lstStyle/>
          <a:p>
            <a:pPr marL="0" indent="0">
              <a:buNone/>
            </a:pPr>
            <a:r>
              <a:rPr lang="en-US" sz="1800">
                <a:solidFill>
                  <a:srgbClr val="000000"/>
                </a:solidFill>
                <a:effectLst/>
                <a:ea typeface="Times New Roman" panose="02020603050405020304" pitchFamily="18" charset="0"/>
              </a:rPr>
              <a:t>Tackle the challenges of hearing loss across the social spectrum; addressing NIHR priorities, and the government’s levelling-up agenda. Our service users, clinical networks, industry and charity collaborations shape our priorities.</a:t>
            </a:r>
          </a:p>
          <a:p>
            <a:pPr marL="0" indent="0">
              <a:buNone/>
            </a:pPr>
            <a:r>
              <a:rPr lang="en-US" sz="1800" b="1">
                <a:solidFill>
                  <a:srgbClr val="000000"/>
                </a:solidFill>
                <a:effectLst/>
                <a:ea typeface="Times New Roman" panose="02020603050405020304" pitchFamily="18" charset="0"/>
              </a:rPr>
              <a:t>Aims:</a:t>
            </a:r>
          </a:p>
          <a:p>
            <a:r>
              <a:rPr lang="en-US" sz="1800">
                <a:solidFill>
                  <a:srgbClr val="000000"/>
                </a:solidFill>
                <a:ea typeface="Times New Roman" panose="02020603050405020304" pitchFamily="18" charset="0"/>
              </a:rPr>
              <a:t>T</a:t>
            </a:r>
            <a:r>
              <a:rPr lang="en-US" sz="1800">
                <a:solidFill>
                  <a:srgbClr val="000000"/>
                </a:solidFill>
                <a:effectLst/>
                <a:ea typeface="Times New Roman" panose="02020603050405020304" pitchFamily="18" charset="0"/>
              </a:rPr>
              <a:t>o improve prevention, diagnosis, treatment, and management of hearing loss and co-morbidities</a:t>
            </a:r>
          </a:p>
          <a:p>
            <a:r>
              <a:rPr lang="en-US" sz="1800">
                <a:solidFill>
                  <a:srgbClr val="000000"/>
                </a:solidFill>
                <a:effectLst/>
                <a:ea typeface="Times New Roman" panose="02020603050405020304" pitchFamily="18" charset="0"/>
              </a:rPr>
              <a:t>To fundamentally shift the emphasis from hearing </a:t>
            </a:r>
            <a:r>
              <a:rPr lang="en-US" sz="1800" i="1">
                <a:solidFill>
                  <a:srgbClr val="000000"/>
                </a:solidFill>
                <a:effectLst/>
                <a:ea typeface="Times New Roman" panose="02020603050405020304" pitchFamily="18" charset="0"/>
              </a:rPr>
              <a:t>loss</a:t>
            </a:r>
            <a:r>
              <a:rPr lang="en-US" sz="1800">
                <a:solidFill>
                  <a:srgbClr val="000000"/>
                </a:solidFill>
                <a:effectLst/>
                <a:ea typeface="Times New Roman" panose="02020603050405020304" pitchFamily="18" charset="0"/>
              </a:rPr>
              <a:t> to hearing </a:t>
            </a:r>
            <a:r>
              <a:rPr lang="en-US" sz="1800" i="1">
                <a:solidFill>
                  <a:srgbClr val="000000"/>
                </a:solidFill>
                <a:effectLst/>
                <a:ea typeface="Times New Roman" panose="02020603050405020304" pitchFamily="18" charset="0"/>
              </a:rPr>
              <a:t>health</a:t>
            </a:r>
          </a:p>
          <a:p>
            <a:endParaRPr lang="en-US" sz="1800">
              <a:solidFill>
                <a:srgbClr val="000000"/>
              </a:solidFill>
              <a:effectLst/>
              <a:ea typeface="Times New Roman" panose="02020603050405020304" pitchFamily="18" charset="0"/>
            </a:endParaRPr>
          </a:p>
          <a:p>
            <a:pPr marL="0" indent="0">
              <a:buNone/>
            </a:pPr>
            <a:endParaRPr lang="en-GB"/>
          </a:p>
        </p:txBody>
      </p:sp>
      <p:pic>
        <p:nvPicPr>
          <p:cNvPr id="9" name="Picture 8" descr="A person wearing glasses&#10;&#10;Description automatically generated with low confidence">
            <a:extLst>
              <a:ext uri="{FF2B5EF4-FFF2-40B4-BE49-F238E27FC236}">
                <a16:creationId xmlns:a16="http://schemas.microsoft.com/office/drawing/2014/main" id="{C9AB0094-7BD3-ACB4-ADF5-F867EFC299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9013670" y="4367557"/>
            <a:ext cx="1504240" cy="1319091"/>
          </a:xfrm>
          <a:prstGeom prst="rect">
            <a:avLst/>
          </a:prstGeom>
        </p:spPr>
      </p:pic>
      <p:sp>
        <p:nvSpPr>
          <p:cNvPr id="11" name="Content Placeholder 2">
            <a:extLst>
              <a:ext uri="{FF2B5EF4-FFF2-40B4-BE49-F238E27FC236}">
                <a16:creationId xmlns:a16="http://schemas.microsoft.com/office/drawing/2014/main" id="{5E3E7FDB-A6E1-F7F4-1CD1-3B0C05F0B8E4}"/>
              </a:ext>
            </a:extLst>
          </p:cNvPr>
          <p:cNvSpPr txBox="1">
            <a:spLocks/>
          </p:cNvSpPr>
          <p:nvPr/>
        </p:nvSpPr>
        <p:spPr>
          <a:xfrm>
            <a:off x="3245687" y="5818786"/>
            <a:ext cx="2889447" cy="8114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dirty="0">
                <a:solidFill>
                  <a:srgbClr val="000000"/>
                </a:solidFill>
                <a:ea typeface="Times New Roman" panose="02020603050405020304" pitchFamily="18" charset="0"/>
              </a:rPr>
              <a:t>Theme Co-Lead: Gabrielle Saunders</a:t>
            </a:r>
          </a:p>
          <a:p>
            <a:pPr marL="0" indent="0" algn="ctr">
              <a:lnSpc>
                <a:spcPct val="100000"/>
              </a:lnSpc>
              <a:buFont typeface="Arial" panose="020B0604020202020204" pitchFamily="34" charset="0"/>
              <a:buNone/>
            </a:pPr>
            <a:r>
              <a:rPr lang="en-US" sz="1200" dirty="0">
                <a:solidFill>
                  <a:srgbClr val="000000"/>
                </a:solidFill>
                <a:ea typeface="Times New Roman" panose="02020603050405020304" pitchFamily="18" charset="0"/>
              </a:rPr>
              <a:t>Gabrielle.saunders@manchester.ac.uk</a:t>
            </a:r>
            <a:endParaRPr lang="en-US" sz="1200" dirty="0">
              <a:solidFill>
                <a:srgbClr val="000000"/>
              </a:solidFill>
              <a:ea typeface="Times New Roman" panose="02020603050405020304" pitchFamily="18" charset="0"/>
              <a:cs typeface="Calibri"/>
            </a:endParaRPr>
          </a:p>
          <a:p>
            <a:pPr algn="ctr">
              <a:lnSpc>
                <a:spcPct val="100000"/>
              </a:lnSpc>
            </a:pPr>
            <a:endParaRPr lang="en-US" sz="1400">
              <a:solidFill>
                <a:srgbClr val="000000"/>
              </a:solidFill>
              <a:ea typeface="Times New Roman" panose="02020603050405020304" pitchFamily="18" charset="0"/>
            </a:endParaRPr>
          </a:p>
          <a:p>
            <a:pPr marL="0" indent="0" algn="ctr">
              <a:lnSpc>
                <a:spcPct val="100000"/>
              </a:lnSpc>
              <a:buFont typeface="Arial" panose="020B0604020202020204" pitchFamily="34" charset="0"/>
              <a:buNone/>
            </a:pPr>
            <a:endParaRPr lang="en-GB" sz="2000"/>
          </a:p>
        </p:txBody>
      </p:sp>
      <p:sp>
        <p:nvSpPr>
          <p:cNvPr id="12" name="Content Placeholder 2">
            <a:extLst>
              <a:ext uri="{FF2B5EF4-FFF2-40B4-BE49-F238E27FC236}">
                <a16:creationId xmlns:a16="http://schemas.microsoft.com/office/drawing/2014/main" id="{DF9E7F7F-C5BB-80D2-BA14-73D369C20AD4}"/>
              </a:ext>
            </a:extLst>
          </p:cNvPr>
          <p:cNvSpPr txBox="1">
            <a:spLocks/>
          </p:cNvSpPr>
          <p:nvPr/>
        </p:nvSpPr>
        <p:spPr>
          <a:xfrm>
            <a:off x="5850173" y="5827348"/>
            <a:ext cx="2812142" cy="8114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a:solidFill>
                  <a:srgbClr val="000000"/>
                </a:solidFill>
                <a:ea typeface="Times New Roman" panose="02020603050405020304" pitchFamily="18" charset="0"/>
              </a:rPr>
              <a:t>Theme Co-Lead: Chris Plack</a:t>
            </a:r>
            <a:endParaRPr lang="en-US" sz="1400" i="1">
              <a:solidFill>
                <a:srgbClr val="000000"/>
              </a:solidFill>
              <a:ea typeface="Times New Roman" panose="02020603050405020304" pitchFamily="18" charset="0"/>
              <a:cs typeface="Calibri" panose="020F0502020204030204"/>
            </a:endParaRPr>
          </a:p>
          <a:p>
            <a:pPr marL="0" indent="0" algn="ctr">
              <a:lnSpc>
                <a:spcPct val="100000"/>
              </a:lnSpc>
              <a:buFont typeface="Arial" panose="020B0604020202020204" pitchFamily="34" charset="0"/>
              <a:buNone/>
            </a:pPr>
            <a:r>
              <a:rPr lang="en-US" sz="1100">
                <a:cs typeface="Calibri"/>
              </a:rPr>
              <a:t>Chris.Plack@manchester.ac.uk</a:t>
            </a:r>
          </a:p>
          <a:p>
            <a:pPr marL="0" indent="0" algn="ctr">
              <a:lnSpc>
                <a:spcPct val="100000"/>
              </a:lnSpc>
              <a:buNone/>
            </a:pPr>
            <a:endParaRPr lang="en-GB" sz="2000">
              <a:cs typeface="Calibri" panose="020F0502020204030204"/>
            </a:endParaRPr>
          </a:p>
        </p:txBody>
      </p:sp>
      <p:sp>
        <p:nvSpPr>
          <p:cNvPr id="13" name="Content Placeholder 2">
            <a:extLst>
              <a:ext uri="{FF2B5EF4-FFF2-40B4-BE49-F238E27FC236}">
                <a16:creationId xmlns:a16="http://schemas.microsoft.com/office/drawing/2014/main" id="{98D074B5-A523-A2C3-60B6-117C654DFF29}"/>
              </a:ext>
            </a:extLst>
          </p:cNvPr>
          <p:cNvSpPr txBox="1">
            <a:spLocks/>
          </p:cNvSpPr>
          <p:nvPr/>
        </p:nvSpPr>
        <p:spPr>
          <a:xfrm>
            <a:off x="8437433" y="5822067"/>
            <a:ext cx="2656714" cy="8114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400">
                <a:solidFill>
                  <a:srgbClr val="000000"/>
                </a:solidFill>
                <a:ea typeface="Times New Roman" panose="02020603050405020304" pitchFamily="18" charset="0"/>
              </a:rPr>
              <a:t>Project Manager: Cath Wright</a:t>
            </a:r>
          </a:p>
          <a:p>
            <a:pPr marL="0" indent="0" algn="ctr">
              <a:lnSpc>
                <a:spcPct val="100000"/>
              </a:lnSpc>
              <a:buFont typeface="Arial" panose="020B0604020202020204" pitchFamily="34" charset="0"/>
              <a:buNone/>
            </a:pPr>
            <a:r>
              <a:rPr lang="en-US" sz="1200">
                <a:solidFill>
                  <a:srgbClr val="000000"/>
                </a:solidFill>
                <a:ea typeface="Times New Roman" panose="02020603050405020304" pitchFamily="18" charset="0"/>
              </a:rPr>
              <a:t>Cath.Wright@manchester.ac.uk</a:t>
            </a:r>
          </a:p>
          <a:p>
            <a:pPr algn="ctr">
              <a:lnSpc>
                <a:spcPct val="100000"/>
              </a:lnSpc>
            </a:pPr>
            <a:endParaRPr lang="en-US" sz="1400">
              <a:solidFill>
                <a:srgbClr val="000000"/>
              </a:solidFill>
              <a:ea typeface="Times New Roman" panose="02020603050405020304" pitchFamily="18" charset="0"/>
            </a:endParaRPr>
          </a:p>
          <a:p>
            <a:pPr marL="0" indent="0" algn="ctr">
              <a:lnSpc>
                <a:spcPct val="100000"/>
              </a:lnSpc>
              <a:buFont typeface="Arial" panose="020B0604020202020204" pitchFamily="34" charset="0"/>
              <a:buNone/>
            </a:pPr>
            <a:endParaRPr lang="en-GB" sz="2000"/>
          </a:p>
        </p:txBody>
      </p:sp>
      <p:sp>
        <p:nvSpPr>
          <p:cNvPr id="10" name="Title 4">
            <a:extLst>
              <a:ext uri="{FF2B5EF4-FFF2-40B4-BE49-F238E27FC236}">
                <a16:creationId xmlns:a16="http://schemas.microsoft.com/office/drawing/2014/main" id="{CEEE2568-4127-4211-95D4-B18909849F67}"/>
              </a:ext>
            </a:extLst>
          </p:cNvPr>
          <p:cNvSpPr txBox="1">
            <a:spLocks/>
          </p:cNvSpPr>
          <p:nvPr/>
        </p:nvSpPr>
        <p:spPr>
          <a:xfrm>
            <a:off x="585623" y="1078777"/>
            <a:ext cx="8899957" cy="911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High Burden Under-Researched Cluster:</a:t>
            </a:r>
            <a:r>
              <a:rPr lang="en-US"/>
              <a:t>​</a:t>
            </a:r>
            <a:br>
              <a:rPr lang="en-US"/>
            </a:br>
            <a:r>
              <a:rPr lang="en-GB" sz="2000"/>
              <a:t>Hearing Health</a:t>
            </a:r>
            <a:endParaRPr lang="en-GB"/>
          </a:p>
        </p:txBody>
      </p:sp>
      <p:pic>
        <p:nvPicPr>
          <p:cNvPr id="18" name="Picture 17" descr="Icon&#10;&#10;Description automatically generated">
            <a:extLst>
              <a:ext uri="{FF2B5EF4-FFF2-40B4-BE49-F238E27FC236}">
                <a16:creationId xmlns:a16="http://schemas.microsoft.com/office/drawing/2014/main" id="{D2D0147D-DC01-4201-BBED-E5B44E5C7A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658048">
            <a:off x="-315727" y="4961077"/>
            <a:ext cx="2293833" cy="2023740"/>
          </a:xfrm>
          <a:prstGeom prst="rect">
            <a:avLst/>
          </a:prstGeom>
        </p:spPr>
      </p:pic>
      <p:pic>
        <p:nvPicPr>
          <p:cNvPr id="4" name="Picture 5">
            <a:extLst>
              <a:ext uri="{FF2B5EF4-FFF2-40B4-BE49-F238E27FC236}">
                <a16:creationId xmlns:a16="http://schemas.microsoft.com/office/drawing/2014/main" id="{E7B4E328-98B0-BBCD-B1ED-989C38C9FF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70667" y="4274475"/>
            <a:ext cx="1271040" cy="1545734"/>
          </a:xfrm>
          <a:prstGeom prst="rect">
            <a:avLst/>
          </a:prstGeom>
        </p:spPr>
      </p:pic>
      <p:sp>
        <p:nvSpPr>
          <p:cNvPr id="2" name="Rectangle 1">
            <a:extLst>
              <a:ext uri="{FF2B5EF4-FFF2-40B4-BE49-F238E27FC236}">
                <a16:creationId xmlns:a16="http://schemas.microsoft.com/office/drawing/2014/main" id="{81D91651-2E3F-D6C0-D5C2-235951155B44}"/>
              </a:ext>
            </a:extLst>
          </p:cNvPr>
          <p:cNvSpPr/>
          <p:nvPr/>
        </p:nvSpPr>
        <p:spPr>
          <a:xfrm>
            <a:off x="4006920" y="4306584"/>
            <a:ext cx="1369887" cy="14897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452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EEE3B87-20DC-ED66-B276-5120454501CF}"/>
              </a:ext>
            </a:extLst>
          </p:cNvPr>
          <p:cNvGraphicFramePr>
            <a:graphicFrameLocks noGrp="1"/>
          </p:cNvGraphicFramePr>
          <p:nvPr>
            <p:ph idx="4294967295"/>
            <p:extLst>
              <p:ext uri="{D42A27DB-BD31-4B8C-83A1-F6EECF244321}">
                <p14:modId xmlns:p14="http://schemas.microsoft.com/office/powerpoint/2010/main" val="748958606"/>
              </p:ext>
            </p:extLst>
          </p:nvPr>
        </p:nvGraphicFramePr>
        <p:xfrm>
          <a:off x="298331" y="1990725"/>
          <a:ext cx="11595338" cy="4465019"/>
        </p:xfrm>
        <a:graphic>
          <a:graphicData uri="http://schemas.openxmlformats.org/drawingml/2006/table">
            <a:tbl>
              <a:tblPr firstRow="1" bandRow="1" bandCol="1">
                <a:tableStyleId>{5C22544A-7EE6-4342-B048-85BDC9FD1C3A}</a:tableStyleId>
              </a:tblPr>
              <a:tblGrid>
                <a:gridCol w="2088374">
                  <a:extLst>
                    <a:ext uri="{9D8B030D-6E8A-4147-A177-3AD203B41FA5}">
                      <a16:colId xmlns:a16="http://schemas.microsoft.com/office/drawing/2014/main" val="1796987116"/>
                    </a:ext>
                  </a:extLst>
                </a:gridCol>
                <a:gridCol w="2421138">
                  <a:extLst>
                    <a:ext uri="{9D8B030D-6E8A-4147-A177-3AD203B41FA5}">
                      <a16:colId xmlns:a16="http://schemas.microsoft.com/office/drawing/2014/main" val="2361411106"/>
                    </a:ext>
                  </a:extLst>
                </a:gridCol>
                <a:gridCol w="2468670">
                  <a:extLst>
                    <a:ext uri="{9D8B030D-6E8A-4147-A177-3AD203B41FA5}">
                      <a16:colId xmlns:a16="http://schemas.microsoft.com/office/drawing/2014/main" val="3875470208"/>
                    </a:ext>
                  </a:extLst>
                </a:gridCol>
                <a:gridCol w="2306730">
                  <a:extLst>
                    <a:ext uri="{9D8B030D-6E8A-4147-A177-3AD203B41FA5}">
                      <a16:colId xmlns:a16="http://schemas.microsoft.com/office/drawing/2014/main" val="83859844"/>
                    </a:ext>
                  </a:extLst>
                </a:gridCol>
                <a:gridCol w="2310426">
                  <a:extLst>
                    <a:ext uri="{9D8B030D-6E8A-4147-A177-3AD203B41FA5}">
                      <a16:colId xmlns:a16="http://schemas.microsoft.com/office/drawing/2014/main" val="2495137826"/>
                    </a:ext>
                  </a:extLst>
                </a:gridCol>
              </a:tblGrid>
              <a:tr h="540719">
                <a:tc>
                  <a:txBody>
                    <a:bodyPr/>
                    <a:lstStyle/>
                    <a:p>
                      <a:pPr marL="342900" indent="-342900" algn="ctr">
                        <a:buAutoNum type="arabicPeriod"/>
                      </a:pPr>
                      <a:r>
                        <a:rPr lang="en-GB" sz="1600"/>
                        <a:t>PREVENTION</a:t>
                      </a:r>
                    </a:p>
                  </a:txBody>
                  <a:tcPr anchor="ctr">
                    <a:solidFill>
                      <a:srgbClr val="193E72"/>
                    </a:solidFill>
                  </a:tcPr>
                </a:tc>
                <a:tc>
                  <a:txBody>
                    <a:bodyPr/>
                    <a:lstStyle/>
                    <a:p>
                      <a:pPr algn="ctr"/>
                      <a:r>
                        <a:rPr lang="en-GB" sz="1600"/>
                        <a:t>2. DIAGNOSIS: TOOLKIT</a:t>
                      </a:r>
                    </a:p>
                  </a:txBody>
                  <a:tcPr anchor="ctr">
                    <a:solidFill>
                      <a:srgbClr val="EF6557"/>
                    </a:solidFill>
                  </a:tcPr>
                </a:tc>
                <a:tc>
                  <a:txBody>
                    <a:bodyPr/>
                    <a:lstStyle/>
                    <a:p>
                      <a:pPr algn="ctr"/>
                      <a:r>
                        <a:rPr lang="en-GB" sz="1600"/>
                        <a:t>3. DIAGNOSIS: CLUSTERS</a:t>
                      </a:r>
                    </a:p>
                  </a:txBody>
                  <a:tcPr anchor="ctr">
                    <a:solidFill>
                      <a:srgbClr val="2EACB0"/>
                    </a:solidFill>
                  </a:tcPr>
                </a:tc>
                <a:tc>
                  <a:txBody>
                    <a:bodyPr/>
                    <a:lstStyle/>
                    <a:p>
                      <a:pPr algn="ctr"/>
                      <a:r>
                        <a:rPr lang="en-GB" sz="1600"/>
                        <a:t>4. TREATMENT</a:t>
                      </a:r>
                    </a:p>
                  </a:txBody>
                  <a:tcPr anchor="ctr">
                    <a:solidFill>
                      <a:srgbClr val="EF6557"/>
                    </a:solidFill>
                  </a:tcPr>
                </a:tc>
                <a:tc>
                  <a:txBody>
                    <a:bodyPr/>
                    <a:lstStyle/>
                    <a:p>
                      <a:pPr algn="ctr"/>
                      <a:r>
                        <a:rPr lang="en-GB" sz="1600"/>
                        <a:t>5. INCLUSION SCIENCE</a:t>
                      </a:r>
                    </a:p>
                  </a:txBody>
                  <a:tcPr anchor="ctr">
                    <a:solidFill>
                      <a:srgbClr val="193E72"/>
                    </a:solidFill>
                  </a:tcPr>
                </a:tc>
                <a:extLst>
                  <a:ext uri="{0D108BD9-81ED-4DB2-BD59-A6C34878D82A}">
                    <a16:rowId xmlns:a16="http://schemas.microsoft.com/office/drawing/2014/main" val="3014896142"/>
                  </a:ext>
                </a:extLst>
              </a:tr>
              <a:tr h="7814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chemeClr val="bg1"/>
                          </a:solidFill>
                        </a:rPr>
                        <a:t>Lead: Karolina </a:t>
                      </a:r>
                      <a:r>
                        <a:rPr lang="en-GB" err="1">
                          <a:solidFill>
                            <a:schemeClr val="bg1"/>
                          </a:solidFill>
                        </a:rPr>
                        <a:t>Kluk</a:t>
                      </a:r>
                      <a:endParaRPr lang="en-GB">
                        <a:solidFill>
                          <a:schemeClr val="bg1"/>
                        </a:solidFill>
                      </a:endParaRPr>
                    </a:p>
                  </a:txBody>
                  <a:tcPr anchor="ctr">
                    <a:solidFill>
                      <a:srgbClr val="193E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chemeClr val="bg1"/>
                          </a:solidFill>
                        </a:rPr>
                        <a:t>Lead: David Moore</a:t>
                      </a:r>
                    </a:p>
                  </a:txBody>
                  <a:tcPr anchor="ctr">
                    <a:solidFill>
                      <a:srgbClr val="EF6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chemeClr val="bg1"/>
                          </a:solidFill>
                        </a:rPr>
                        <a:t>Lead: Rebecca Millman</a:t>
                      </a:r>
                    </a:p>
                  </a:txBody>
                  <a:tcPr anchor="ctr">
                    <a:solidFill>
                      <a:srgbClr val="2EACB0"/>
                    </a:solidFill>
                  </a:tcPr>
                </a:tc>
                <a:tc>
                  <a:txBody>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lang="en-GB" sz="1800">
                          <a:solidFill>
                            <a:schemeClr val="bg1"/>
                          </a:solidFill>
                        </a:rPr>
                        <a:t>Lead: Gabrielle Saunders &amp; Michael Stone</a:t>
                      </a:r>
                    </a:p>
                  </a:txBody>
                  <a:tcPr anchor="ctr">
                    <a:solidFill>
                      <a:srgbClr val="EF6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chemeClr val="bg1"/>
                          </a:solidFill>
                        </a:rPr>
                        <a:t>Lead: Chris Armitage</a:t>
                      </a:r>
                    </a:p>
                  </a:txBody>
                  <a:tcPr anchor="ctr">
                    <a:solidFill>
                      <a:srgbClr val="193E72"/>
                    </a:solidFill>
                  </a:tcPr>
                </a:tc>
                <a:extLst>
                  <a:ext uri="{0D108BD9-81ED-4DB2-BD59-A6C34878D82A}">
                    <a16:rowId xmlns:a16="http://schemas.microsoft.com/office/drawing/2014/main" val="1102227968"/>
                  </a:ext>
                </a:extLst>
              </a:tr>
              <a:tr h="2009360">
                <a:tc>
                  <a:txBody>
                    <a:bodyPr/>
                    <a:lstStyle/>
                    <a:p>
                      <a:pPr algn="ctr"/>
                      <a:endParaRPr lang="en-GB" b="0">
                        <a:solidFill>
                          <a:schemeClr val="bg1"/>
                        </a:solidFill>
                      </a:endParaRPr>
                    </a:p>
                    <a:p>
                      <a:pPr algn="ctr"/>
                      <a:r>
                        <a:rPr lang="en-GB" b="0">
                          <a:solidFill>
                            <a:schemeClr val="bg1"/>
                          </a:solidFill>
                        </a:rPr>
                        <a:t>Identification of genetic, environmental and immunological factors causing hearing loss will inform therapies that mitigate risk</a:t>
                      </a:r>
                    </a:p>
                  </a:txBody>
                  <a:tcPr>
                    <a:solidFill>
                      <a:srgbClr val="193E72"/>
                    </a:solidFill>
                  </a:tcPr>
                </a:tc>
                <a:tc>
                  <a:txBody>
                    <a:bodyPr/>
                    <a:lstStyle/>
                    <a:p>
                      <a:pPr algn="ctr"/>
                      <a:endParaRPr lang="en-GB">
                        <a:solidFill>
                          <a:schemeClr val="bg1"/>
                        </a:solidFill>
                      </a:endParaRPr>
                    </a:p>
                    <a:p>
                      <a:pPr algn="ctr"/>
                      <a:r>
                        <a:rPr lang="en-GB">
                          <a:solidFill>
                            <a:schemeClr val="bg1"/>
                          </a:solidFill>
                        </a:rPr>
                        <a:t>Innovative diagnostic tools designed for more sensitised and precise detection will enhance personalised care</a:t>
                      </a:r>
                    </a:p>
                  </a:txBody>
                  <a:tcPr>
                    <a:solidFill>
                      <a:srgbClr val="EF6557"/>
                    </a:solidFill>
                  </a:tcPr>
                </a:tc>
                <a:tc>
                  <a:txBody>
                    <a:bodyPr/>
                    <a:lstStyle/>
                    <a:p>
                      <a:pPr algn="ctr"/>
                      <a:endParaRPr lang="en-GB">
                        <a:solidFill>
                          <a:schemeClr val="bg1"/>
                        </a:solidFill>
                      </a:endParaRPr>
                    </a:p>
                    <a:p>
                      <a:pPr algn="ctr"/>
                      <a:r>
                        <a:rPr lang="en-GB">
                          <a:solidFill>
                            <a:schemeClr val="bg1"/>
                          </a:solidFill>
                        </a:rPr>
                        <a:t>Understanding  mechanisms that link hearing loss with co-morbidities of dementia and diabetes will improve diagnosis, prevention and management of all three</a:t>
                      </a:r>
                    </a:p>
                    <a:p>
                      <a:pPr algn="ctr"/>
                      <a:endParaRPr lang="en-GB">
                        <a:solidFill>
                          <a:schemeClr val="bg1"/>
                        </a:solidFill>
                      </a:endParaRPr>
                    </a:p>
                  </a:txBody>
                  <a:tcPr>
                    <a:solidFill>
                      <a:srgbClr val="2EACB0"/>
                    </a:solidFill>
                  </a:tcPr>
                </a:tc>
                <a:tc>
                  <a:txBody>
                    <a:bodyPr/>
                    <a:lstStyle/>
                    <a:p>
                      <a:pPr algn="ctr"/>
                      <a:endParaRPr lang="en-GB">
                        <a:solidFill>
                          <a:schemeClr val="bg1"/>
                        </a:solidFill>
                      </a:endParaRPr>
                    </a:p>
                    <a:p>
                      <a:pPr algn="ctr"/>
                      <a:r>
                        <a:rPr lang="en-GB">
                          <a:solidFill>
                            <a:schemeClr val="bg1"/>
                          </a:solidFill>
                        </a:rPr>
                        <a:t>Personal digital technology, remote care, and person-centred-metrics can be used to optimise hearing health outcomes and monitor general health</a:t>
                      </a:r>
                    </a:p>
                  </a:txBody>
                  <a:tcPr>
                    <a:solidFill>
                      <a:srgbClr val="EF6557"/>
                    </a:solidFill>
                  </a:tcPr>
                </a:tc>
                <a:tc>
                  <a:txBody>
                    <a:bodyPr/>
                    <a:lstStyle/>
                    <a:p>
                      <a:pPr algn="ctr"/>
                      <a:endParaRPr lang="en-GB">
                        <a:solidFill>
                          <a:schemeClr val="bg1"/>
                        </a:solidFill>
                      </a:endParaRPr>
                    </a:p>
                    <a:p>
                      <a:pPr algn="ctr"/>
                      <a:r>
                        <a:rPr lang="en-GB">
                          <a:solidFill>
                            <a:schemeClr val="bg1"/>
                          </a:solidFill>
                        </a:rPr>
                        <a:t>Behavioural science approaches will improve identification of disease, uptake and outcomes of treatments</a:t>
                      </a:r>
                    </a:p>
                  </a:txBody>
                  <a:tcPr>
                    <a:solidFill>
                      <a:srgbClr val="193E72"/>
                    </a:solidFill>
                  </a:tcPr>
                </a:tc>
                <a:extLst>
                  <a:ext uri="{0D108BD9-81ED-4DB2-BD59-A6C34878D82A}">
                    <a16:rowId xmlns:a16="http://schemas.microsoft.com/office/drawing/2014/main" val="2131306771"/>
                  </a:ext>
                </a:extLst>
              </a:tr>
            </a:tbl>
          </a:graphicData>
        </a:graphic>
      </p:graphicFrame>
      <p:sp>
        <p:nvSpPr>
          <p:cNvPr id="8" name="Title 4">
            <a:extLst>
              <a:ext uri="{FF2B5EF4-FFF2-40B4-BE49-F238E27FC236}">
                <a16:creationId xmlns:a16="http://schemas.microsoft.com/office/drawing/2014/main" id="{D65A494B-0941-4F75-B119-B5AC5D3DEB87}"/>
              </a:ext>
            </a:extLst>
          </p:cNvPr>
          <p:cNvSpPr txBox="1">
            <a:spLocks/>
          </p:cNvSpPr>
          <p:nvPr/>
        </p:nvSpPr>
        <p:spPr>
          <a:xfrm>
            <a:off x="585623" y="1078777"/>
            <a:ext cx="8899957" cy="911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High Burden Under-Researched Cluster:</a:t>
            </a:r>
            <a:r>
              <a:rPr lang="en-US"/>
              <a:t>​</a:t>
            </a:r>
            <a:br>
              <a:rPr lang="en-US"/>
            </a:br>
            <a:r>
              <a:rPr lang="en-GB" sz="2000"/>
              <a:t>Hearing Health</a:t>
            </a:r>
            <a:endParaRPr lang="en-GB"/>
          </a:p>
        </p:txBody>
      </p:sp>
    </p:spTree>
    <p:extLst>
      <p:ext uri="{BB962C8B-B14F-4D97-AF65-F5344CB8AC3E}">
        <p14:creationId xmlns:p14="http://schemas.microsoft.com/office/powerpoint/2010/main" val="134209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C8C54C5D-5B3B-48C2-A95B-11E4EC05AD15}"/>
              </a:ext>
            </a:extLst>
          </p:cNvPr>
          <p:cNvGraphicFramePr>
            <a:graphicFrameLocks noGrp="1"/>
          </p:cNvGraphicFramePr>
          <p:nvPr>
            <p:ph idx="4294967295"/>
            <p:extLst>
              <p:ext uri="{D42A27DB-BD31-4B8C-83A1-F6EECF244321}">
                <p14:modId xmlns:p14="http://schemas.microsoft.com/office/powerpoint/2010/main" val="3901016267"/>
              </p:ext>
            </p:extLst>
          </p:nvPr>
        </p:nvGraphicFramePr>
        <p:xfrm>
          <a:off x="6355099" y="1779864"/>
          <a:ext cx="5506409" cy="3413760"/>
        </p:xfrm>
        <a:graphic>
          <a:graphicData uri="http://schemas.openxmlformats.org/drawingml/2006/table">
            <a:tbl>
              <a:tblPr firstRow="1" bandRow="1" bandCol="1">
                <a:tableStyleId>{5C22544A-7EE6-4342-B048-85BDC9FD1C3A}</a:tableStyleId>
              </a:tblPr>
              <a:tblGrid>
                <a:gridCol w="2721524">
                  <a:extLst>
                    <a:ext uri="{9D8B030D-6E8A-4147-A177-3AD203B41FA5}">
                      <a16:colId xmlns:a16="http://schemas.microsoft.com/office/drawing/2014/main" val="1796987116"/>
                    </a:ext>
                  </a:extLst>
                </a:gridCol>
                <a:gridCol w="2784885">
                  <a:extLst>
                    <a:ext uri="{9D8B030D-6E8A-4147-A177-3AD203B41FA5}">
                      <a16:colId xmlns:a16="http://schemas.microsoft.com/office/drawing/2014/main" val="2361411106"/>
                    </a:ext>
                  </a:extLst>
                </a:gridCol>
              </a:tblGrid>
              <a:tr h="2867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t>First core area of mental health theme work</a:t>
                      </a:r>
                      <a:endParaRPr lang="en-GB" sz="1600"/>
                    </a:p>
                  </a:txBody>
                  <a:tcPr>
                    <a:solidFill>
                      <a:srgbClr val="193E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t>Second core area of mental health theme work</a:t>
                      </a:r>
                      <a:endParaRPr lang="en-GB" sz="1600"/>
                    </a:p>
                  </a:txBody>
                  <a:tcPr>
                    <a:solidFill>
                      <a:srgbClr val="EF6557"/>
                    </a:solidFill>
                  </a:tcPr>
                </a:tc>
                <a:extLst>
                  <a:ext uri="{0D108BD9-81ED-4DB2-BD59-A6C34878D82A}">
                    <a16:rowId xmlns:a16="http://schemas.microsoft.com/office/drawing/2014/main" val="3014896142"/>
                  </a:ext>
                </a:extLst>
              </a:tr>
              <a:tr h="1771579">
                <a:tc>
                  <a:txBody>
                    <a:bodyPr/>
                    <a:lstStyle/>
                    <a:p>
                      <a:pPr algn="ctr"/>
                      <a:r>
                        <a:rPr lang="en-GB" sz="1200" b="1">
                          <a:solidFill>
                            <a:schemeClr val="bg1"/>
                          </a:solidFill>
                        </a:rPr>
                        <a:t>The developmental neuroscience sub-theme aims to understand how:</a:t>
                      </a:r>
                    </a:p>
                    <a:p>
                      <a:pPr algn="ctr"/>
                      <a:endParaRPr lang="en-US" sz="1200">
                        <a:solidFill>
                          <a:schemeClr val="bg1"/>
                        </a:solidFill>
                      </a:endParaRPr>
                    </a:p>
                    <a:p>
                      <a:pPr marL="0" lvl="0" indent="-193674" algn="ctr"/>
                      <a:r>
                        <a:rPr lang="en-US" sz="1200">
                          <a:solidFill>
                            <a:schemeClr val="bg1"/>
                          </a:solidFill>
                        </a:rPr>
                        <a:t>Adverse childhood experiences lead to distinct immunophenotypes, neurobiological and cognitive markers in adolescence that predict development of mental health problems</a:t>
                      </a:r>
                    </a:p>
                    <a:p>
                      <a:pPr marL="0" lvl="0" indent="-193674" algn="ctr"/>
                      <a:endParaRPr lang="en-US" sz="1200">
                        <a:solidFill>
                          <a:schemeClr val="bg1"/>
                        </a:solidFill>
                      </a:endParaRPr>
                    </a:p>
                    <a:p>
                      <a:pPr marL="0" lvl="0" indent="-193674" algn="ctr"/>
                      <a:r>
                        <a:rPr lang="en-US" sz="1200">
                          <a:solidFill>
                            <a:schemeClr val="bg1"/>
                          </a:solidFill>
                        </a:rPr>
                        <a:t>N</a:t>
                      </a:r>
                      <a:r>
                        <a:rPr lang="en-GB" sz="1200">
                          <a:solidFill>
                            <a:schemeClr val="bg1"/>
                          </a:solidFill>
                        </a:rPr>
                        <a:t>on-Invasive Brain Stimulation (NIBS) impacts cognitive and phenotypic (autism/ADHD) outcomes through impact on GABA/Glutamate E/I modulation</a:t>
                      </a:r>
                    </a:p>
                    <a:p>
                      <a:pPr lvl="0" algn="ctr"/>
                      <a:endParaRPr lang="en-GB" sz="1200"/>
                    </a:p>
                  </a:txBody>
                  <a:tcPr>
                    <a:solidFill>
                      <a:srgbClr val="193E72"/>
                    </a:solidFill>
                  </a:tcPr>
                </a:tc>
                <a:tc>
                  <a:txBody>
                    <a:bodyPr/>
                    <a:lstStyle/>
                    <a:p>
                      <a:pPr algn="ctr"/>
                      <a:r>
                        <a:rPr lang="en-GB" sz="1200" b="1">
                          <a:solidFill>
                            <a:schemeClr val="bg1"/>
                          </a:solidFill>
                        </a:rPr>
                        <a:t>The digital and data sub-theme aims to understand:</a:t>
                      </a:r>
                    </a:p>
                    <a:p>
                      <a:pPr algn="ctr"/>
                      <a:endParaRPr lang="en-GB" sz="1200">
                        <a:solidFill>
                          <a:schemeClr val="bg1"/>
                        </a:solidFill>
                      </a:endParaRPr>
                    </a:p>
                    <a:p>
                      <a:pPr lvl="0" algn="ctr"/>
                      <a:r>
                        <a:rPr lang="en-US" sz="1200">
                          <a:solidFill>
                            <a:schemeClr val="bg1"/>
                          </a:solidFill>
                        </a:rPr>
                        <a:t>The impact of covid-19 on </a:t>
                      </a:r>
                      <a:r>
                        <a:rPr lang="en-US" sz="1200" err="1">
                          <a:solidFill>
                            <a:schemeClr val="bg1"/>
                          </a:solidFill>
                        </a:rPr>
                        <a:t>antecendent</a:t>
                      </a:r>
                      <a:r>
                        <a:rPr lang="en-US" sz="1200">
                          <a:solidFill>
                            <a:schemeClr val="bg1"/>
                          </a:solidFill>
                        </a:rPr>
                        <a:t> inequalities across different individuals, families and </a:t>
                      </a:r>
                      <a:r>
                        <a:rPr lang="en-US" sz="1200" err="1">
                          <a:solidFill>
                            <a:schemeClr val="bg1"/>
                          </a:solidFill>
                        </a:rPr>
                        <a:t>neighbourhoods</a:t>
                      </a:r>
                      <a:endParaRPr lang="en-US" sz="1200">
                        <a:solidFill>
                          <a:schemeClr val="bg1"/>
                        </a:solidFill>
                      </a:endParaRPr>
                    </a:p>
                    <a:p>
                      <a:pPr lvl="0" algn="ctr"/>
                      <a:endParaRPr lang="en-US" sz="1200">
                        <a:solidFill>
                          <a:schemeClr val="bg1"/>
                        </a:solidFill>
                      </a:endParaRPr>
                    </a:p>
                    <a:p>
                      <a:pPr lvl="0" algn="ctr"/>
                      <a:r>
                        <a:rPr lang="en-US" sz="1200">
                          <a:solidFill>
                            <a:schemeClr val="bg1"/>
                          </a:solidFill>
                        </a:rPr>
                        <a:t>How real-time ambulant symptom monitoring (ecological momentary assessments) can be used to elucidate mechanisms triggering psychotic symptoms in people with severe mental health problems</a:t>
                      </a:r>
                      <a:endParaRPr lang="en-GB" sz="1200">
                        <a:solidFill>
                          <a:schemeClr val="bg1"/>
                        </a:solidFill>
                      </a:endParaRPr>
                    </a:p>
                    <a:p>
                      <a:pPr algn="ctr"/>
                      <a:endParaRPr lang="en-GB" sz="1200">
                        <a:solidFill>
                          <a:schemeClr val="bg1"/>
                        </a:solidFill>
                      </a:endParaRPr>
                    </a:p>
                  </a:txBody>
                  <a:tcPr>
                    <a:solidFill>
                      <a:srgbClr val="EF6557"/>
                    </a:solidFill>
                  </a:tcPr>
                </a:tc>
                <a:extLst>
                  <a:ext uri="{0D108BD9-81ED-4DB2-BD59-A6C34878D82A}">
                    <a16:rowId xmlns:a16="http://schemas.microsoft.com/office/drawing/2014/main" val="2131306771"/>
                  </a:ext>
                </a:extLst>
              </a:tr>
            </a:tbl>
          </a:graphicData>
        </a:graphic>
      </p:graphicFrame>
      <p:pic>
        <p:nvPicPr>
          <p:cNvPr id="8" name="Picture 7" descr="A person sitting at a desk&#10;&#10;Description automatically generated with medium confidence">
            <a:extLst>
              <a:ext uri="{FF2B5EF4-FFF2-40B4-BE49-F238E27FC236}">
                <a16:creationId xmlns:a16="http://schemas.microsoft.com/office/drawing/2014/main" id="{8E2209DA-4041-447A-811F-4AB0795B7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5623" y="5528831"/>
            <a:ext cx="1135954" cy="1219542"/>
          </a:xfrm>
          <a:prstGeom prst="rect">
            <a:avLst/>
          </a:prstGeom>
        </p:spPr>
      </p:pic>
      <p:sp>
        <p:nvSpPr>
          <p:cNvPr id="11" name="TextBox 10">
            <a:extLst>
              <a:ext uri="{FF2B5EF4-FFF2-40B4-BE49-F238E27FC236}">
                <a16:creationId xmlns:a16="http://schemas.microsoft.com/office/drawing/2014/main" id="{64518B6E-77BF-42C1-81F3-BC465D3D582F}"/>
              </a:ext>
            </a:extLst>
          </p:cNvPr>
          <p:cNvSpPr txBox="1"/>
          <p:nvPr/>
        </p:nvSpPr>
        <p:spPr>
          <a:xfrm>
            <a:off x="9092962" y="6000541"/>
            <a:ext cx="2672318" cy="646331"/>
          </a:xfrm>
          <a:prstGeom prst="rect">
            <a:avLst/>
          </a:prstGeom>
          <a:noFill/>
        </p:spPr>
        <p:txBody>
          <a:bodyPr wrap="square">
            <a:spAutoFit/>
          </a:bodyPr>
          <a:lstStyle/>
          <a:p>
            <a:pPr marL="0" indent="0">
              <a:lnSpc>
                <a:spcPct val="100000"/>
              </a:lnSpc>
              <a:buFont typeface="Arial" panose="020B0604020202020204" pitchFamily="34" charset="0"/>
              <a:buNone/>
            </a:pPr>
            <a:r>
              <a:rPr lang="en-GB" sz="1200" b="0"/>
              <a:t>Project manager: </a:t>
            </a:r>
          </a:p>
          <a:p>
            <a:pPr marL="0" indent="0">
              <a:lnSpc>
                <a:spcPct val="100000"/>
              </a:lnSpc>
              <a:buFont typeface="Arial" panose="020B0604020202020204" pitchFamily="34" charset="0"/>
              <a:buNone/>
            </a:pPr>
            <a:r>
              <a:rPr lang="en-GB" sz="1200" b="0"/>
              <a:t>Lee Mulligan </a:t>
            </a:r>
            <a:br>
              <a:rPr lang="en-GB" sz="1200" b="0"/>
            </a:br>
            <a:r>
              <a:rPr lang="en-GB" sz="1050" b="0"/>
              <a:t>lee.mulligan@manchester.ac.uk  </a:t>
            </a:r>
            <a:endParaRPr lang="en-GB" sz="1200" b="0"/>
          </a:p>
        </p:txBody>
      </p:sp>
      <p:sp>
        <p:nvSpPr>
          <p:cNvPr id="12" name="TextBox 11">
            <a:extLst>
              <a:ext uri="{FF2B5EF4-FFF2-40B4-BE49-F238E27FC236}">
                <a16:creationId xmlns:a16="http://schemas.microsoft.com/office/drawing/2014/main" id="{3FA0AC6A-7A87-4DA1-BE31-5F2B793DD381}"/>
              </a:ext>
            </a:extLst>
          </p:cNvPr>
          <p:cNvSpPr txBox="1"/>
          <p:nvPr/>
        </p:nvSpPr>
        <p:spPr>
          <a:xfrm>
            <a:off x="5513074" y="6069748"/>
            <a:ext cx="2925681" cy="623248"/>
          </a:xfrm>
          <a:prstGeom prst="rect">
            <a:avLst/>
          </a:prstGeom>
          <a:noFill/>
        </p:spPr>
        <p:txBody>
          <a:bodyPr wrap="square">
            <a:spAutoFit/>
          </a:bodyPr>
          <a:lstStyle/>
          <a:p>
            <a:pPr marL="0" indent="0">
              <a:lnSpc>
                <a:spcPct val="100000"/>
              </a:lnSpc>
              <a:buFont typeface="Arial" panose="020B0604020202020204" pitchFamily="34" charset="0"/>
              <a:buNone/>
            </a:pPr>
            <a:r>
              <a:rPr lang="en-GB" sz="1200" b="0"/>
              <a:t>Theme Co-lead: </a:t>
            </a:r>
          </a:p>
          <a:p>
            <a:pPr marL="0" indent="0">
              <a:lnSpc>
                <a:spcPct val="100000"/>
              </a:lnSpc>
              <a:buFont typeface="Arial" panose="020B0604020202020204" pitchFamily="34" charset="0"/>
              <a:buNone/>
            </a:pPr>
            <a:r>
              <a:rPr lang="en-GB" sz="1200" b="0"/>
              <a:t>Professor Shon Lewis </a:t>
            </a:r>
            <a:br>
              <a:rPr lang="en-GB" sz="1200" b="0"/>
            </a:br>
            <a:r>
              <a:rPr lang="en-GB" sz="1050" b="0"/>
              <a:t>shon.lewis@manchester.ac.uk</a:t>
            </a:r>
          </a:p>
        </p:txBody>
      </p:sp>
      <p:sp>
        <p:nvSpPr>
          <p:cNvPr id="15" name="TextBox 14">
            <a:extLst>
              <a:ext uri="{FF2B5EF4-FFF2-40B4-BE49-F238E27FC236}">
                <a16:creationId xmlns:a16="http://schemas.microsoft.com/office/drawing/2014/main" id="{D7B46A3B-DA68-4322-A5B5-D79482BDD299}"/>
              </a:ext>
            </a:extLst>
          </p:cNvPr>
          <p:cNvSpPr txBox="1"/>
          <p:nvPr/>
        </p:nvSpPr>
        <p:spPr>
          <a:xfrm>
            <a:off x="1874414" y="5990998"/>
            <a:ext cx="2446903" cy="623248"/>
          </a:xfrm>
          <a:prstGeom prst="rect">
            <a:avLst/>
          </a:prstGeom>
          <a:noFill/>
        </p:spPr>
        <p:txBody>
          <a:bodyPr wrap="square">
            <a:spAutoFit/>
          </a:bodyPr>
          <a:lstStyle/>
          <a:p>
            <a:pPr marL="0" indent="0">
              <a:lnSpc>
                <a:spcPct val="100000"/>
              </a:lnSpc>
              <a:buFont typeface="Arial" panose="020B0604020202020204" pitchFamily="34" charset="0"/>
              <a:buNone/>
            </a:pPr>
            <a:r>
              <a:rPr lang="en-GB" sz="1200" b="0"/>
              <a:t>Theme Lead:</a:t>
            </a:r>
            <a:br>
              <a:rPr lang="en-GB" sz="1200" b="0"/>
            </a:br>
            <a:r>
              <a:rPr lang="en-GB" sz="1200" b="0"/>
              <a:t>Professor Gillian Haddock</a:t>
            </a:r>
            <a:br>
              <a:rPr lang="en-GB" sz="1200" b="0"/>
            </a:br>
            <a:r>
              <a:rPr lang="en-GB" sz="1050" b="0"/>
              <a:t>Gillian.Haddock@manchester.ac.uk</a:t>
            </a:r>
          </a:p>
        </p:txBody>
      </p:sp>
      <p:sp>
        <p:nvSpPr>
          <p:cNvPr id="13" name="Title 4">
            <a:extLst>
              <a:ext uri="{FF2B5EF4-FFF2-40B4-BE49-F238E27FC236}">
                <a16:creationId xmlns:a16="http://schemas.microsoft.com/office/drawing/2014/main" id="{4C04F87C-F19D-4E88-B262-4F29CADA165E}"/>
              </a:ext>
            </a:extLst>
          </p:cNvPr>
          <p:cNvSpPr txBox="1">
            <a:spLocks/>
          </p:cNvSpPr>
          <p:nvPr/>
        </p:nvSpPr>
        <p:spPr>
          <a:xfrm>
            <a:off x="585623" y="1078777"/>
            <a:ext cx="8899957" cy="911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High Burden Under-Researched Cluster:</a:t>
            </a:r>
            <a:r>
              <a:rPr lang="en-US"/>
              <a:t>​</a:t>
            </a:r>
            <a:br>
              <a:rPr lang="en-US"/>
            </a:br>
            <a:r>
              <a:rPr lang="en-GB" sz="2000"/>
              <a:t>Mental Health</a:t>
            </a:r>
            <a:endParaRPr lang="en-GB"/>
          </a:p>
        </p:txBody>
      </p:sp>
      <p:sp>
        <p:nvSpPr>
          <p:cNvPr id="16" name="TextBox 15">
            <a:extLst>
              <a:ext uri="{FF2B5EF4-FFF2-40B4-BE49-F238E27FC236}">
                <a16:creationId xmlns:a16="http://schemas.microsoft.com/office/drawing/2014/main" id="{067577D2-55EE-4121-A6C0-DD2ED3409630}"/>
              </a:ext>
            </a:extLst>
          </p:cNvPr>
          <p:cNvSpPr txBox="1"/>
          <p:nvPr/>
        </p:nvSpPr>
        <p:spPr>
          <a:xfrm>
            <a:off x="1018651" y="3189336"/>
            <a:ext cx="4980183" cy="2062103"/>
          </a:xfrm>
          <a:prstGeom prst="rect">
            <a:avLst/>
          </a:prstGeom>
          <a:noFill/>
        </p:spPr>
        <p:txBody>
          <a:bodyPr wrap="square">
            <a:spAutoFit/>
          </a:bodyPr>
          <a:lstStyle/>
          <a:p>
            <a:pPr marL="285750" lvl="0" indent="-285750">
              <a:buFont typeface="Arial" panose="020B0604020202020204" pitchFamily="34" charset="0"/>
              <a:buChar char="•"/>
            </a:pPr>
            <a:r>
              <a:rPr lang="en-GB" sz="1400"/>
              <a:t>Increase understanding of key </a:t>
            </a:r>
            <a:r>
              <a:rPr lang="en-GB" sz="1400" b="1" i="1"/>
              <a:t>neurobiological, social &amp; psychological mechanisms</a:t>
            </a:r>
            <a:r>
              <a:rPr lang="en-GB" sz="1400"/>
              <a:t> driving the onset, </a:t>
            </a:r>
            <a:r>
              <a:rPr lang="en-GB" sz="1600"/>
              <a:t>development</a:t>
            </a:r>
            <a:r>
              <a:rPr lang="en-GB" sz="1400"/>
              <a:t> and maintenance of mental health problems.</a:t>
            </a:r>
          </a:p>
          <a:p>
            <a:pPr marL="285750" lvl="0" indent="-285750">
              <a:buFont typeface="Arial" panose="020B0604020202020204" pitchFamily="34" charset="0"/>
              <a:buChar char="•"/>
            </a:pPr>
            <a:r>
              <a:rPr lang="en-GB" sz="1400"/>
              <a:t>Use </a:t>
            </a:r>
            <a:r>
              <a:rPr lang="en-GB" sz="1400" b="1" i="1"/>
              <a:t>epidemiology and novel digital and neuroscience techniques</a:t>
            </a:r>
            <a:r>
              <a:rPr lang="en-GB" sz="1400" i="1"/>
              <a:t> </a:t>
            </a:r>
            <a:r>
              <a:rPr lang="en-GB" sz="1400"/>
              <a:t>to generate better, more fine-tuned and targeted treatments.</a:t>
            </a:r>
          </a:p>
          <a:p>
            <a:pPr marL="285750" lvl="0" indent="-285750">
              <a:buFont typeface="Arial" panose="020B0604020202020204" pitchFamily="34" charset="0"/>
              <a:buChar char="•"/>
            </a:pPr>
            <a:r>
              <a:rPr lang="en-GB" sz="1400"/>
              <a:t>Increase understanding of how mental health may manifest </a:t>
            </a:r>
            <a:r>
              <a:rPr lang="en-GB" sz="1400" b="1" i="1"/>
              <a:t>in combination with the environment and physical health disorders</a:t>
            </a:r>
            <a:r>
              <a:rPr lang="en-GB" sz="1400" i="1"/>
              <a:t> </a:t>
            </a:r>
            <a:r>
              <a:rPr lang="en-GB" sz="1400"/>
              <a:t>across the lifespan.</a:t>
            </a:r>
          </a:p>
        </p:txBody>
      </p:sp>
      <p:sp>
        <p:nvSpPr>
          <p:cNvPr id="17" name="TextBox 16">
            <a:extLst>
              <a:ext uri="{FF2B5EF4-FFF2-40B4-BE49-F238E27FC236}">
                <a16:creationId xmlns:a16="http://schemas.microsoft.com/office/drawing/2014/main" id="{2EF5B4E2-5876-418A-A778-B911663A1340}"/>
              </a:ext>
            </a:extLst>
          </p:cNvPr>
          <p:cNvSpPr txBox="1"/>
          <p:nvPr/>
        </p:nvSpPr>
        <p:spPr>
          <a:xfrm>
            <a:off x="825893" y="2006821"/>
            <a:ext cx="5274827" cy="1169551"/>
          </a:xfrm>
          <a:prstGeom prst="rect">
            <a:avLst/>
          </a:prstGeom>
          <a:noFill/>
        </p:spPr>
        <p:txBody>
          <a:bodyPr wrap="square">
            <a:spAutoFit/>
          </a:bodyPr>
          <a:lstStyle/>
          <a:p>
            <a:r>
              <a:rPr lang="en-GB" sz="1400"/>
              <a:t>Poor mental health plays a key part in all health outcomes, with lower life expectancy, high rates of suicide, poor employment and social outcomes. </a:t>
            </a:r>
          </a:p>
          <a:p>
            <a:pPr marL="0" indent="0">
              <a:buNone/>
            </a:pPr>
            <a:endParaRPr lang="en-GB" sz="1400"/>
          </a:p>
          <a:p>
            <a:r>
              <a:rPr lang="en-GB" sz="1400"/>
              <a:t>The aim of the mental health theme is to:</a:t>
            </a:r>
          </a:p>
        </p:txBody>
      </p:sp>
      <p:pic>
        <p:nvPicPr>
          <p:cNvPr id="2" name="Picture 2">
            <a:extLst>
              <a:ext uri="{FF2B5EF4-FFF2-40B4-BE49-F238E27FC236}">
                <a16:creationId xmlns:a16="http://schemas.microsoft.com/office/drawing/2014/main" id="{E113D4CD-C935-B758-71BF-0DA246539044}"/>
              </a:ext>
            </a:extLst>
          </p:cNvPr>
          <p:cNvPicPr>
            <a:picLocks noChangeAspect="1"/>
          </p:cNvPicPr>
          <p:nvPr/>
        </p:nvPicPr>
        <p:blipFill>
          <a:blip r:embed="rId4"/>
          <a:stretch>
            <a:fillRect/>
          </a:stretch>
        </p:blipFill>
        <p:spPr>
          <a:xfrm>
            <a:off x="4354825" y="5683696"/>
            <a:ext cx="1123735" cy="1123735"/>
          </a:xfrm>
          <a:prstGeom prst="rect">
            <a:avLst/>
          </a:prstGeom>
        </p:spPr>
      </p:pic>
      <p:pic>
        <p:nvPicPr>
          <p:cNvPr id="1026" name="Picture 2" descr="Lee Mulligan (@DrLeeClinPsy) / Twitter">
            <a:extLst>
              <a:ext uri="{FF2B5EF4-FFF2-40B4-BE49-F238E27FC236}">
                <a16:creationId xmlns:a16="http://schemas.microsoft.com/office/drawing/2014/main" id="{E46EB113-46DB-239E-3E18-D131F82265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66" t="5925" r="12253"/>
          <a:stretch/>
        </p:blipFill>
        <p:spPr bwMode="auto">
          <a:xfrm>
            <a:off x="7837176" y="5528831"/>
            <a:ext cx="1050336" cy="127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675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B818ED8F-6751-129A-4832-B9ADA4D480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873" y="1087620"/>
            <a:ext cx="12091248" cy="5731743"/>
          </a:xfrm>
          <a:prstGeom prst="rect">
            <a:avLst/>
          </a:prstGeom>
        </p:spPr>
      </p:pic>
    </p:spTree>
    <p:extLst>
      <p:ext uri="{BB962C8B-B14F-4D97-AF65-F5344CB8AC3E}">
        <p14:creationId xmlns:p14="http://schemas.microsoft.com/office/powerpoint/2010/main" val="3646856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5"/>
          <p:cNvSpPr txBox="1"/>
          <p:nvPr/>
        </p:nvSpPr>
        <p:spPr>
          <a:xfrm>
            <a:off x="740813" y="2087054"/>
            <a:ext cx="10096901" cy="1877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sz="1400"/>
              <a:t>Over 3.5 million people in the UK are affected by one of &gt;7000 rare conditions (RCs). Two-thirds of RCs cause chronic disability; 3 in 4 affect children, 3 in 4 have a genetic basis, &gt;1/2 cause early death and most have no treatment. Different RCs can affect individuals in many ways, however similar challenges are common to all RCs - including the need for timely </a:t>
            </a:r>
            <a:r>
              <a:rPr sz="1400" b="1"/>
              <a:t>diagnosis</a:t>
            </a:r>
            <a:r>
              <a:rPr sz="1400"/>
              <a:t>; defining relevant </a:t>
            </a:r>
            <a:r>
              <a:rPr sz="1400" b="1"/>
              <a:t>clinical outcome measures</a:t>
            </a:r>
            <a:r>
              <a:rPr sz="1400"/>
              <a:t>, and </a:t>
            </a:r>
            <a:r>
              <a:rPr sz="1400" err="1"/>
              <a:t>personalised</a:t>
            </a:r>
            <a:r>
              <a:rPr sz="1400"/>
              <a:t>, disease-specific </a:t>
            </a:r>
            <a:r>
              <a:rPr sz="1400" b="1"/>
              <a:t>effective treatments</a:t>
            </a:r>
            <a:r>
              <a:rPr sz="1400"/>
              <a:t>. RCs impact patients across all ages, </a:t>
            </a:r>
            <a:r>
              <a:rPr lang="en-GB" sz="1400"/>
              <a:t>gender</a:t>
            </a:r>
            <a:r>
              <a:rPr sz="1400"/>
              <a:t>, socio-economic and ethnic backgrounds. Guided by our inclusive, vibrant, patient group, we have established the Manchester Rare Conditions Centre to provide coordinated, expert clinical care for children and adults with RCs. This Centre will provide an ideal environment for research programs in this theme. </a:t>
            </a:r>
          </a:p>
          <a:p>
            <a:pPr>
              <a:defRPr b="1"/>
            </a:pPr>
            <a:endParaRPr lang="en-GB" sz="1600"/>
          </a:p>
        </p:txBody>
      </p:sp>
      <p:graphicFrame>
        <p:nvGraphicFramePr>
          <p:cNvPr id="118" name="Table 7"/>
          <p:cNvGraphicFramePr/>
          <p:nvPr>
            <p:extLst>
              <p:ext uri="{D42A27DB-BD31-4B8C-83A1-F6EECF244321}">
                <p14:modId xmlns:p14="http://schemas.microsoft.com/office/powerpoint/2010/main" val="3168372275"/>
              </p:ext>
            </p:extLst>
          </p:nvPr>
        </p:nvGraphicFramePr>
        <p:xfrm>
          <a:off x="2628444" y="5721917"/>
          <a:ext cx="9069417" cy="762000"/>
        </p:xfrm>
        <a:graphic>
          <a:graphicData uri="http://schemas.openxmlformats.org/drawingml/2006/table">
            <a:tbl>
              <a:tblPr firstRow="1" bandRow="1"/>
              <a:tblGrid>
                <a:gridCol w="3023139">
                  <a:extLst>
                    <a:ext uri="{9D8B030D-6E8A-4147-A177-3AD203B41FA5}">
                      <a16:colId xmlns:a16="http://schemas.microsoft.com/office/drawing/2014/main" val="20000"/>
                    </a:ext>
                  </a:extLst>
                </a:gridCol>
                <a:gridCol w="3023139">
                  <a:extLst>
                    <a:ext uri="{9D8B030D-6E8A-4147-A177-3AD203B41FA5}">
                      <a16:colId xmlns:a16="http://schemas.microsoft.com/office/drawing/2014/main" val="20001"/>
                    </a:ext>
                  </a:extLst>
                </a:gridCol>
                <a:gridCol w="3023139">
                  <a:extLst>
                    <a:ext uri="{9D8B030D-6E8A-4147-A177-3AD203B41FA5}">
                      <a16:colId xmlns:a16="http://schemas.microsoft.com/office/drawing/2014/main" val="20002"/>
                    </a:ext>
                  </a:extLst>
                </a:gridCol>
              </a:tblGrid>
              <a:tr h="754246">
                <a:tc>
                  <a:txBody>
                    <a:bodyPr/>
                    <a:lstStyle/>
                    <a:p>
                      <a:pPr algn="ctr">
                        <a:defRPr sz="1800" b="0">
                          <a:solidFill>
                            <a:srgbClr val="000000"/>
                          </a:solidFill>
                        </a:defRPr>
                      </a:pPr>
                      <a:r>
                        <a:rPr sz="1600"/>
                        <a:t>Theme Lead:</a:t>
                      </a:r>
                    </a:p>
                    <a:p>
                      <a:pPr algn="ctr">
                        <a:defRPr sz="1800" b="0">
                          <a:solidFill>
                            <a:srgbClr val="000000"/>
                          </a:solidFill>
                        </a:defRPr>
                      </a:pPr>
                      <a:r>
                        <a:rPr sz="1600"/>
                        <a:t>Bill Newman</a:t>
                      </a:r>
                      <a:endParaRPr lang="en-GB" sz="1600"/>
                    </a:p>
                    <a:p>
                      <a:pPr algn="ctr">
                        <a:defRPr sz="1800" b="0">
                          <a:solidFill>
                            <a:srgbClr val="000000"/>
                          </a:solidFill>
                        </a:defRPr>
                      </a:pPr>
                      <a:r>
                        <a:rPr lang="en-GB" sz="1200"/>
                        <a:t>William.Newman@manchester.ac.uk</a:t>
                      </a:r>
                      <a:endParaRPr sz="1200"/>
                    </a:p>
                  </a:txBody>
                  <a:tcPr marL="45720" marR="45720" anchor="ctr" horzOverflow="overflow">
                    <a:lnL w="12700">
                      <a:miter lim="400000"/>
                    </a:lnL>
                    <a:lnR w="12700">
                      <a:miter lim="400000"/>
                    </a:lnR>
                    <a:lnT w="12700">
                      <a:miter lim="400000"/>
                    </a:lnT>
                    <a:lnB w="12700">
                      <a:miter lim="400000"/>
                    </a:lnB>
                    <a:noFill/>
                  </a:tcPr>
                </a:tc>
                <a:tc>
                  <a:txBody>
                    <a:bodyPr/>
                    <a:lstStyle/>
                    <a:p>
                      <a:pPr algn="ctr">
                        <a:defRPr sz="1800" b="0">
                          <a:solidFill>
                            <a:srgbClr val="000000"/>
                          </a:solidFill>
                        </a:defRPr>
                      </a:pPr>
                      <a:r>
                        <a:rPr sz="1600"/>
                        <a:t>Co-Lead:</a:t>
                      </a:r>
                    </a:p>
                    <a:p>
                      <a:pPr algn="ctr">
                        <a:defRPr sz="1800" b="0">
                          <a:solidFill>
                            <a:srgbClr val="000000"/>
                          </a:solidFill>
                        </a:defRPr>
                      </a:pPr>
                      <a:r>
                        <a:rPr sz="1600"/>
                        <a:t>Siddharth Banka</a:t>
                      </a:r>
                      <a:endParaRPr lang="en-GB" sz="1600"/>
                    </a:p>
                    <a:p>
                      <a:pPr algn="ctr">
                        <a:defRPr sz="1800" b="0">
                          <a:solidFill>
                            <a:srgbClr val="000000"/>
                          </a:solidFill>
                        </a:defRPr>
                      </a:pPr>
                      <a:r>
                        <a:rPr lang="en-GB" sz="1200"/>
                        <a:t>Siddarth.Banka@manchester.ac.uk</a:t>
                      </a:r>
                      <a:endParaRPr sz="1200"/>
                    </a:p>
                  </a:txBody>
                  <a:tcPr marL="45720" marR="45720" anchor="ctr" horzOverflow="overflow">
                    <a:lnL w="12700">
                      <a:miter lim="400000"/>
                    </a:lnL>
                    <a:lnR w="12700">
                      <a:miter lim="400000"/>
                    </a:lnR>
                    <a:lnT w="12700">
                      <a:miter lim="400000"/>
                    </a:lnT>
                    <a:lnB w="12700">
                      <a:miter lim="400000"/>
                    </a:lnB>
                    <a:noFill/>
                  </a:tcPr>
                </a:tc>
                <a:tc>
                  <a:txBody>
                    <a:bodyPr/>
                    <a:lstStyle/>
                    <a:p>
                      <a:pPr algn="ctr">
                        <a:defRPr sz="1800" b="0">
                          <a:solidFill>
                            <a:srgbClr val="000000"/>
                          </a:solidFill>
                        </a:defRPr>
                      </a:pPr>
                      <a:r>
                        <a:rPr sz="1600"/>
                        <a:t>Project Manager:</a:t>
                      </a:r>
                    </a:p>
                    <a:p>
                      <a:pPr algn="ctr">
                        <a:defRPr sz="1800" b="0">
                          <a:solidFill>
                            <a:srgbClr val="000000"/>
                          </a:solidFill>
                        </a:defRPr>
                      </a:pPr>
                      <a:r>
                        <a:rPr lang="en-GB" sz="1600"/>
                        <a:t>Rachel James</a:t>
                      </a:r>
                    </a:p>
                    <a:p>
                      <a:pPr algn="ctr">
                        <a:defRPr sz="1800" b="0">
                          <a:solidFill>
                            <a:srgbClr val="000000"/>
                          </a:solidFill>
                        </a:defRPr>
                      </a:pPr>
                      <a:r>
                        <a:rPr lang="en-GB" sz="1200"/>
                        <a:t>Rachel.James@mft.nhs.uk</a:t>
                      </a:r>
                      <a:endParaRPr sz="1200"/>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pic>
        <p:nvPicPr>
          <p:cNvPr id="5" name="Picture 4" descr="A picture containing text, person, indoor, office&#10;&#10;Description automatically generated">
            <a:extLst>
              <a:ext uri="{FF2B5EF4-FFF2-40B4-BE49-F238E27FC236}">
                <a16:creationId xmlns:a16="http://schemas.microsoft.com/office/drawing/2014/main" id="{D510EC98-DF45-407D-B4BB-03673D52DF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98892" y="4056596"/>
            <a:ext cx="1265534" cy="1723991"/>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C7606D61-F4B4-4D77-87C4-88077EC285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6889" y="4033608"/>
            <a:ext cx="1390686" cy="1723991"/>
          </a:xfrm>
          <a:prstGeom prst="rect">
            <a:avLst/>
          </a:prstGeom>
        </p:spPr>
      </p:pic>
      <p:sp>
        <p:nvSpPr>
          <p:cNvPr id="7" name="Title 4">
            <a:extLst>
              <a:ext uri="{FF2B5EF4-FFF2-40B4-BE49-F238E27FC236}">
                <a16:creationId xmlns:a16="http://schemas.microsoft.com/office/drawing/2014/main" id="{F3FFEE9B-B0C8-446D-BCD5-E1081029013B}"/>
              </a:ext>
            </a:extLst>
          </p:cNvPr>
          <p:cNvSpPr txBox="1">
            <a:spLocks/>
          </p:cNvSpPr>
          <p:nvPr/>
        </p:nvSpPr>
        <p:spPr>
          <a:xfrm>
            <a:off x="585623" y="1078777"/>
            <a:ext cx="8899957" cy="911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High Burden Under-Researched Cluster:</a:t>
            </a:r>
            <a:r>
              <a:rPr lang="en-US"/>
              <a:t>​</a:t>
            </a:r>
            <a:br>
              <a:rPr lang="en-US"/>
            </a:br>
            <a:r>
              <a:rPr lang="en-GB" sz="2000"/>
              <a:t>Rare Conditions</a:t>
            </a:r>
            <a:endParaRPr lang="en-GB"/>
          </a:p>
        </p:txBody>
      </p:sp>
      <p:sp>
        <p:nvSpPr>
          <p:cNvPr id="6" name="TextBox 5">
            <a:extLst>
              <a:ext uri="{FF2B5EF4-FFF2-40B4-BE49-F238E27FC236}">
                <a16:creationId xmlns:a16="http://schemas.microsoft.com/office/drawing/2014/main" id="{75957D58-4E42-4CA0-A42E-4B5F8A0F90F6}"/>
              </a:ext>
            </a:extLst>
          </p:cNvPr>
          <p:cNvSpPr txBox="1"/>
          <p:nvPr/>
        </p:nvSpPr>
        <p:spPr>
          <a:xfrm>
            <a:off x="884168" y="3725831"/>
            <a:ext cx="10423663" cy="307777"/>
          </a:xfrm>
          <a:prstGeom prst="rect">
            <a:avLst/>
          </a:prstGeom>
          <a:noFill/>
        </p:spPr>
        <p:txBody>
          <a:bodyPr wrap="square" rtlCol="0">
            <a:spAutoFit/>
          </a:bodyPr>
          <a:lstStyle/>
          <a:p>
            <a:r>
              <a:rPr lang="en-US" sz="1400" b="1"/>
              <a:t>Aims: </a:t>
            </a:r>
            <a:r>
              <a:rPr lang="en-US" sz="1400"/>
              <a:t>To improve the diagnosis, prevention and treatment of Rare Conditions in affected individuals and families</a:t>
            </a:r>
            <a:endParaRPr lang="en-GB" sz="1400"/>
          </a:p>
        </p:txBody>
      </p:sp>
      <p:pic>
        <p:nvPicPr>
          <p:cNvPr id="19" name="Picture 18" descr="Icon&#10;&#10;Description automatically generated">
            <a:extLst>
              <a:ext uri="{FF2B5EF4-FFF2-40B4-BE49-F238E27FC236}">
                <a16:creationId xmlns:a16="http://schemas.microsoft.com/office/drawing/2014/main" id="{317BEF27-485C-4441-A0D2-5829CA9D88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58048">
            <a:off x="-315727" y="4961077"/>
            <a:ext cx="2293833" cy="2023740"/>
          </a:xfrm>
          <a:prstGeom prst="rect">
            <a:avLst/>
          </a:prstGeom>
        </p:spPr>
      </p:pic>
      <p:pic>
        <p:nvPicPr>
          <p:cNvPr id="3" name="Picture 2" descr="A picture containing person, wall, clothing, smiling&#10;&#10;Description automatically generated">
            <a:extLst>
              <a:ext uri="{FF2B5EF4-FFF2-40B4-BE49-F238E27FC236}">
                <a16:creationId xmlns:a16="http://schemas.microsoft.com/office/drawing/2014/main" id="{8C5869D3-584F-8F28-1B9A-1C6EB37F234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76702" y="4216796"/>
            <a:ext cx="1519303" cy="156379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DD6A401D-0F6B-44C7-B0D1-DE04B6EEAD47}"/>
              </a:ext>
            </a:extLst>
          </p:cNvPr>
          <p:cNvSpPr txBox="1">
            <a:spLocks/>
          </p:cNvSpPr>
          <p:nvPr/>
        </p:nvSpPr>
        <p:spPr>
          <a:xfrm>
            <a:off x="585623" y="1078777"/>
            <a:ext cx="8899957" cy="911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High Burden Under-Researched Cluster:</a:t>
            </a:r>
            <a:r>
              <a:rPr lang="en-US"/>
              <a:t>​</a:t>
            </a:r>
            <a:br>
              <a:rPr lang="en-US"/>
            </a:br>
            <a:r>
              <a:rPr lang="en-GB" sz="2000"/>
              <a:t>Rare Conditions</a:t>
            </a:r>
            <a:endParaRPr lang="en-GB"/>
          </a:p>
        </p:txBody>
      </p:sp>
      <p:graphicFrame>
        <p:nvGraphicFramePr>
          <p:cNvPr id="6" name="Table 2">
            <a:extLst>
              <a:ext uri="{FF2B5EF4-FFF2-40B4-BE49-F238E27FC236}">
                <a16:creationId xmlns:a16="http://schemas.microsoft.com/office/drawing/2014/main" id="{A8E65590-2384-B64E-F0EE-F2C0D954EE5F}"/>
              </a:ext>
            </a:extLst>
          </p:cNvPr>
          <p:cNvGraphicFramePr>
            <a:graphicFrameLocks noGrp="1"/>
          </p:cNvGraphicFramePr>
          <p:nvPr>
            <p:extLst>
              <p:ext uri="{D42A27DB-BD31-4B8C-83A1-F6EECF244321}">
                <p14:modId xmlns:p14="http://schemas.microsoft.com/office/powerpoint/2010/main" val="2838690437"/>
              </p:ext>
            </p:extLst>
          </p:nvPr>
        </p:nvGraphicFramePr>
        <p:xfrm>
          <a:off x="768193" y="2395031"/>
          <a:ext cx="10815634" cy="3832601"/>
        </p:xfrm>
        <a:graphic>
          <a:graphicData uri="http://schemas.openxmlformats.org/drawingml/2006/table">
            <a:tbl>
              <a:tblPr firstRow="1" bandRow="1">
                <a:tableStyleId>{5C22544A-7EE6-4342-B048-85BDC9FD1C3A}</a:tableStyleId>
              </a:tblPr>
              <a:tblGrid>
                <a:gridCol w="3500437">
                  <a:extLst>
                    <a:ext uri="{9D8B030D-6E8A-4147-A177-3AD203B41FA5}">
                      <a16:colId xmlns:a16="http://schemas.microsoft.com/office/drawing/2014/main" val="269800787"/>
                    </a:ext>
                  </a:extLst>
                </a:gridCol>
                <a:gridCol w="3786187">
                  <a:extLst>
                    <a:ext uri="{9D8B030D-6E8A-4147-A177-3AD203B41FA5}">
                      <a16:colId xmlns:a16="http://schemas.microsoft.com/office/drawing/2014/main" val="503041061"/>
                    </a:ext>
                  </a:extLst>
                </a:gridCol>
                <a:gridCol w="3529010">
                  <a:extLst>
                    <a:ext uri="{9D8B030D-6E8A-4147-A177-3AD203B41FA5}">
                      <a16:colId xmlns:a16="http://schemas.microsoft.com/office/drawing/2014/main" val="2610329364"/>
                    </a:ext>
                  </a:extLst>
                </a:gridCol>
              </a:tblGrid>
              <a:tr h="981777">
                <a:tc>
                  <a:txBody>
                    <a:bodyPr/>
                    <a:lstStyle/>
                    <a:p>
                      <a:pPr algn="ctr"/>
                      <a:r>
                        <a:rPr lang="en-GB"/>
                        <a:t>1: </a:t>
                      </a:r>
                      <a:r>
                        <a:rPr lang="en-US" b="1">
                          <a:solidFill>
                            <a:srgbClr val="FFFFFF"/>
                          </a:solidFill>
                        </a:rPr>
                        <a:t>IMPROVED DIAGNOSIS, UNDERSTANDING, AND PREVENTION OF RCS</a:t>
                      </a:r>
                      <a:endParaRPr lang="en-GB"/>
                    </a:p>
                  </a:txBody>
                  <a:tcPr anchor="ctr">
                    <a:solidFill>
                      <a:srgbClr val="193E72"/>
                    </a:solidFill>
                  </a:tcPr>
                </a:tc>
                <a:tc>
                  <a:txBody>
                    <a:bodyPr/>
                    <a:lstStyle/>
                    <a:p>
                      <a:pPr algn="ctr"/>
                      <a:r>
                        <a:rPr lang="en-GB"/>
                        <a:t>2: </a:t>
                      </a:r>
                      <a:r>
                        <a:rPr lang="en-US" b="1">
                          <a:solidFill>
                            <a:srgbClr val="FFFFFF"/>
                          </a:solidFill>
                        </a:rPr>
                        <a:t>UNDERSTANDING THE IMPACTS AND OUTCOMES OF RCS</a:t>
                      </a:r>
                      <a:endParaRPr lang="en-US"/>
                    </a:p>
                  </a:txBody>
                  <a:tcPr anchor="ctr">
                    <a:solidFill>
                      <a:srgbClr val="EF6557"/>
                    </a:solidFill>
                  </a:tcPr>
                </a:tc>
                <a:tc>
                  <a:txBody>
                    <a:bodyPr/>
                    <a:lstStyle/>
                    <a:p>
                      <a:pPr algn="ctr"/>
                      <a:r>
                        <a:rPr lang="en-GB"/>
                        <a:t>3: </a:t>
                      </a:r>
                      <a:r>
                        <a:rPr lang="en-GB" b="1">
                          <a:solidFill>
                            <a:srgbClr val="FFFFFF"/>
                          </a:solidFill>
                        </a:rPr>
                        <a:t>NOVEL TREATMENTS FOR RCS</a:t>
                      </a:r>
                      <a:endParaRPr lang="en-US"/>
                    </a:p>
                  </a:txBody>
                  <a:tcPr anchor="ctr">
                    <a:solidFill>
                      <a:srgbClr val="2EACB0"/>
                    </a:solidFill>
                  </a:tcPr>
                </a:tc>
                <a:extLst>
                  <a:ext uri="{0D108BD9-81ED-4DB2-BD59-A6C34878D82A}">
                    <a16:rowId xmlns:a16="http://schemas.microsoft.com/office/drawing/2014/main" val="1946654434"/>
                  </a:ext>
                </a:extLst>
              </a:tr>
              <a:tr h="766660">
                <a:tc>
                  <a:txBody>
                    <a:bodyPr/>
                    <a:lstStyle/>
                    <a:p>
                      <a:pPr algn="ctr"/>
                      <a:r>
                        <a:rPr lang="en-GB">
                          <a:solidFill>
                            <a:schemeClr val="bg1"/>
                          </a:solidFill>
                        </a:rPr>
                        <a:t>Lead: </a:t>
                      </a:r>
                      <a:r>
                        <a:rPr lang="en-GB">
                          <a:solidFill>
                            <a:srgbClr val="FFFFFF"/>
                          </a:solidFill>
                        </a:rPr>
                        <a:t>Gareth Evans
Sid Banka</a:t>
                      </a:r>
                      <a:endParaRPr lang="en-GB">
                        <a:solidFill>
                          <a:schemeClr val="bg1"/>
                        </a:solidFill>
                      </a:endParaRPr>
                    </a:p>
                  </a:txBody>
                  <a:tcPr anchor="ctr">
                    <a:solidFill>
                      <a:srgbClr val="193E72"/>
                    </a:solidFill>
                  </a:tcPr>
                </a:tc>
                <a:tc>
                  <a:txBody>
                    <a:bodyPr/>
                    <a:lstStyle/>
                    <a:p>
                      <a:pPr algn="ctr"/>
                      <a:r>
                        <a:rPr lang="en-GB">
                          <a:solidFill>
                            <a:schemeClr val="bg1"/>
                          </a:solidFill>
                        </a:rPr>
                        <a:t>Lead: </a:t>
                      </a:r>
                      <a:r>
                        <a:rPr lang="en-GB">
                          <a:solidFill>
                            <a:srgbClr val="FFFFFF"/>
                          </a:solidFill>
                        </a:rPr>
                        <a:t>Ramona Moldovan, Katherine Payne</a:t>
                      </a:r>
                      <a:endParaRPr lang="en-GB">
                        <a:solidFill>
                          <a:schemeClr val="bg1"/>
                        </a:solidFill>
                      </a:endParaRPr>
                    </a:p>
                  </a:txBody>
                  <a:tcPr anchor="ctr">
                    <a:solidFill>
                      <a:srgbClr val="EF6557"/>
                    </a:solidFill>
                  </a:tcPr>
                </a:tc>
                <a:tc>
                  <a:txBody>
                    <a:bodyPr/>
                    <a:lstStyle/>
                    <a:p>
                      <a:pPr algn="ctr"/>
                      <a:r>
                        <a:rPr lang="en-GB">
                          <a:solidFill>
                            <a:schemeClr val="bg1"/>
                          </a:solidFill>
                        </a:rPr>
                        <a:t>Lead: </a:t>
                      </a:r>
                      <a:r>
                        <a:rPr lang="en-GB">
                          <a:solidFill>
                            <a:srgbClr val="FFFFFF"/>
                          </a:solidFill>
                        </a:rPr>
                        <a:t>Simon Jones, Rob Wynn</a:t>
                      </a:r>
                      <a:endParaRPr lang="en-GB">
                        <a:solidFill>
                          <a:schemeClr val="bg1"/>
                        </a:solidFill>
                      </a:endParaRPr>
                    </a:p>
                  </a:txBody>
                  <a:tcPr anchor="ctr">
                    <a:solidFill>
                      <a:srgbClr val="2EACB0"/>
                    </a:solidFill>
                  </a:tcPr>
                </a:tc>
                <a:extLst>
                  <a:ext uri="{0D108BD9-81ED-4DB2-BD59-A6C34878D82A}">
                    <a16:rowId xmlns:a16="http://schemas.microsoft.com/office/drawing/2014/main" val="1315113516"/>
                  </a:ext>
                </a:extLst>
              </a:tr>
              <a:tr h="2084164">
                <a:tc>
                  <a:txBody>
                    <a:bodyPr/>
                    <a:lstStyle/>
                    <a:p>
                      <a:pPr algn="ctr">
                        <a:defRPr sz="1800"/>
                      </a:pPr>
                      <a:r>
                        <a:rPr lang="en-US">
                          <a:solidFill>
                            <a:srgbClr val="FFFFFF"/>
                          </a:solidFill>
                        </a:rPr>
                        <a:t>Our focus on early diagnosis and prevention of RCs will aid more effective clinical care and inform future treatments.</a:t>
                      </a:r>
                    </a:p>
                  </a:txBody>
                  <a:tcPr anchor="ctr">
                    <a:solidFill>
                      <a:srgbClr val="193E72"/>
                    </a:solidFill>
                  </a:tcPr>
                </a:tc>
                <a:tc>
                  <a:txBody>
                    <a:bodyPr/>
                    <a:lstStyle/>
                    <a:p>
                      <a:pPr algn="ctr">
                        <a:defRPr sz="1800"/>
                      </a:pPr>
                      <a:r>
                        <a:rPr lang="en-US">
                          <a:solidFill>
                            <a:srgbClr val="FFFFFF"/>
                          </a:solidFill>
                        </a:rPr>
                        <a:t>By defining outcomes relevant to RCs we will be able to design studies to establish real benefits for individuals affected by RCs.</a:t>
                      </a:r>
                    </a:p>
                  </a:txBody>
                  <a:tcPr anchor="ctr">
                    <a:solidFill>
                      <a:srgbClr val="EF6557"/>
                    </a:solidFill>
                  </a:tcPr>
                </a:tc>
                <a:tc>
                  <a:txBody>
                    <a:bodyPr/>
                    <a:lstStyle/>
                    <a:p>
                      <a:pPr algn="ctr">
                        <a:defRPr sz="1800"/>
                      </a:pPr>
                      <a:r>
                        <a:rPr lang="en-US">
                          <a:solidFill>
                            <a:srgbClr val="FFFFFF"/>
                          </a:solidFill>
                        </a:rPr>
                        <a:t>New approaches to treatment of RCs including gene therapies will improve patients’ lives.</a:t>
                      </a:r>
                    </a:p>
                  </a:txBody>
                  <a:tcPr anchor="ctr">
                    <a:solidFill>
                      <a:srgbClr val="2EACB0"/>
                    </a:solidFill>
                  </a:tcPr>
                </a:tc>
                <a:extLst>
                  <a:ext uri="{0D108BD9-81ED-4DB2-BD59-A6C34878D82A}">
                    <a16:rowId xmlns:a16="http://schemas.microsoft.com/office/drawing/2014/main" val="3829034874"/>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1750433-9957-4CDC-B28B-54F6130BEEC0}"/>
              </a:ext>
            </a:extLst>
          </p:cNvPr>
          <p:cNvGraphicFramePr>
            <a:graphicFrameLocks noGrp="1"/>
          </p:cNvGraphicFramePr>
          <p:nvPr>
            <p:extLst>
              <p:ext uri="{D42A27DB-BD31-4B8C-83A1-F6EECF244321}">
                <p14:modId xmlns:p14="http://schemas.microsoft.com/office/powerpoint/2010/main" val="3362782735"/>
              </p:ext>
            </p:extLst>
          </p:nvPr>
        </p:nvGraphicFramePr>
        <p:xfrm>
          <a:off x="824676" y="1801836"/>
          <a:ext cx="10542647" cy="4858900"/>
        </p:xfrm>
        <a:graphic>
          <a:graphicData uri="http://schemas.openxmlformats.org/drawingml/2006/table">
            <a:tbl>
              <a:tblPr firstRow="1" bandRow="1">
                <a:tableStyleId>{5940675A-B579-460E-94D1-54222C63F5DA}</a:tableStyleId>
              </a:tblPr>
              <a:tblGrid>
                <a:gridCol w="2149636">
                  <a:extLst>
                    <a:ext uri="{9D8B030D-6E8A-4147-A177-3AD203B41FA5}">
                      <a16:colId xmlns:a16="http://schemas.microsoft.com/office/drawing/2014/main" val="3924699694"/>
                    </a:ext>
                  </a:extLst>
                </a:gridCol>
                <a:gridCol w="8393011">
                  <a:extLst>
                    <a:ext uri="{9D8B030D-6E8A-4147-A177-3AD203B41FA5}">
                      <a16:colId xmlns:a16="http://schemas.microsoft.com/office/drawing/2014/main" val="1104058210"/>
                    </a:ext>
                  </a:extLst>
                </a:gridCol>
              </a:tblGrid>
              <a:tr h="344816">
                <a:tc>
                  <a:txBody>
                    <a:bodyPr/>
                    <a:lstStyle/>
                    <a:p>
                      <a:r>
                        <a:rPr lang="en-GB" b="1">
                          <a:solidFill>
                            <a:schemeClr val="bg1"/>
                          </a:solidFill>
                        </a:rPr>
                        <a:t>    NHS Trust</a:t>
                      </a:r>
                    </a:p>
                  </a:txBody>
                  <a:tcPr>
                    <a:solidFill>
                      <a:srgbClr val="134677"/>
                    </a:solidFill>
                  </a:tcPr>
                </a:tc>
                <a:tc>
                  <a:txBody>
                    <a:bodyPr/>
                    <a:lstStyle/>
                    <a:p>
                      <a:r>
                        <a:rPr lang="en-GB" b="1">
                          <a:solidFill>
                            <a:schemeClr val="bg1"/>
                          </a:solidFill>
                        </a:rPr>
                        <a:t>Themes</a:t>
                      </a:r>
                    </a:p>
                  </a:txBody>
                  <a:tcPr marL="252000">
                    <a:solidFill>
                      <a:srgbClr val="134677"/>
                    </a:solidFill>
                  </a:tcPr>
                </a:tc>
                <a:extLst>
                  <a:ext uri="{0D108BD9-81ED-4DB2-BD59-A6C34878D82A}">
                    <a16:rowId xmlns:a16="http://schemas.microsoft.com/office/drawing/2014/main" val="773792920"/>
                  </a:ext>
                </a:extLst>
              </a:tr>
              <a:tr h="649459">
                <a:tc>
                  <a:txBody>
                    <a:bodyPr/>
                    <a:lstStyle/>
                    <a:p>
                      <a:endParaRPr lang="en-GB" sz="1600">
                        <a:solidFill>
                          <a:srgbClr val="232323"/>
                        </a:solidFill>
                      </a:endParaRPr>
                    </a:p>
                    <a:p>
                      <a:endParaRPr lang="en-GB" sz="1600">
                        <a:solidFill>
                          <a:srgbClr val="232323"/>
                        </a:solidFill>
                      </a:endParaRPr>
                    </a:p>
                  </a:txBody>
                  <a:tcPr anchor="ctr"/>
                </a:tc>
                <a:tc>
                  <a:txBody>
                    <a:bodyPr/>
                    <a:lstStyle/>
                    <a:p>
                      <a:r>
                        <a:rPr lang="en-GB" sz="1200">
                          <a:solidFill>
                            <a:srgbClr val="232323"/>
                          </a:solidFill>
                        </a:rPr>
                        <a:t>Next Generation Phenotyping and Diagnostics, Next Generation Therapeutics, Rheumatic Musculoskeletal Diseases, Respiratory, Integrative Cardiovascular, Cancer Prevention and Early Detection, Rare Conditions</a:t>
                      </a:r>
                    </a:p>
                  </a:txBody>
                  <a:tcPr marL="252000" anchor="ctr"/>
                </a:tc>
                <a:extLst>
                  <a:ext uri="{0D108BD9-81ED-4DB2-BD59-A6C34878D82A}">
                    <a16:rowId xmlns:a16="http://schemas.microsoft.com/office/drawing/2014/main" val="3726087920"/>
                  </a:ext>
                </a:extLst>
              </a:tr>
              <a:tr h="728029">
                <a:tc>
                  <a:txBody>
                    <a:bodyPr/>
                    <a:lstStyle/>
                    <a:p>
                      <a:endParaRPr lang="en-GB" sz="1600">
                        <a:solidFill>
                          <a:srgbClr val="232323"/>
                        </a:solidFill>
                      </a:endParaRPr>
                    </a:p>
                    <a:p>
                      <a:endParaRPr lang="en-GB" sz="1600">
                        <a:solidFill>
                          <a:srgbClr val="232323"/>
                        </a:solidFill>
                      </a:endParaRPr>
                    </a:p>
                    <a:p>
                      <a:endParaRPr lang="en-GB" sz="400">
                        <a:solidFill>
                          <a:srgbClr val="232323"/>
                        </a:solidFill>
                      </a:endParaRPr>
                    </a:p>
                  </a:txBody>
                  <a:tcPr anchor="ctr"/>
                </a:tc>
                <a:tc>
                  <a:txBody>
                    <a:bodyPr/>
                    <a:lstStyle/>
                    <a:p>
                      <a:r>
                        <a:rPr lang="en-GB" sz="1200">
                          <a:solidFill>
                            <a:srgbClr val="232323"/>
                          </a:solidFill>
                        </a:rPr>
                        <a:t>Cancer Precision Medicine, Radiotherapy, Living with and beyond cancer</a:t>
                      </a:r>
                    </a:p>
                  </a:txBody>
                  <a:tcPr marL="252000" anchor="ctr"/>
                </a:tc>
                <a:extLst>
                  <a:ext uri="{0D108BD9-81ED-4DB2-BD59-A6C34878D82A}">
                    <a16:rowId xmlns:a16="http://schemas.microsoft.com/office/drawing/2014/main" val="710738172"/>
                  </a:ext>
                </a:extLst>
              </a:tr>
              <a:tr h="738212">
                <a:tc>
                  <a:txBody>
                    <a:bodyPr/>
                    <a:lstStyle/>
                    <a:p>
                      <a:endParaRPr lang="en-GB" sz="1600">
                        <a:solidFill>
                          <a:srgbClr val="232323"/>
                        </a:solidFill>
                      </a:endParaRPr>
                    </a:p>
                    <a:p>
                      <a:endParaRPr lang="en-GB" sz="1600">
                        <a:solidFill>
                          <a:srgbClr val="232323"/>
                        </a:solidFill>
                      </a:endParaRPr>
                    </a:p>
                  </a:txBody>
                  <a:tcPr anchor="ctr"/>
                </a:tc>
                <a:tc>
                  <a:txBody>
                    <a:bodyPr/>
                    <a:lstStyle/>
                    <a:p>
                      <a:r>
                        <a:rPr lang="en-GB" sz="1200" kern="1200">
                          <a:solidFill>
                            <a:srgbClr val="232323"/>
                          </a:solidFill>
                          <a:effectLst/>
                        </a:rPr>
                        <a:t>Leads in Dermatology and Wound Healing, Rheumatic Musculoskeletal Diseases, Cardiovascular Medicine (Additional specialist services include neuroscience, major trauma, intestinal failure,  head and neck, cancer)</a:t>
                      </a:r>
                      <a:endParaRPr lang="en-GB" sz="1000">
                        <a:solidFill>
                          <a:srgbClr val="232323"/>
                        </a:solidFill>
                      </a:endParaRPr>
                    </a:p>
                  </a:txBody>
                  <a:tcPr marL="252000" anchor="ctr"/>
                </a:tc>
                <a:extLst>
                  <a:ext uri="{0D108BD9-81ED-4DB2-BD59-A6C34878D82A}">
                    <a16:rowId xmlns:a16="http://schemas.microsoft.com/office/drawing/2014/main" val="3497153036"/>
                  </a:ext>
                </a:extLst>
              </a:tr>
              <a:tr h="747101">
                <a:tc>
                  <a:txBody>
                    <a:bodyPr/>
                    <a:lstStyle/>
                    <a:p>
                      <a:endParaRPr lang="en-GB" sz="1600">
                        <a:solidFill>
                          <a:srgbClr val="232323"/>
                        </a:solidFill>
                      </a:endParaRPr>
                    </a:p>
                    <a:p>
                      <a:endParaRPr lang="en-GB" sz="1600">
                        <a:solidFill>
                          <a:srgbClr val="232323"/>
                        </a:solidFill>
                      </a:endParaRPr>
                    </a:p>
                    <a:p>
                      <a:endParaRPr lang="en-GB" sz="1400">
                        <a:solidFill>
                          <a:srgbClr val="232323"/>
                        </a:solidFill>
                      </a:endParaRPr>
                    </a:p>
                  </a:txBody>
                  <a:tcPr anchor="ctr"/>
                </a:tc>
                <a:tc>
                  <a:txBody>
                    <a:bodyPr/>
                    <a:lstStyle/>
                    <a:p>
                      <a:r>
                        <a:rPr lang="en-GB" sz="1200">
                          <a:solidFill>
                            <a:srgbClr val="232323"/>
                          </a:solidFill>
                        </a:rPr>
                        <a:t>Mental Health, </a:t>
                      </a:r>
                      <a:r>
                        <a:rPr lang="en-GB" sz="1200" kern="1200">
                          <a:solidFill>
                            <a:srgbClr val="232323"/>
                          </a:solidFill>
                          <a:effectLst/>
                        </a:rPr>
                        <a:t>Complex trauma and resilience, psychosis, youth mental health, perinatal mental health, suicide prevention, delivering psychological therapies in common mental illness</a:t>
                      </a:r>
                      <a:endParaRPr lang="en-GB" sz="1200">
                        <a:solidFill>
                          <a:srgbClr val="232323"/>
                        </a:solidFill>
                      </a:endParaRPr>
                    </a:p>
                  </a:txBody>
                  <a:tcPr marL="252000" anchor="ctr"/>
                </a:tc>
                <a:extLst>
                  <a:ext uri="{0D108BD9-81ED-4DB2-BD59-A6C34878D82A}">
                    <a16:rowId xmlns:a16="http://schemas.microsoft.com/office/drawing/2014/main" val="1647036634"/>
                  </a:ext>
                </a:extLst>
              </a:tr>
              <a:tr h="517461">
                <a:tc>
                  <a:txBody>
                    <a:bodyPr/>
                    <a:lstStyle/>
                    <a:p>
                      <a:endParaRPr lang="en-GB" sz="1600">
                        <a:solidFill>
                          <a:srgbClr val="232323"/>
                        </a:solidFill>
                      </a:endParaRPr>
                    </a:p>
                    <a:p>
                      <a:endParaRPr lang="en-GB" sz="1600">
                        <a:solidFill>
                          <a:srgbClr val="232323"/>
                        </a:solidFill>
                      </a:endParaRPr>
                    </a:p>
                    <a:p>
                      <a:endParaRPr lang="en-GB" sz="1400">
                        <a:solidFill>
                          <a:srgbClr val="232323"/>
                        </a:solidFill>
                      </a:endParaRPr>
                    </a:p>
                  </a:txBody>
                  <a:tcPr anchor="ctr"/>
                </a:tc>
                <a:tc>
                  <a:txBody>
                    <a:bodyPr/>
                    <a:lstStyle/>
                    <a:p>
                      <a:r>
                        <a:rPr lang="en-GB" sz="1200" kern="1200">
                          <a:solidFill>
                            <a:srgbClr val="232323"/>
                          </a:solidFill>
                          <a:effectLst/>
                        </a:rPr>
                        <a:t>Cardiology and Haematology, Cancer </a:t>
                      </a:r>
                      <a:endParaRPr lang="en-GB" sz="1000">
                        <a:solidFill>
                          <a:srgbClr val="232323"/>
                        </a:solidFill>
                      </a:endParaRPr>
                    </a:p>
                  </a:txBody>
                  <a:tcPr marL="252000" anchor="ctr"/>
                </a:tc>
                <a:extLst>
                  <a:ext uri="{0D108BD9-81ED-4DB2-BD59-A6C34878D82A}">
                    <a16:rowId xmlns:a16="http://schemas.microsoft.com/office/drawing/2014/main" val="1530062113"/>
                  </a:ext>
                </a:extLst>
              </a:tr>
              <a:tr h="747101">
                <a:tc>
                  <a:txBody>
                    <a:bodyPr/>
                    <a:lstStyle/>
                    <a:p>
                      <a:endParaRPr lang="en-GB" sz="1600">
                        <a:solidFill>
                          <a:srgbClr val="232323"/>
                        </a:solidFill>
                      </a:endParaRPr>
                    </a:p>
                    <a:p>
                      <a:endParaRPr lang="en-GB" sz="1600">
                        <a:solidFill>
                          <a:srgbClr val="232323"/>
                        </a:solidFill>
                      </a:endParaRPr>
                    </a:p>
                    <a:p>
                      <a:endParaRPr lang="en-GB" sz="1400">
                        <a:solidFill>
                          <a:srgbClr val="232323"/>
                        </a:solidFill>
                      </a:endParaRPr>
                    </a:p>
                  </a:txBody>
                  <a:tcPr anchor="ctr"/>
                </a:tc>
                <a:tc>
                  <a:txBody>
                    <a:bodyPr/>
                    <a:lstStyle/>
                    <a:p>
                      <a:br>
                        <a:rPr lang="en-GB" sz="1200">
                          <a:solidFill>
                            <a:srgbClr val="232323"/>
                          </a:solidFill>
                        </a:rPr>
                      </a:br>
                      <a:r>
                        <a:rPr lang="en-GB" sz="1200" kern="1200">
                          <a:solidFill>
                            <a:srgbClr val="232323"/>
                          </a:solidFill>
                          <a:effectLst/>
                        </a:rPr>
                        <a:t>Cancer, Next Generation Phenotyping and Diagnostics, Respiratory </a:t>
                      </a:r>
                      <a:endParaRPr lang="en-GB" sz="1200">
                        <a:solidFill>
                          <a:srgbClr val="232323"/>
                        </a:solidFill>
                      </a:endParaRPr>
                    </a:p>
                    <a:p>
                      <a:endParaRPr lang="en-GB" sz="1200">
                        <a:solidFill>
                          <a:srgbClr val="232323"/>
                        </a:solidFill>
                      </a:endParaRPr>
                    </a:p>
                  </a:txBody>
                  <a:tcPr marL="252000" anchor="ctr"/>
                </a:tc>
                <a:extLst>
                  <a:ext uri="{0D108BD9-81ED-4DB2-BD59-A6C34878D82A}">
                    <a16:rowId xmlns:a16="http://schemas.microsoft.com/office/drawing/2014/main" val="1614711228"/>
                  </a:ext>
                </a:extLst>
              </a:tr>
            </a:tbl>
          </a:graphicData>
        </a:graphic>
      </p:graphicFrame>
      <p:sp>
        <p:nvSpPr>
          <p:cNvPr id="4" name="Title 3">
            <a:extLst>
              <a:ext uri="{FF2B5EF4-FFF2-40B4-BE49-F238E27FC236}">
                <a16:creationId xmlns:a16="http://schemas.microsoft.com/office/drawing/2014/main" id="{93B342B4-6688-4CE7-8F0B-4797CD3F807B}"/>
              </a:ext>
            </a:extLst>
          </p:cNvPr>
          <p:cNvSpPr>
            <a:spLocks noGrp="1"/>
          </p:cNvSpPr>
          <p:nvPr>
            <p:ph type="title"/>
          </p:nvPr>
        </p:nvSpPr>
        <p:spPr/>
        <p:txBody>
          <a:bodyPr/>
          <a:lstStyle/>
          <a:p>
            <a:r>
              <a:rPr lang="en-GB"/>
              <a:t>The BRC Partnership</a:t>
            </a:r>
          </a:p>
        </p:txBody>
      </p:sp>
      <p:pic>
        <p:nvPicPr>
          <p:cNvPr id="14" name="Picture 13">
            <a:extLst>
              <a:ext uri="{FF2B5EF4-FFF2-40B4-BE49-F238E27FC236}">
                <a16:creationId xmlns:a16="http://schemas.microsoft.com/office/drawing/2014/main" id="{8817DAD2-7FB6-4B3B-83CC-F8C8B1C9B0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0752" y="2864722"/>
            <a:ext cx="1496579" cy="612769"/>
          </a:xfrm>
          <a:prstGeom prst="rect">
            <a:avLst/>
          </a:prstGeom>
        </p:spPr>
      </p:pic>
      <p:pic>
        <p:nvPicPr>
          <p:cNvPr id="15" name="Picture 14">
            <a:extLst>
              <a:ext uri="{FF2B5EF4-FFF2-40B4-BE49-F238E27FC236}">
                <a16:creationId xmlns:a16="http://schemas.microsoft.com/office/drawing/2014/main" id="{901198F7-EC71-454D-9C52-0B40A3E748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0990" y="4351134"/>
            <a:ext cx="1496579" cy="656906"/>
          </a:xfrm>
          <a:prstGeom prst="rect">
            <a:avLst/>
          </a:prstGeom>
        </p:spPr>
      </p:pic>
      <p:pic>
        <p:nvPicPr>
          <p:cNvPr id="18" name="Picture 17">
            <a:extLst>
              <a:ext uri="{FF2B5EF4-FFF2-40B4-BE49-F238E27FC236}">
                <a16:creationId xmlns:a16="http://schemas.microsoft.com/office/drawing/2014/main" id="{0135611A-ECAC-4F15-B598-428AEAA893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0993" y="2286287"/>
            <a:ext cx="1496578" cy="656906"/>
          </a:xfrm>
          <a:prstGeom prst="rect">
            <a:avLst/>
          </a:prstGeom>
        </p:spPr>
      </p:pic>
      <p:pic>
        <p:nvPicPr>
          <p:cNvPr id="19" name="Picture 18">
            <a:extLst>
              <a:ext uri="{FF2B5EF4-FFF2-40B4-BE49-F238E27FC236}">
                <a16:creationId xmlns:a16="http://schemas.microsoft.com/office/drawing/2014/main" id="{06B09F1B-F1C2-4AE4-9D8B-B44EB628AC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30943" y="3596986"/>
            <a:ext cx="1496579" cy="612769"/>
          </a:xfrm>
          <a:prstGeom prst="rect">
            <a:avLst/>
          </a:prstGeom>
        </p:spPr>
      </p:pic>
      <p:pic>
        <p:nvPicPr>
          <p:cNvPr id="11" name="Picture 10">
            <a:extLst>
              <a:ext uri="{FF2B5EF4-FFF2-40B4-BE49-F238E27FC236}">
                <a16:creationId xmlns:a16="http://schemas.microsoft.com/office/drawing/2014/main" id="{0201A088-C063-47A4-A8DF-98EB875B74C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40990" y="5927259"/>
            <a:ext cx="1253729" cy="656906"/>
          </a:xfrm>
          <a:prstGeom prst="rect">
            <a:avLst/>
          </a:prstGeom>
        </p:spPr>
      </p:pic>
      <p:pic>
        <p:nvPicPr>
          <p:cNvPr id="9" name="Picture 8">
            <a:extLst>
              <a:ext uri="{FF2B5EF4-FFF2-40B4-BE49-F238E27FC236}">
                <a16:creationId xmlns:a16="http://schemas.microsoft.com/office/drawing/2014/main" id="{2D6E399E-6BB6-4CCD-AB67-5DB9685E013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06755" y="5127941"/>
            <a:ext cx="1382485" cy="656906"/>
          </a:xfrm>
          <a:prstGeom prst="rect">
            <a:avLst/>
          </a:prstGeom>
        </p:spPr>
      </p:pic>
    </p:spTree>
    <p:extLst>
      <p:ext uri="{BB962C8B-B14F-4D97-AF65-F5344CB8AC3E}">
        <p14:creationId xmlns:p14="http://schemas.microsoft.com/office/powerpoint/2010/main" val="2691863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8A44-2B4A-4C9C-BD98-25A2615CD105}"/>
              </a:ext>
            </a:extLst>
          </p:cNvPr>
          <p:cNvSpPr>
            <a:spLocks noGrp="1"/>
          </p:cNvSpPr>
          <p:nvPr>
            <p:ph type="title"/>
          </p:nvPr>
        </p:nvSpPr>
        <p:spPr>
          <a:xfrm>
            <a:off x="443617" y="756786"/>
            <a:ext cx="10515600" cy="1325563"/>
          </a:xfrm>
        </p:spPr>
        <p:txBody>
          <a:bodyPr/>
          <a:lstStyle/>
          <a:p>
            <a:r>
              <a:rPr lang="en-GB"/>
              <a:t>University of Manchester</a:t>
            </a:r>
          </a:p>
        </p:txBody>
      </p:sp>
      <p:pic>
        <p:nvPicPr>
          <p:cNvPr id="3" name="Picture 2">
            <a:extLst>
              <a:ext uri="{FF2B5EF4-FFF2-40B4-BE49-F238E27FC236}">
                <a16:creationId xmlns:a16="http://schemas.microsoft.com/office/drawing/2014/main" id="{01C7F9C5-71E5-40D6-AC92-663AD99A30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28200" y="1106610"/>
            <a:ext cx="2576364" cy="10709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sky, building, church&#10;&#10;Description automatically generated">
            <a:extLst>
              <a:ext uri="{FF2B5EF4-FFF2-40B4-BE49-F238E27FC236}">
                <a16:creationId xmlns:a16="http://schemas.microsoft.com/office/drawing/2014/main" id="{A7C241B5-653F-4AF5-88F2-F8BD094955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9501" y="4650895"/>
            <a:ext cx="2869482" cy="2152112"/>
          </a:xfrm>
          <a:prstGeom prst="rect">
            <a:avLst/>
          </a:prstGeom>
        </p:spPr>
      </p:pic>
      <p:pic>
        <p:nvPicPr>
          <p:cNvPr id="7" name="Picture 6" descr="A picture containing building, outdoor, tall, stone&#10;&#10;Description automatically generated">
            <a:extLst>
              <a:ext uri="{FF2B5EF4-FFF2-40B4-BE49-F238E27FC236}">
                <a16:creationId xmlns:a16="http://schemas.microsoft.com/office/drawing/2014/main" id="{D59FAEF6-245F-4B57-A7DF-5CEFB30CC5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67800" y="2294279"/>
            <a:ext cx="2174764" cy="1631073"/>
          </a:xfrm>
          <a:prstGeom prst="rect">
            <a:avLst/>
          </a:prstGeom>
        </p:spPr>
      </p:pic>
      <p:pic>
        <p:nvPicPr>
          <p:cNvPr id="9" name="Graphic 8">
            <a:extLst>
              <a:ext uri="{FF2B5EF4-FFF2-40B4-BE49-F238E27FC236}">
                <a16:creationId xmlns:a16="http://schemas.microsoft.com/office/drawing/2014/main" id="{61D415A3-9D1D-48F4-8308-E10A5A70CA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816" y="4886995"/>
            <a:ext cx="3037805" cy="3037805"/>
          </a:xfrm>
          <a:prstGeom prst="rect">
            <a:avLst/>
          </a:prstGeom>
        </p:spPr>
      </p:pic>
      <p:sp>
        <p:nvSpPr>
          <p:cNvPr id="8" name="TextBox 7">
            <a:extLst>
              <a:ext uri="{FF2B5EF4-FFF2-40B4-BE49-F238E27FC236}">
                <a16:creationId xmlns:a16="http://schemas.microsoft.com/office/drawing/2014/main" id="{D92E6EE8-A30A-446F-82EA-C631BB0591AE}"/>
              </a:ext>
            </a:extLst>
          </p:cNvPr>
          <p:cNvSpPr txBox="1"/>
          <p:nvPr/>
        </p:nvSpPr>
        <p:spPr>
          <a:xfrm>
            <a:off x="295976" y="1642076"/>
            <a:ext cx="8600374" cy="4219745"/>
          </a:xfrm>
          <a:prstGeom prst="rect">
            <a:avLst/>
          </a:prstGeom>
          <a:noFill/>
        </p:spPr>
        <p:txBody>
          <a:bodyPr wrap="square" rtlCol="0">
            <a:spAutoFit/>
          </a:bodyPr>
          <a:lstStyle/>
          <a:p>
            <a:pPr>
              <a:lnSpc>
                <a:spcPct val="107000"/>
              </a:lnSpc>
              <a:spcAft>
                <a:spcPts val="800"/>
              </a:spcAft>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The University of Manchester is a powerhouse of research and is ranked among the leading research universities globally (top ten for social and environmental impact, Times Higher Education, 2022). </a:t>
            </a:r>
            <a:endParaRPr lang="en-GB" sz="11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Their focus is on achieving excellence and impact across their diverse portfolio of cross-disciplinary research activities. Their research teams include two Nobel Laureates, Regius Professors, and celebrated Fellow of Academies and Learned Societies working with their research staff, postgraduate researchers and technicians in a world-class research environment.</a:t>
            </a:r>
            <a:endParaRPr lang="en-GB" sz="11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They also work with businesses of all sizes, not-for-profit organisations, and regional and national government. The University is recognised as the partner of choice for many large corporations including AstraZeneca and Siemens. These partnerships span different disciplines and are governed by framework agreements covering research, recruitment and PhD training.</a:t>
            </a:r>
            <a:endParaRPr lang="en-GB" sz="11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100">
                <a:effectLst/>
                <a:latin typeface="Calibri" panose="020F0502020204030204" pitchFamily="34" charset="0"/>
                <a:ea typeface="Calibri" panose="020F0502020204030204" pitchFamily="34" charset="0"/>
                <a:cs typeface="Calibri" panose="020F0502020204030204" pitchFamily="34" charset="0"/>
              </a:rPr>
              <a:t>Manchester BRC is hosted by Manchester University NHS Foundation Trust (MFT), in partnership with The University of Manchester (UoM). This partnership:</a:t>
            </a:r>
          </a:p>
          <a:p>
            <a:pPr marL="1257300" lvl="2" indent="-342900">
              <a:lnSpc>
                <a:spcPct val="115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Calibri" panose="020F0502020204030204" pitchFamily="34" charset="0"/>
              </a:rPr>
              <a:t>Successfully managed the transition of our Musculoskeletal Biomedical Research Unit (£5.5m) to our previous Manchester BRC (£28.5m)</a:t>
            </a:r>
          </a:p>
          <a:p>
            <a:pPr marL="1257300" lvl="2" indent="-342900">
              <a:lnSpc>
                <a:spcPct val="115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Calibri" panose="020F0502020204030204" pitchFamily="34" charset="0"/>
              </a:rPr>
              <a:t>Hosts a significant level of NIHR-infrastructure (BRC, CRF, ARC, CRN, ECMC, UKCRF network total = £151m over last five years, plus £10m in NIHR programme grants)</a:t>
            </a:r>
          </a:p>
          <a:p>
            <a:pPr marL="1257300" lvl="2" indent="-342900">
              <a:lnSpc>
                <a:spcPct val="115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Calibri" panose="020F0502020204030204" pitchFamily="34" charset="0"/>
              </a:rPr>
              <a:t>MFT and UoM are founding partners in the Manchester Academic Health Science Centre (MAHSC). </a:t>
            </a:r>
          </a:p>
          <a:p>
            <a:pPr marL="2628900" lvl="5" indent="-342900">
              <a:lnSpc>
                <a:spcPct val="115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Calibri" panose="020F0502020204030204" pitchFamily="34" charset="0"/>
              </a:rPr>
              <a:t>MFT is the legal host for our Academic Health Science System - Health Innovation Manchester (</a:t>
            </a:r>
            <a:r>
              <a:rPr lang="en-GB" sz="1100" err="1">
                <a:effectLst/>
                <a:latin typeface="Calibri" panose="020F0502020204030204" pitchFamily="34" charset="0"/>
                <a:ea typeface="Calibri" panose="020F0502020204030204" pitchFamily="34" charset="0"/>
                <a:cs typeface="Calibri" panose="020F0502020204030204" pitchFamily="34" charset="0"/>
              </a:rPr>
              <a:t>HInM</a:t>
            </a:r>
            <a:r>
              <a:rPr lang="en-GB" sz="1100">
                <a:effectLst/>
                <a:latin typeface="Calibri" panose="020F0502020204030204" pitchFamily="34" charset="0"/>
                <a:ea typeface="Calibri" panose="020F0502020204030204" pitchFamily="34" charset="0"/>
                <a:cs typeface="Calibri" panose="020F0502020204030204" pitchFamily="34" charset="0"/>
              </a:rPr>
              <a:t>) </a:t>
            </a:r>
          </a:p>
          <a:p>
            <a:pPr marL="2628900" lvl="5" indent="-342900">
              <a:lnSpc>
                <a:spcPct val="115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Calibri" panose="020F0502020204030204" pitchFamily="34" charset="0"/>
              </a:rPr>
              <a:t>MFT established the Greater Manchester </a:t>
            </a:r>
            <a:r>
              <a:rPr lang="en-GB" sz="1100" b="1">
                <a:effectLst/>
                <a:latin typeface="Calibri" panose="020F0502020204030204" pitchFamily="34" charset="0"/>
                <a:ea typeface="Calibri" panose="020F0502020204030204" pitchFamily="34" charset="0"/>
                <a:cs typeface="Calibri" panose="020F0502020204030204" pitchFamily="34" charset="0"/>
              </a:rPr>
              <a:t>NIHR Oversight Board</a:t>
            </a:r>
            <a:r>
              <a:rPr lang="en-GB" sz="1100">
                <a:effectLst/>
                <a:latin typeface="Calibri" panose="020F0502020204030204" pitchFamily="34" charset="0"/>
                <a:ea typeface="Calibri" panose="020F0502020204030204" pitchFamily="34" charset="0"/>
                <a:cs typeface="Calibri" panose="020F0502020204030204" pitchFamily="34" charset="0"/>
              </a:rPr>
              <a:t> to ensure our research and innovation capabilities align and provide excellence and value for money for NIHR. </a:t>
            </a:r>
          </a:p>
          <a:p>
            <a:pPr marL="2628900" lvl="5" indent="-342900">
              <a:lnSpc>
                <a:spcPct val="105000"/>
              </a:lnSpc>
              <a:spcAft>
                <a:spcPts val="800"/>
              </a:spcAft>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Calibri" panose="020F0502020204030204" pitchFamily="34" charset="0"/>
              </a:rPr>
              <a:t>Current partners (The Christie, SRFT/NCA) are embedded within the BRC Governance Structure and new Partners (GMMH, Blackpool and </a:t>
            </a:r>
            <a:r>
              <a:rPr lang="en-GB" sz="1100" err="1">
                <a:effectLst/>
                <a:latin typeface="Calibri" panose="020F0502020204030204" pitchFamily="34" charset="0"/>
                <a:ea typeface="Calibri" panose="020F0502020204030204" pitchFamily="34" charset="0"/>
                <a:cs typeface="Calibri" panose="020F0502020204030204" pitchFamily="34" charset="0"/>
              </a:rPr>
              <a:t>LTHTr</a:t>
            </a:r>
            <a:r>
              <a:rPr lang="en-GB" sz="1100">
                <a:effectLst/>
                <a:latin typeface="Calibri" panose="020F0502020204030204" pitchFamily="34" charset="0"/>
                <a:ea typeface="Calibri" panose="020F0502020204030204" pitchFamily="34" charset="0"/>
                <a:cs typeface="Calibri" panose="020F0502020204030204" pitchFamily="34" charset="0"/>
              </a:rPr>
              <a:t>) are closely aligned.</a:t>
            </a:r>
          </a:p>
        </p:txBody>
      </p:sp>
    </p:spTree>
    <p:extLst>
      <p:ext uri="{BB962C8B-B14F-4D97-AF65-F5344CB8AC3E}">
        <p14:creationId xmlns:p14="http://schemas.microsoft.com/office/powerpoint/2010/main" val="4040858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DC95718-314B-4A94-8D89-7D637C4BBF32}"/>
              </a:ext>
            </a:extLst>
          </p:cNvPr>
          <p:cNvSpPr txBox="1">
            <a:spLocks/>
          </p:cNvSpPr>
          <p:nvPr/>
        </p:nvSpPr>
        <p:spPr>
          <a:xfrm>
            <a:off x="452273" y="1050202"/>
            <a:ext cx="8899957" cy="6922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Manchester University NHS Foundation Trust</a:t>
            </a:r>
          </a:p>
        </p:txBody>
      </p:sp>
      <p:sp>
        <p:nvSpPr>
          <p:cNvPr id="8" name="TextBox 7">
            <a:extLst>
              <a:ext uri="{FF2B5EF4-FFF2-40B4-BE49-F238E27FC236}">
                <a16:creationId xmlns:a16="http://schemas.microsoft.com/office/drawing/2014/main" id="{1FE94669-D831-4A7A-894D-4C581B4B6781}"/>
              </a:ext>
            </a:extLst>
          </p:cNvPr>
          <p:cNvSpPr txBox="1"/>
          <p:nvPr/>
        </p:nvSpPr>
        <p:spPr>
          <a:xfrm>
            <a:off x="533909" y="2002054"/>
            <a:ext cx="10862403" cy="25391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b="0">
                <a:latin typeface="+mn-lt"/>
              </a:rPr>
              <a:t>MFT is the largest provider of acute adult and children’s services in England and has more </a:t>
            </a:r>
            <a:r>
              <a:rPr lang="en-US" sz="1600" b="0" err="1">
                <a:latin typeface="+mn-lt"/>
              </a:rPr>
              <a:t>specialised</a:t>
            </a:r>
            <a:r>
              <a:rPr lang="en-US" sz="1600" b="0">
                <a:latin typeface="+mn-lt"/>
              </a:rPr>
              <a:t> services commissioned than any other Trust.</a:t>
            </a:r>
          </a:p>
          <a:p>
            <a:pPr marL="285750" indent="-285750">
              <a:spcAft>
                <a:spcPts val="600"/>
              </a:spcAft>
              <a:buFont typeface="Arial" panose="020B0604020202020204" pitchFamily="34" charset="0"/>
              <a:buChar char="•"/>
            </a:pPr>
            <a:r>
              <a:rPr lang="en-US" sz="1600" b="0">
                <a:latin typeface="+mn-lt"/>
              </a:rPr>
              <a:t>Largest NHS Foundation Trust in England, employing over 23,000 staff.  Ten hospitals and community services across Manchester and Trafford across six separate sites.</a:t>
            </a:r>
          </a:p>
          <a:p>
            <a:pPr marL="285750" indent="-285750">
              <a:spcAft>
                <a:spcPts val="600"/>
              </a:spcAft>
              <a:buFont typeface="Arial" panose="020B0604020202020204" pitchFamily="34" charset="0"/>
              <a:buChar char="•"/>
            </a:pPr>
            <a:r>
              <a:rPr lang="en-US" sz="1600" b="0">
                <a:latin typeface="+mn-lt"/>
              </a:rPr>
              <a:t>Primary provider of hospital care to approximately 750,000 people in Manchester and Trafford, and the single biggest provider of </a:t>
            </a:r>
            <a:r>
              <a:rPr lang="en-US" sz="1600" b="0" err="1">
                <a:latin typeface="+mn-lt"/>
              </a:rPr>
              <a:t>specialised</a:t>
            </a:r>
            <a:r>
              <a:rPr lang="en-US" sz="1600" b="0">
                <a:latin typeface="+mn-lt"/>
              </a:rPr>
              <a:t> services in the North West of England.</a:t>
            </a:r>
          </a:p>
          <a:p>
            <a:pPr marL="285750" indent="-285750">
              <a:spcAft>
                <a:spcPts val="600"/>
              </a:spcAft>
              <a:buFont typeface="Arial" panose="020B0604020202020204" pitchFamily="34" charset="0"/>
              <a:buChar char="•"/>
            </a:pPr>
            <a:r>
              <a:rPr lang="en-US" sz="1600" b="0">
                <a:latin typeface="+mn-lt"/>
              </a:rPr>
              <a:t>Lead provider for a significant number of </a:t>
            </a:r>
            <a:r>
              <a:rPr lang="en-US" sz="1600" b="0" err="1">
                <a:latin typeface="+mn-lt"/>
              </a:rPr>
              <a:t>specialised</a:t>
            </a:r>
            <a:r>
              <a:rPr lang="en-US" sz="1600" b="0">
                <a:latin typeface="+mn-lt"/>
              </a:rPr>
              <a:t> services including Breast Care, Vascular, Cardiac, Respiratory, Urology Cancer, </a:t>
            </a:r>
            <a:r>
              <a:rPr lang="en-US" sz="1600" b="0" err="1">
                <a:latin typeface="+mn-lt"/>
              </a:rPr>
              <a:t>Paediatrics</a:t>
            </a:r>
            <a:r>
              <a:rPr lang="en-US" sz="1600" b="0">
                <a:latin typeface="+mn-lt"/>
              </a:rPr>
              <a:t>, Women’s Services, Ophthalmology and Genomic Medicine.</a:t>
            </a:r>
            <a:br>
              <a:rPr lang="en-US" sz="1600" b="0">
                <a:latin typeface="+mn-lt"/>
              </a:rPr>
            </a:br>
            <a:endParaRPr lang="en-US" sz="1600" b="0">
              <a:latin typeface="+mn-lt"/>
            </a:endParaRPr>
          </a:p>
        </p:txBody>
      </p:sp>
      <p:pic>
        <p:nvPicPr>
          <p:cNvPr id="12" name="Picture 11" descr="A picture containing sky, outdoor, building&#10;&#10;Description automatically generated">
            <a:extLst>
              <a:ext uri="{FF2B5EF4-FFF2-40B4-BE49-F238E27FC236}">
                <a16:creationId xmlns:a16="http://schemas.microsoft.com/office/drawing/2014/main" id="{ADF21435-F61B-476F-8BD7-F73334DB47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96088" y="4466122"/>
            <a:ext cx="6269498" cy="2238081"/>
          </a:xfrm>
          <a:prstGeom prst="rect">
            <a:avLst/>
          </a:prstGeom>
        </p:spPr>
      </p:pic>
      <p:sp>
        <p:nvSpPr>
          <p:cNvPr id="14" name="TextBox 13">
            <a:extLst>
              <a:ext uri="{FF2B5EF4-FFF2-40B4-BE49-F238E27FC236}">
                <a16:creationId xmlns:a16="http://schemas.microsoft.com/office/drawing/2014/main" id="{99B5984A-7B15-4CFA-969F-0F405EBCF55F}"/>
              </a:ext>
            </a:extLst>
          </p:cNvPr>
          <p:cNvSpPr txBox="1"/>
          <p:nvPr/>
        </p:nvSpPr>
        <p:spPr>
          <a:xfrm>
            <a:off x="533909" y="4296524"/>
            <a:ext cx="4097618" cy="164660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b="0">
                <a:latin typeface="+mn-lt"/>
              </a:rPr>
              <a:t>MFT is host to one of the largest NIHR portfolios in the country.</a:t>
            </a:r>
          </a:p>
          <a:p>
            <a:pPr marL="285750" indent="-285750">
              <a:spcAft>
                <a:spcPts val="600"/>
              </a:spcAft>
              <a:buFont typeface="Arial" panose="020B0604020202020204" pitchFamily="34" charset="0"/>
              <a:buChar char="•"/>
            </a:pPr>
            <a:r>
              <a:rPr lang="en-US" sz="1600" b="0">
                <a:latin typeface="+mn-lt"/>
              </a:rPr>
              <a:t>MFT’s R&amp;I is supported by more than 600 staff, including an integrated Research Office, Clinical and Non-Clinical Research Delivery Teams, and an Innovation Team. </a:t>
            </a:r>
            <a:endParaRPr lang="en-GB" sz="1600"/>
          </a:p>
        </p:txBody>
      </p:sp>
      <p:pic>
        <p:nvPicPr>
          <p:cNvPr id="16" name="Picture 15" descr="Text&#10;&#10;Description automatically generated with medium confidence">
            <a:extLst>
              <a:ext uri="{FF2B5EF4-FFF2-40B4-BE49-F238E27FC236}">
                <a16:creationId xmlns:a16="http://schemas.microsoft.com/office/drawing/2014/main" id="{15F6B497-1459-40D4-90F2-19BC55C8C0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7019" y="212980"/>
            <a:ext cx="2088682" cy="639561"/>
          </a:xfrm>
          <a:prstGeom prst="rect">
            <a:avLst/>
          </a:prstGeom>
        </p:spPr>
      </p:pic>
    </p:spTree>
    <p:extLst>
      <p:ext uri="{BB962C8B-B14F-4D97-AF65-F5344CB8AC3E}">
        <p14:creationId xmlns:p14="http://schemas.microsoft.com/office/powerpoint/2010/main" val="2498801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41376C-2749-41AF-A8A9-AE12203B341A}"/>
              </a:ext>
            </a:extLst>
          </p:cNvPr>
          <p:cNvSpPr txBox="1"/>
          <p:nvPr/>
        </p:nvSpPr>
        <p:spPr>
          <a:xfrm>
            <a:off x="538901" y="2052614"/>
            <a:ext cx="8648300" cy="1861087"/>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en-GB" sz="1600">
                <a:effectLst/>
                <a:ea typeface="Calibri" panose="020F0502020204030204" pitchFamily="34" charset="0"/>
                <a:cs typeface="Times New Roman" panose="02020603050405020304" pitchFamily="18" charset="0"/>
              </a:rPr>
              <a:t>Largest single-site comprehensive cancer centre in Europe, providing treatment services to 3.2million people across Greater Manchester and Cheshire and receiving over 15,000 new cancer patients each year.   </a:t>
            </a:r>
          </a:p>
          <a:p>
            <a:pPr marL="285750" indent="-285750">
              <a:lnSpc>
                <a:spcPct val="107000"/>
              </a:lnSpc>
              <a:spcAft>
                <a:spcPts val="800"/>
              </a:spcAft>
              <a:buFont typeface="Arial" panose="020B0604020202020204" pitchFamily="34" charset="0"/>
              <a:buChar char="•"/>
            </a:pPr>
            <a:r>
              <a:rPr lang="en-GB" sz="1600">
                <a:ea typeface="Calibri" panose="020F0502020204030204" pitchFamily="34" charset="0"/>
                <a:cs typeface="Times New Roman" panose="02020603050405020304" pitchFamily="18" charset="0"/>
              </a:rPr>
              <a:t>O</a:t>
            </a:r>
            <a:r>
              <a:rPr lang="en-GB" sz="1600">
                <a:effectLst/>
                <a:ea typeface="Calibri" panose="020F0502020204030204" pitchFamily="34" charset="0"/>
                <a:cs typeface="Times New Roman" panose="02020603050405020304" pitchFamily="18" charset="0"/>
              </a:rPr>
              <a:t>ne of the top performing NHS Trust’s in England having been rated as Outstanding by the CQC in two successive assessments.    </a:t>
            </a:r>
          </a:p>
          <a:p>
            <a:endParaRPr lang="en-GB" sz="1600"/>
          </a:p>
        </p:txBody>
      </p:sp>
      <p:pic>
        <p:nvPicPr>
          <p:cNvPr id="5" name="Picture 4" descr="A picture containing building, outdoor, city&#10;&#10;Description automatically generated">
            <a:extLst>
              <a:ext uri="{FF2B5EF4-FFF2-40B4-BE49-F238E27FC236}">
                <a16:creationId xmlns:a16="http://schemas.microsoft.com/office/drawing/2014/main" id="{1E0AF882-DBE7-4DBD-BD43-A0C7C019C9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77811" y="3379961"/>
            <a:ext cx="4661916" cy="3109889"/>
          </a:xfrm>
          <a:prstGeom prst="rect">
            <a:avLst/>
          </a:prstGeom>
        </p:spPr>
      </p:pic>
      <p:sp>
        <p:nvSpPr>
          <p:cNvPr id="7" name="TextBox 6">
            <a:extLst>
              <a:ext uri="{FF2B5EF4-FFF2-40B4-BE49-F238E27FC236}">
                <a16:creationId xmlns:a16="http://schemas.microsoft.com/office/drawing/2014/main" id="{36D730B8-EE9D-4E58-A500-A0DE0E13073A}"/>
              </a:ext>
            </a:extLst>
          </p:cNvPr>
          <p:cNvSpPr txBox="1"/>
          <p:nvPr/>
        </p:nvSpPr>
        <p:spPr>
          <a:xfrm>
            <a:off x="538900" y="3598377"/>
            <a:ext cx="6097604" cy="2817887"/>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GB" sz="1600">
                <a:ea typeface="Calibri" panose="020F0502020204030204" pitchFamily="34" charset="0"/>
                <a:cs typeface="Times New Roman" panose="02020603050405020304" pitchFamily="18" charset="0"/>
              </a:rPr>
              <a:t>Provides </a:t>
            </a:r>
            <a:r>
              <a:rPr lang="en-GB" sz="1600">
                <a:effectLst/>
                <a:ea typeface="Calibri" panose="020F0502020204030204" pitchFamily="34" charset="0"/>
                <a:cs typeface="Times New Roman" panose="02020603050405020304" pitchFamily="18" charset="0"/>
              </a:rPr>
              <a:t>an extensive range of other NIHR funded infrastructure including the oncology arm of the Manchester Clinical Research Facility (CRF), a substantial investment in clinical trial resource through the Greater Manchester (GM) Clinical Research Network (CRN); is a key partner of the Greater Manchester Applied Research Collaboration (ARC) and a key contributor to the GM Patient Safety Translational Research Centre (PSTRC).</a:t>
            </a:r>
          </a:p>
          <a:p>
            <a:pPr marL="285750" indent="-285750">
              <a:lnSpc>
                <a:spcPct val="107000"/>
              </a:lnSpc>
              <a:spcAft>
                <a:spcPts val="800"/>
              </a:spcAft>
              <a:buFont typeface="Arial" panose="020B0604020202020204" pitchFamily="34" charset="0"/>
              <a:buChar char="•"/>
            </a:pPr>
            <a:r>
              <a:rPr lang="en-US" sz="1600">
                <a:effectLst/>
                <a:ea typeface="Calibri" panose="020F0502020204030204" pitchFamily="34" charset="0"/>
                <a:cs typeface="Times New Roman" panose="02020603050405020304" pitchFamily="18" charset="0"/>
              </a:rPr>
              <a:t>Hosts the new Paterson Institute for Cancer Research (£150m); a dynamic interface for researchers co-located with clinical services (CRUK MI) and MCRC. </a:t>
            </a:r>
          </a:p>
        </p:txBody>
      </p:sp>
      <p:sp>
        <p:nvSpPr>
          <p:cNvPr id="8" name="Title 3">
            <a:extLst>
              <a:ext uri="{FF2B5EF4-FFF2-40B4-BE49-F238E27FC236}">
                <a16:creationId xmlns:a16="http://schemas.microsoft.com/office/drawing/2014/main" id="{21DF87B7-B92A-4BEF-9A0D-99D96588DD1E}"/>
              </a:ext>
            </a:extLst>
          </p:cNvPr>
          <p:cNvSpPr txBox="1">
            <a:spLocks/>
          </p:cNvSpPr>
          <p:nvPr/>
        </p:nvSpPr>
        <p:spPr>
          <a:xfrm>
            <a:off x="452273" y="1050202"/>
            <a:ext cx="7045807" cy="6922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The Christie NHS Foundation Trust</a:t>
            </a:r>
          </a:p>
        </p:txBody>
      </p:sp>
      <p:pic>
        <p:nvPicPr>
          <p:cNvPr id="12" name="Picture 11" descr="Logo, company name&#10;&#10;Description automatically generated">
            <a:extLst>
              <a:ext uri="{FF2B5EF4-FFF2-40B4-BE49-F238E27FC236}">
                <a16:creationId xmlns:a16="http://schemas.microsoft.com/office/drawing/2014/main" id="{85F20862-9B63-4617-AD06-E08046EE4E51}"/>
              </a:ext>
            </a:extLst>
          </p:cNvPr>
          <p:cNvPicPr>
            <a:picLocks noChangeAspect="1"/>
          </p:cNvPicPr>
          <p:nvPr/>
        </p:nvPicPr>
        <p:blipFill>
          <a:blip r:embed="rId3"/>
          <a:stretch>
            <a:fillRect/>
          </a:stretch>
        </p:blipFill>
        <p:spPr>
          <a:xfrm>
            <a:off x="9577138" y="1453919"/>
            <a:ext cx="2075962" cy="1529239"/>
          </a:xfrm>
          <a:prstGeom prst="rect">
            <a:avLst/>
          </a:prstGeom>
        </p:spPr>
      </p:pic>
    </p:spTree>
    <p:extLst>
      <p:ext uri="{BB962C8B-B14F-4D97-AF65-F5344CB8AC3E}">
        <p14:creationId xmlns:p14="http://schemas.microsoft.com/office/powerpoint/2010/main" val="4042579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8A44-2B4A-4C9C-BD98-25A2615CD105}"/>
              </a:ext>
            </a:extLst>
          </p:cNvPr>
          <p:cNvSpPr>
            <a:spLocks noGrp="1"/>
          </p:cNvSpPr>
          <p:nvPr>
            <p:ph type="title"/>
          </p:nvPr>
        </p:nvSpPr>
        <p:spPr>
          <a:xfrm>
            <a:off x="433993" y="1087656"/>
            <a:ext cx="10515600" cy="884903"/>
          </a:xfrm>
        </p:spPr>
        <p:txBody>
          <a:bodyPr/>
          <a:lstStyle/>
          <a:p>
            <a:r>
              <a:rPr lang="en-GB"/>
              <a:t>Northern Care Alliance </a:t>
            </a:r>
            <a:br>
              <a:rPr lang="en-GB" sz="2800"/>
            </a:br>
            <a:r>
              <a:rPr lang="en-GB" sz="2000"/>
              <a:t>(NCA)</a:t>
            </a:r>
            <a:endParaRPr lang="en-GB" sz="2800"/>
          </a:p>
        </p:txBody>
      </p:sp>
      <p:sp>
        <p:nvSpPr>
          <p:cNvPr id="3" name="TextBox 2">
            <a:extLst>
              <a:ext uri="{FF2B5EF4-FFF2-40B4-BE49-F238E27FC236}">
                <a16:creationId xmlns:a16="http://schemas.microsoft.com/office/drawing/2014/main" id="{375E0D51-7457-4B00-8473-EC3299452311}"/>
              </a:ext>
            </a:extLst>
          </p:cNvPr>
          <p:cNvSpPr txBox="1"/>
          <p:nvPr/>
        </p:nvSpPr>
        <p:spPr>
          <a:xfrm>
            <a:off x="548399" y="2260257"/>
            <a:ext cx="4257332" cy="3908762"/>
          </a:xfrm>
          <a:prstGeom prst="rect">
            <a:avLst/>
          </a:prstGeom>
          <a:noFill/>
        </p:spPr>
        <p:txBody>
          <a:bodyPr wrap="square" rtlCol="0">
            <a:spAutoFit/>
          </a:bodyPr>
          <a:lstStyle/>
          <a:p>
            <a:pPr marL="285750" indent="-285750" fontAlgn="base">
              <a:spcAft>
                <a:spcPts val="600"/>
              </a:spcAft>
              <a:buFont typeface="Arial" panose="020B0604020202020204" pitchFamily="34" charset="0"/>
              <a:buChar char="•"/>
            </a:pPr>
            <a:r>
              <a:rPr lang="en-GB" sz="1400">
                <a:ea typeface="Times New Roman" panose="02020603050405020304" pitchFamily="18" charset="0"/>
              </a:rPr>
              <a:t>M</a:t>
            </a:r>
            <a:r>
              <a:rPr lang="en-GB" sz="1400">
                <a:effectLst/>
                <a:ea typeface="Times New Roman" panose="02020603050405020304" pitchFamily="18" charset="0"/>
              </a:rPr>
              <a:t>ain provider of acute and secondary care to over one million people in the North of Greater Manchester and beyond, as well as delivering a range of community, primary and social care. They provide specialist services such as: Neurosciences, Major Trauma, Renal, Intestinal Failure, Dermatology, Head &amp; Neck and OG cancer with aims </a:t>
            </a:r>
            <a:r>
              <a:rPr lang="en-GB" sz="1400">
                <a:solidFill>
                  <a:srgbClr val="000000"/>
                </a:solidFill>
                <a:effectLst/>
                <a:ea typeface="Times New Roman" panose="02020603050405020304" pitchFamily="18" charset="0"/>
              </a:rPr>
              <a:t>to develop capacity in other key strategic areas</a:t>
            </a:r>
            <a:r>
              <a:rPr lang="en-GB" sz="1400">
                <a:effectLst/>
                <a:ea typeface="Times New Roman" panose="02020603050405020304" pitchFamily="18" charset="0"/>
              </a:rPr>
              <a:t>, such as Cancer, via research being undertaken within the Geoffrey Jefferson Brain Research Centre.</a:t>
            </a:r>
          </a:p>
          <a:p>
            <a:pPr marL="285750" indent="-285750" fontAlgn="base">
              <a:spcAft>
                <a:spcPts val="600"/>
              </a:spcAft>
              <a:buFont typeface="Arial" panose="020B0604020202020204" pitchFamily="34" charset="0"/>
              <a:buChar char="•"/>
            </a:pPr>
            <a:r>
              <a:rPr lang="en-GB" sz="1400">
                <a:solidFill>
                  <a:srgbClr val="000000"/>
                </a:solidFill>
                <a:effectLst/>
                <a:ea typeface="Calibri" panose="020F0502020204030204" pitchFamily="34" charset="0"/>
                <a:cs typeface="Times New Roman" panose="02020603050405020304" pitchFamily="18" charset="0"/>
              </a:rPr>
              <a:t>Strong focus on ensuring </a:t>
            </a:r>
            <a:r>
              <a:rPr lang="en-GB" sz="1400">
                <a:effectLst/>
                <a:ea typeface="Calibri" panose="020F0502020204030204" pitchFamily="34" charset="0"/>
                <a:cs typeface="Times New Roman" panose="02020603050405020304" pitchFamily="18" charset="0"/>
              </a:rPr>
              <a:t>research is embedded in communities, representing over a quarter of England’s population, and helping address the extremes of UK health inequalities; with over half of the North having a lower life expectancy than the worst area of the South.</a:t>
            </a:r>
          </a:p>
          <a:p>
            <a:pPr>
              <a:spcAft>
                <a:spcPts val="600"/>
              </a:spcAft>
            </a:pPr>
            <a:endParaRPr lang="en-GB" sz="1400"/>
          </a:p>
        </p:txBody>
      </p:sp>
      <p:pic>
        <p:nvPicPr>
          <p:cNvPr id="21" name="Picture 20" descr="A picture containing text, outdoor, road, building&#10;&#10;Description automatically generated">
            <a:extLst>
              <a:ext uri="{FF2B5EF4-FFF2-40B4-BE49-F238E27FC236}">
                <a16:creationId xmlns:a16="http://schemas.microsoft.com/office/drawing/2014/main" id="{9978ADAA-598A-42AD-88D9-1882E0AC74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
          <a:stretch/>
        </p:blipFill>
        <p:spPr>
          <a:xfrm>
            <a:off x="4647441" y="1050213"/>
            <a:ext cx="4132399" cy="2916000"/>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25" name="Picture 24" descr="A picture containing building, outdoor&#10;&#10;Description automatically generated">
            <a:extLst>
              <a:ext uri="{FF2B5EF4-FFF2-40B4-BE49-F238E27FC236}">
                <a16:creationId xmlns:a16="http://schemas.microsoft.com/office/drawing/2014/main" id="{2107C889-B89F-4A70-BDDF-1BEEC2E349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99851" y="4034987"/>
            <a:ext cx="3992149" cy="2823013"/>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26" name="Picture 25" descr="A picture containing outdoor, road, sky, street&#10;&#10;Description automatically generated">
            <a:extLst>
              <a:ext uri="{FF2B5EF4-FFF2-40B4-BE49-F238E27FC236}">
                <a16:creationId xmlns:a16="http://schemas.microsoft.com/office/drawing/2014/main" id="{878B5D87-72A8-4C36-8681-083A27B422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91325" y="4044611"/>
            <a:ext cx="4087730" cy="2823013"/>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27" name="Picture 26" descr="A clock tower on a building&#10;&#10;Description automatically generated with low confidence">
            <a:extLst>
              <a:ext uri="{FF2B5EF4-FFF2-40B4-BE49-F238E27FC236}">
                <a16:creationId xmlns:a16="http://schemas.microsoft.com/office/drawing/2014/main" id="{4FAFD2AE-3908-4613-94A8-0F350990A5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70"/>
          <a:stretch/>
        </p:blipFill>
        <p:spPr>
          <a:xfrm>
            <a:off x="8218676" y="1044000"/>
            <a:ext cx="3996000" cy="2916000"/>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19" name="Graphic 18">
            <a:extLst>
              <a:ext uri="{FF2B5EF4-FFF2-40B4-BE49-F238E27FC236}">
                <a16:creationId xmlns:a16="http://schemas.microsoft.com/office/drawing/2014/main" id="{53E00E08-09B0-47E1-A024-132F176AF9A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37017" y="186881"/>
            <a:ext cx="2103868" cy="673819"/>
          </a:xfrm>
          <a:prstGeom prst="rect">
            <a:avLst/>
          </a:prstGeom>
        </p:spPr>
      </p:pic>
    </p:spTree>
    <p:extLst>
      <p:ext uri="{BB962C8B-B14F-4D97-AF65-F5344CB8AC3E}">
        <p14:creationId xmlns:p14="http://schemas.microsoft.com/office/powerpoint/2010/main" val="953249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B83780-5EEB-4A1F-8E65-F2A9D9B90FE1}"/>
              </a:ext>
            </a:extLst>
          </p:cNvPr>
          <p:cNvSpPr txBox="1"/>
          <p:nvPr/>
        </p:nvSpPr>
        <p:spPr>
          <a:xfrm>
            <a:off x="535807" y="1824148"/>
            <a:ext cx="10985632" cy="1439881"/>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en-GB" sz="1400">
                <a:effectLst/>
                <a:ea typeface="Calibri" panose="020F0502020204030204" pitchFamily="34" charset="0"/>
                <a:cs typeface="Times New Roman" panose="02020603050405020304" pitchFamily="18" charset="0"/>
              </a:rPr>
              <a:t>Provides inpatient and community-based mental health care for people living in Bolton, Manchester, Salford, Trafford and Wigan and a wide range of specialist mental health and addiction services across Greater Manchester, the northwest of England and beyond.</a:t>
            </a:r>
            <a:endParaRPr lang="en-GB" sz="140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b="0" i="0">
                <a:solidFill>
                  <a:srgbClr val="000000"/>
                </a:solidFill>
                <a:effectLst/>
              </a:rPr>
              <a:t>Over 6,400 members of staff deliver services from around 160 locations.  </a:t>
            </a:r>
          </a:p>
          <a:p>
            <a:pPr marL="285750" indent="-285750">
              <a:lnSpc>
                <a:spcPct val="107000"/>
              </a:lnSpc>
              <a:spcAft>
                <a:spcPts val="800"/>
              </a:spcAft>
              <a:buFont typeface="Arial" panose="020B0604020202020204" pitchFamily="34" charset="0"/>
              <a:buChar char="•"/>
            </a:pPr>
            <a:r>
              <a:rPr lang="en-US" sz="1400" b="0" i="0">
                <a:solidFill>
                  <a:srgbClr val="000000"/>
                </a:solidFill>
                <a:effectLst/>
              </a:rPr>
              <a:t>Sees around 65,000 service users p/a across very diverse communities which all BRC themes would be able to access encouraging cross-theme working </a:t>
            </a:r>
          </a:p>
        </p:txBody>
      </p:sp>
      <p:pic>
        <p:nvPicPr>
          <p:cNvPr id="5" name="Picture 4" descr="A brick building with a sign in front of it&#10;&#10;Description automatically generated with low confidence">
            <a:extLst>
              <a:ext uri="{FF2B5EF4-FFF2-40B4-BE49-F238E27FC236}">
                <a16:creationId xmlns:a16="http://schemas.microsoft.com/office/drawing/2014/main" id="{552C0343-2AF6-45B3-BB4E-23039509A85C}"/>
              </a:ext>
            </a:extLst>
          </p:cNvPr>
          <p:cNvPicPr>
            <a:picLocks noChangeAspect="1"/>
          </p:cNvPicPr>
          <p:nvPr/>
        </p:nvPicPr>
        <p:blipFill>
          <a:blip r:embed="rId2"/>
          <a:stretch>
            <a:fillRect/>
          </a:stretch>
        </p:blipFill>
        <p:spPr>
          <a:xfrm>
            <a:off x="6923230" y="3311091"/>
            <a:ext cx="4854028" cy="3228126"/>
          </a:xfrm>
          <a:prstGeom prst="rect">
            <a:avLst/>
          </a:prstGeom>
        </p:spPr>
      </p:pic>
      <p:sp>
        <p:nvSpPr>
          <p:cNvPr id="7" name="TextBox 6">
            <a:extLst>
              <a:ext uri="{FF2B5EF4-FFF2-40B4-BE49-F238E27FC236}">
                <a16:creationId xmlns:a16="http://schemas.microsoft.com/office/drawing/2014/main" id="{522D4C12-633B-4BB4-993E-D8466836350A}"/>
              </a:ext>
            </a:extLst>
          </p:cNvPr>
          <p:cNvSpPr txBox="1"/>
          <p:nvPr/>
        </p:nvSpPr>
        <p:spPr>
          <a:xfrm>
            <a:off x="535807" y="3311091"/>
            <a:ext cx="6097604" cy="3341364"/>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sz="1400" b="0" i="0">
                <a:solidFill>
                  <a:srgbClr val="000000"/>
                </a:solidFill>
                <a:effectLst/>
                <a:ea typeface="游明朝" panose="02020400000000000000" pitchFamily="18" charset="-128"/>
              </a:rPr>
              <a:t>GMMH attracts over £4.5m in NIHR grant funding with 10 research units: Psychosis, Dementia, Complex Trauma and Resilience, Youth Mental Health, </a:t>
            </a:r>
            <a:r>
              <a:rPr lang="en-US" sz="1400" b="0" i="0" err="1">
                <a:solidFill>
                  <a:srgbClr val="000000"/>
                </a:solidFill>
                <a:effectLst/>
                <a:ea typeface="游明朝" panose="02020400000000000000" pitchFamily="18" charset="-128"/>
              </a:rPr>
              <a:t>GM.Digital</a:t>
            </a:r>
            <a:r>
              <a:rPr lang="en-US" sz="1400" b="0" i="0">
                <a:solidFill>
                  <a:srgbClr val="000000"/>
                </a:solidFill>
                <a:effectLst/>
                <a:ea typeface="游明朝" panose="02020400000000000000" pitchFamily="18" charset="-128"/>
              </a:rPr>
              <a:t>, Suicide Risk and Safety, Specialist Perinatal, Mental Health Nursing, Psychological Therapies for Anxiety and Depression, EDI </a:t>
            </a:r>
            <a:endParaRPr lang="en-US" sz="1400">
              <a:solidFill>
                <a:srgbClr val="000000"/>
              </a:solidFill>
              <a:ea typeface="游明朝" panose="02020400000000000000" pitchFamily="18" charset="-128"/>
            </a:endParaRPr>
          </a:p>
          <a:p>
            <a:pPr marL="285750" indent="-285750">
              <a:lnSpc>
                <a:spcPct val="107000"/>
              </a:lnSpc>
              <a:spcAft>
                <a:spcPts val="800"/>
              </a:spcAft>
              <a:buFont typeface="Arial" panose="020B0604020202020204" pitchFamily="34" charset="0"/>
              <a:buChar char="•"/>
            </a:pPr>
            <a:r>
              <a:rPr lang="en-US" sz="1400" b="0" i="0">
                <a:solidFill>
                  <a:srgbClr val="000000"/>
                </a:solidFill>
                <a:effectLst/>
              </a:rPr>
              <a:t>Each research unit has service user/lived experience researchers and contributors as part of their core infrastructure to deliver high quality user-led research, including clinical trials of interventions developed by lived experience stakeholders.</a:t>
            </a:r>
          </a:p>
          <a:p>
            <a:pPr marL="285750" indent="-285750">
              <a:lnSpc>
                <a:spcPct val="107000"/>
              </a:lnSpc>
              <a:spcAft>
                <a:spcPts val="800"/>
              </a:spcAft>
              <a:buFont typeface="Arial" panose="020B0604020202020204" pitchFamily="34" charset="0"/>
              <a:buChar char="•"/>
            </a:pPr>
            <a:r>
              <a:rPr lang="en-US" sz="1400" b="0" i="0">
                <a:solidFill>
                  <a:srgbClr val="000000"/>
                </a:solidFill>
                <a:effectLst/>
              </a:rPr>
              <a:t>In 20/21 recruited over 2600 participants to NIHR portfolio studies. </a:t>
            </a:r>
          </a:p>
          <a:p>
            <a:pPr marL="285750" indent="-285750" algn="l" rtl="0" fontAlgn="base">
              <a:buFont typeface="Arial" panose="020B0604020202020204" pitchFamily="34" charset="0"/>
              <a:buChar char="•"/>
            </a:pPr>
            <a:r>
              <a:rPr lang="en-US" sz="1400" b="0" i="0">
                <a:solidFill>
                  <a:srgbClr val="000000"/>
                </a:solidFill>
                <a:effectLst/>
              </a:rPr>
              <a:t>Clinical trials have directly led to NICE Guideline recommendations for delivery of specific interventions. </a:t>
            </a:r>
          </a:p>
          <a:p>
            <a:pPr marL="285750" indent="-285750" algn="l" rtl="0" fontAlgn="base">
              <a:buFont typeface="Arial" panose="020B0604020202020204" pitchFamily="34" charset="0"/>
              <a:buChar char="•"/>
            </a:pPr>
            <a:r>
              <a:rPr lang="en-US" sz="1400" b="0" i="0">
                <a:solidFill>
                  <a:srgbClr val="000000"/>
                </a:solidFill>
                <a:effectLst/>
              </a:rPr>
              <a:t>Hosts the University of Manchester’s first ever NIHR Research Professorship. </a:t>
            </a:r>
          </a:p>
          <a:p>
            <a:pPr lvl="5">
              <a:lnSpc>
                <a:spcPct val="107000"/>
              </a:lnSpc>
              <a:spcAft>
                <a:spcPts val="800"/>
              </a:spcAft>
            </a:pPr>
            <a:endParaRPr lang="en-GB" sz="1400">
              <a:cs typeface="Times New Roman" panose="02020603050405020304" pitchFamily="18" charset="0"/>
            </a:endParaRPr>
          </a:p>
        </p:txBody>
      </p:sp>
      <p:sp>
        <p:nvSpPr>
          <p:cNvPr id="9" name="Title 8">
            <a:extLst>
              <a:ext uri="{FF2B5EF4-FFF2-40B4-BE49-F238E27FC236}">
                <a16:creationId xmlns:a16="http://schemas.microsoft.com/office/drawing/2014/main" id="{8AE1FC93-4302-45C9-B2CE-701F228902B9}"/>
              </a:ext>
            </a:extLst>
          </p:cNvPr>
          <p:cNvSpPr>
            <a:spLocks noGrp="1"/>
          </p:cNvSpPr>
          <p:nvPr>
            <p:ph type="title"/>
          </p:nvPr>
        </p:nvSpPr>
        <p:spPr/>
        <p:txBody>
          <a:bodyPr/>
          <a:lstStyle/>
          <a:p>
            <a:r>
              <a:rPr lang="en-GB"/>
              <a:t>Greater Manchester Mental Health NHS Foundation Trust </a:t>
            </a:r>
          </a:p>
        </p:txBody>
      </p:sp>
      <p:pic>
        <p:nvPicPr>
          <p:cNvPr id="12" name="Graphic 11">
            <a:extLst>
              <a:ext uri="{FF2B5EF4-FFF2-40B4-BE49-F238E27FC236}">
                <a16:creationId xmlns:a16="http://schemas.microsoft.com/office/drawing/2014/main" id="{2FCBC6E6-95CA-417D-9129-CCA72409702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84157" y="185431"/>
            <a:ext cx="1447505" cy="709718"/>
          </a:xfrm>
          <a:prstGeom prst="rect">
            <a:avLst/>
          </a:prstGeom>
        </p:spPr>
      </p:pic>
    </p:spTree>
    <p:extLst>
      <p:ext uri="{BB962C8B-B14F-4D97-AF65-F5344CB8AC3E}">
        <p14:creationId xmlns:p14="http://schemas.microsoft.com/office/powerpoint/2010/main" val="615470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8A44-2B4A-4C9C-BD98-25A2615CD105}"/>
              </a:ext>
            </a:extLst>
          </p:cNvPr>
          <p:cNvSpPr>
            <a:spLocks noGrp="1"/>
          </p:cNvSpPr>
          <p:nvPr>
            <p:ph type="title"/>
          </p:nvPr>
        </p:nvSpPr>
        <p:spPr>
          <a:xfrm>
            <a:off x="477038" y="1006946"/>
            <a:ext cx="10515600" cy="831480"/>
          </a:xfrm>
        </p:spPr>
        <p:txBody>
          <a:bodyPr/>
          <a:lstStyle/>
          <a:p>
            <a:r>
              <a:rPr lang="en-GB"/>
              <a:t>Blackpool Teaching Hospitals NHS Foundation Trust</a:t>
            </a:r>
          </a:p>
        </p:txBody>
      </p:sp>
      <p:sp>
        <p:nvSpPr>
          <p:cNvPr id="3" name="TextBox 2">
            <a:extLst>
              <a:ext uri="{FF2B5EF4-FFF2-40B4-BE49-F238E27FC236}">
                <a16:creationId xmlns:a16="http://schemas.microsoft.com/office/drawing/2014/main" id="{98D1C610-654D-4581-9A3A-24A8BB7B95C6}"/>
              </a:ext>
            </a:extLst>
          </p:cNvPr>
          <p:cNvSpPr txBox="1"/>
          <p:nvPr/>
        </p:nvSpPr>
        <p:spPr>
          <a:xfrm>
            <a:off x="541537" y="1944210"/>
            <a:ext cx="10764587" cy="1692771"/>
          </a:xfrm>
          <a:prstGeom prst="rect">
            <a:avLst/>
          </a:prstGeom>
          <a:noFill/>
        </p:spPr>
        <p:txBody>
          <a:bodyPr wrap="square" rtlCol="0">
            <a:spAutoFit/>
          </a:bodyPr>
          <a:lstStyle/>
          <a:p>
            <a:pPr marL="285750" indent="-285750" algn="l" rtl="0" fontAlgn="base">
              <a:spcAft>
                <a:spcPts val="600"/>
              </a:spcAft>
              <a:buFont typeface="Arial" panose="020B0604020202020204" pitchFamily="34" charset="0"/>
              <a:buChar char="•"/>
            </a:pPr>
            <a:r>
              <a:rPr lang="en-US" sz="1400" b="0" i="0">
                <a:solidFill>
                  <a:srgbClr val="000000"/>
                </a:solidFill>
                <a:effectLst/>
                <a:latin typeface="Calibri" panose="020F0502020204030204" pitchFamily="34" charset="0"/>
              </a:rPr>
              <a:t>Situated on the west coast of Lancashire, with its main services and settings covering the local authority areas of Blackpool, Fylde and </a:t>
            </a:r>
            <a:r>
              <a:rPr lang="en-US" sz="1400" b="0" i="0" err="1">
                <a:solidFill>
                  <a:srgbClr val="000000"/>
                </a:solidFill>
                <a:effectLst/>
                <a:latin typeface="Calibri" panose="020F0502020204030204" pitchFamily="34" charset="0"/>
              </a:rPr>
              <a:t>Wyre</a:t>
            </a:r>
            <a:r>
              <a:rPr lang="en-US" sz="1400" b="0" i="0">
                <a:solidFill>
                  <a:srgbClr val="000000"/>
                </a:solidFill>
                <a:effectLst/>
                <a:latin typeface="Calibri" panose="020F0502020204030204" pitchFamily="34" charset="0"/>
              </a:rPr>
              <a:t>.  </a:t>
            </a:r>
          </a:p>
          <a:p>
            <a:pPr marL="285750" indent="-285750" algn="l" rtl="0" fontAlgn="base">
              <a:spcAft>
                <a:spcPts val="600"/>
              </a:spcAft>
              <a:buFont typeface="Arial" panose="020B0604020202020204" pitchFamily="34" charset="0"/>
              <a:buChar char="•"/>
            </a:pPr>
            <a:r>
              <a:rPr lang="en-US" sz="1400" b="0" i="0">
                <a:solidFill>
                  <a:srgbClr val="000000"/>
                </a:solidFill>
                <a:effectLst/>
                <a:latin typeface="Calibri" panose="020F0502020204030204" pitchFamily="34" charset="0"/>
              </a:rPr>
              <a:t>Part of Lancashire and South Cumbria ICS (population of 1.6 million people).  </a:t>
            </a:r>
          </a:p>
          <a:p>
            <a:pPr marL="285750" indent="-285750" algn="l" rtl="0" fontAlgn="base">
              <a:spcAft>
                <a:spcPts val="600"/>
              </a:spcAft>
              <a:buFont typeface="Arial" panose="020B0604020202020204" pitchFamily="34" charset="0"/>
              <a:buChar char="•"/>
            </a:pPr>
            <a:r>
              <a:rPr lang="en-US" sz="1400" b="0" i="0">
                <a:solidFill>
                  <a:srgbClr val="000000"/>
                </a:solidFill>
                <a:effectLst/>
                <a:latin typeface="Calibri" panose="020F0502020204030204" pitchFamily="34" charset="0"/>
              </a:rPr>
              <a:t>Acute services provided in three main hospitals to around 354,000 local residents </a:t>
            </a:r>
          </a:p>
          <a:p>
            <a:pPr marL="285750" indent="-285750" algn="l" rtl="0" fontAlgn="base">
              <a:spcAft>
                <a:spcPts val="600"/>
              </a:spcAft>
              <a:buFont typeface="Arial" panose="020B0604020202020204" pitchFamily="34" charset="0"/>
              <a:buChar char="•"/>
            </a:pPr>
            <a:r>
              <a:rPr lang="en-US" sz="1400" b="0" i="0">
                <a:solidFill>
                  <a:srgbClr val="000000"/>
                </a:solidFill>
                <a:effectLst/>
                <a:latin typeface="Calibri" panose="020F0502020204030204" pitchFamily="34" charset="0"/>
              </a:rPr>
              <a:t>Provider of specialist tertiary care for Cardiac and </a:t>
            </a:r>
            <a:r>
              <a:rPr lang="en-US" sz="1400" b="0" i="0" err="1">
                <a:solidFill>
                  <a:srgbClr val="000000"/>
                </a:solidFill>
                <a:effectLst/>
                <a:latin typeface="Calibri" panose="020F0502020204030204" pitchFamily="34" charset="0"/>
              </a:rPr>
              <a:t>Haematology</a:t>
            </a:r>
            <a:r>
              <a:rPr lang="en-US" sz="1400" b="0" i="0">
                <a:solidFill>
                  <a:srgbClr val="000000"/>
                </a:solidFill>
                <a:effectLst/>
                <a:latin typeface="Calibri" panose="020F0502020204030204" pitchFamily="34" charset="0"/>
              </a:rPr>
              <a:t> services, delivers a wide range of community health services to over 445,000 residents including those in North Lancashire.  </a:t>
            </a:r>
          </a:p>
          <a:p>
            <a:pPr marL="285750" indent="-285750" algn="l" rtl="0" fontAlgn="base">
              <a:spcAft>
                <a:spcPts val="600"/>
              </a:spcAft>
              <a:buFont typeface="Arial" panose="020B0604020202020204" pitchFamily="34" charset="0"/>
              <a:buChar char="•"/>
            </a:pPr>
            <a:endParaRPr lang="en-US" sz="1400" b="0" i="0">
              <a:solidFill>
                <a:srgbClr val="000000"/>
              </a:solidFill>
              <a:effectLst/>
              <a:latin typeface="Calibri" panose="020F0502020204030204" pitchFamily="34" charset="0"/>
            </a:endParaRPr>
          </a:p>
        </p:txBody>
      </p:sp>
      <p:pic>
        <p:nvPicPr>
          <p:cNvPr id="5" name="Picture 4" descr="A street with cars parked along it&#10;&#10;Description automatically generated with low confidence">
            <a:extLst>
              <a:ext uri="{FF2B5EF4-FFF2-40B4-BE49-F238E27FC236}">
                <a16:creationId xmlns:a16="http://schemas.microsoft.com/office/drawing/2014/main" id="{6352E335-5025-4882-BCE4-45E74B30687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p:blipFill>
        <p:spPr>
          <a:xfrm>
            <a:off x="5792588" y="3599003"/>
            <a:ext cx="5857875" cy="2903120"/>
          </a:xfrm>
          <a:prstGeom prst="rect">
            <a:avLst/>
          </a:prstGeom>
        </p:spPr>
      </p:pic>
      <p:sp>
        <p:nvSpPr>
          <p:cNvPr id="7" name="TextBox 6">
            <a:extLst>
              <a:ext uri="{FF2B5EF4-FFF2-40B4-BE49-F238E27FC236}">
                <a16:creationId xmlns:a16="http://schemas.microsoft.com/office/drawing/2014/main" id="{7B60BC90-D182-403C-BADD-B53AA879E0A2}"/>
              </a:ext>
            </a:extLst>
          </p:cNvPr>
          <p:cNvSpPr txBox="1"/>
          <p:nvPr/>
        </p:nvSpPr>
        <p:spPr>
          <a:xfrm>
            <a:off x="541536" y="3380875"/>
            <a:ext cx="4906713" cy="3123932"/>
          </a:xfrm>
          <a:prstGeom prst="rect">
            <a:avLst/>
          </a:prstGeom>
          <a:noFill/>
        </p:spPr>
        <p:txBody>
          <a:bodyPr wrap="square">
            <a:spAutoFit/>
          </a:bodyPr>
          <a:lstStyle/>
          <a:p>
            <a:pPr marL="285750" indent="-285750" algn="l" rtl="0" fontAlgn="base">
              <a:spcAft>
                <a:spcPts val="600"/>
              </a:spcAft>
              <a:buFont typeface="Arial" panose="020B0604020202020204" pitchFamily="34" charset="0"/>
              <a:buChar char="•"/>
            </a:pPr>
            <a:r>
              <a:rPr lang="en-US" sz="1400" b="0" i="0">
                <a:solidFill>
                  <a:srgbClr val="000000"/>
                </a:solidFill>
                <a:effectLst/>
                <a:latin typeface="Calibri" panose="020F0502020204030204" pitchFamily="34" charset="0"/>
              </a:rPr>
              <a:t>Provides urgent and emergency care services to a further estimated 18 million people who visit the seaside resort of Blackpool each year.  </a:t>
            </a:r>
          </a:p>
          <a:p>
            <a:pPr marL="285750" indent="-285750" algn="l" rtl="0" fontAlgn="base">
              <a:spcAft>
                <a:spcPts val="600"/>
              </a:spcAft>
              <a:buFont typeface="Arial" panose="020B0604020202020204" pitchFamily="34" charset="0"/>
              <a:buChar char="•"/>
            </a:pPr>
            <a:r>
              <a:rPr lang="en-US" sz="1400" b="0" i="0">
                <a:solidFill>
                  <a:srgbClr val="000000"/>
                </a:solidFill>
                <a:effectLst/>
                <a:latin typeface="Calibri" panose="020F0502020204030204" pitchFamily="34" charset="0"/>
              </a:rPr>
              <a:t>The Trust delivers a broad portfolio of NIHR research running over 100 studies per year across 20 clinical specialties, with dedicated research team. Recruited over 5500 participants in the last 2 years alone, ranking in the top 5 Trusts across the </a:t>
            </a:r>
            <a:r>
              <a:rPr lang="en-US" sz="1400" b="0" i="0" err="1">
                <a:solidFill>
                  <a:srgbClr val="000000"/>
                </a:solidFill>
                <a:effectLst/>
                <a:latin typeface="Calibri" panose="020F0502020204030204" pitchFamily="34" charset="0"/>
              </a:rPr>
              <a:t>NorthWest</a:t>
            </a:r>
            <a:r>
              <a:rPr lang="en-US" sz="1400" b="0" i="0">
                <a:solidFill>
                  <a:srgbClr val="000000"/>
                </a:solidFill>
                <a:effectLst/>
                <a:latin typeface="Calibri" panose="020F0502020204030204" pitchFamily="34" charset="0"/>
              </a:rPr>
              <a:t> Coast CRN</a:t>
            </a:r>
          </a:p>
          <a:p>
            <a:pPr marL="285750" indent="-285750" algn="l" rtl="0" fontAlgn="base">
              <a:spcAft>
                <a:spcPts val="600"/>
              </a:spcAft>
              <a:buFont typeface="Arial" panose="020B0604020202020204" pitchFamily="34" charset="0"/>
              <a:buChar char="•"/>
            </a:pPr>
            <a:r>
              <a:rPr lang="en-US" sz="1400" b="0" i="0">
                <a:solidFill>
                  <a:srgbClr val="000000"/>
                </a:solidFill>
                <a:effectLst/>
                <a:latin typeface="Calibri" panose="020F0502020204030204" pitchFamily="34" charset="0"/>
              </a:rPr>
              <a:t>Research strength include Cardiovascular disease, Oncology and </a:t>
            </a:r>
            <a:r>
              <a:rPr lang="en-US" sz="1400" b="0" i="0" err="1">
                <a:solidFill>
                  <a:srgbClr val="000000"/>
                </a:solidFill>
                <a:effectLst/>
                <a:latin typeface="Calibri" panose="020F0502020204030204" pitchFamily="34" charset="0"/>
              </a:rPr>
              <a:t>Haematology</a:t>
            </a:r>
            <a:r>
              <a:rPr lang="en-US" sz="1400" b="0" i="0">
                <a:solidFill>
                  <a:srgbClr val="000000"/>
                </a:solidFill>
                <a:effectLst/>
                <a:latin typeface="Calibri" panose="020F0502020204030204" pitchFamily="34" charset="0"/>
              </a:rPr>
              <a:t>. Also Respiratory, Diabetes, Gastroenterology, Acute Medicine, Surgery and Pathology.   </a:t>
            </a:r>
          </a:p>
          <a:p>
            <a:pPr marL="285750" indent="-285750" algn="l" rtl="0" fontAlgn="base">
              <a:spcAft>
                <a:spcPts val="600"/>
              </a:spcAft>
              <a:buFont typeface="Arial" panose="020B0604020202020204" pitchFamily="34" charset="0"/>
              <a:buChar char="•"/>
            </a:pPr>
            <a:r>
              <a:rPr lang="en-US" sz="1400" b="0" i="0">
                <a:solidFill>
                  <a:srgbClr val="000000"/>
                </a:solidFill>
                <a:effectLst/>
                <a:latin typeface="Calibri" panose="020F0502020204030204" pitchFamily="34" charset="0"/>
              </a:rPr>
              <a:t>Designation as one of only five NIHR </a:t>
            </a:r>
            <a:r>
              <a:rPr lang="en-US" sz="1400" b="0" i="0" u="sng" strike="noStrike">
                <a:solidFill>
                  <a:srgbClr val="0563C1"/>
                </a:solidFill>
                <a:effectLst/>
                <a:latin typeface="Calibri" panose="020F0502020204030204" pitchFamily="34" charset="0"/>
                <a:hlinkClick r:id="rId4"/>
              </a:rPr>
              <a:t>Patient Recruitment </a:t>
            </a:r>
            <a:r>
              <a:rPr lang="en-US" sz="1400" b="0" i="0" u="sng" strike="noStrike" err="1">
                <a:solidFill>
                  <a:srgbClr val="0563C1"/>
                </a:solidFill>
                <a:effectLst/>
                <a:latin typeface="Calibri" panose="020F0502020204030204" pitchFamily="34" charset="0"/>
                <a:hlinkClick r:id="rId4"/>
              </a:rPr>
              <a:t>Centres</a:t>
            </a:r>
            <a:r>
              <a:rPr lang="en-US" sz="1400" b="0" i="0" u="sng" strike="noStrike">
                <a:solidFill>
                  <a:srgbClr val="0563C1"/>
                </a:solidFill>
                <a:effectLst/>
                <a:latin typeface="Calibri" panose="020F0502020204030204" pitchFamily="34" charset="0"/>
                <a:hlinkClick r:id="rId4"/>
              </a:rPr>
              <a:t> (PRC)</a:t>
            </a:r>
            <a:r>
              <a:rPr lang="en-US" sz="1400" b="0" i="0">
                <a:solidFill>
                  <a:srgbClr val="000000"/>
                </a:solidFill>
                <a:effectLst/>
                <a:latin typeface="Calibri" panose="020F0502020204030204" pitchFamily="34" charset="0"/>
              </a:rPr>
              <a:t> nationally.  </a:t>
            </a:r>
            <a:endParaRPr lang="en-GB" sz="1400"/>
          </a:p>
        </p:txBody>
      </p:sp>
      <p:pic>
        <p:nvPicPr>
          <p:cNvPr id="9" name="Graphic 8">
            <a:extLst>
              <a:ext uri="{FF2B5EF4-FFF2-40B4-BE49-F238E27FC236}">
                <a16:creationId xmlns:a16="http://schemas.microsoft.com/office/drawing/2014/main" id="{6DE5F73F-F24D-403C-B374-DF9F58D139E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49287" y="186817"/>
            <a:ext cx="1399555" cy="726146"/>
          </a:xfrm>
          <a:prstGeom prst="rect">
            <a:avLst/>
          </a:prstGeom>
        </p:spPr>
      </p:pic>
    </p:spTree>
    <p:extLst>
      <p:ext uri="{BB962C8B-B14F-4D97-AF65-F5344CB8AC3E}">
        <p14:creationId xmlns:p14="http://schemas.microsoft.com/office/powerpoint/2010/main" val="2923022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A67B-35D8-43CC-A40B-EC36FEF67BDA}"/>
              </a:ext>
            </a:extLst>
          </p:cNvPr>
          <p:cNvSpPr>
            <a:spLocks noGrp="1"/>
          </p:cNvSpPr>
          <p:nvPr>
            <p:ph type="title"/>
          </p:nvPr>
        </p:nvSpPr>
        <p:spPr>
          <a:xfrm>
            <a:off x="464363" y="1049154"/>
            <a:ext cx="10515600" cy="811250"/>
          </a:xfrm>
        </p:spPr>
        <p:txBody>
          <a:bodyPr/>
          <a:lstStyle/>
          <a:p>
            <a:r>
              <a:rPr lang="en-GB" sz="2400"/>
              <a:t>Lancashire Teaching Hospitals NHS Foundation Trust</a:t>
            </a:r>
            <a:endParaRPr lang="en-GB"/>
          </a:p>
        </p:txBody>
      </p:sp>
      <p:sp>
        <p:nvSpPr>
          <p:cNvPr id="3" name="TextBox 2">
            <a:extLst>
              <a:ext uri="{FF2B5EF4-FFF2-40B4-BE49-F238E27FC236}">
                <a16:creationId xmlns:a16="http://schemas.microsoft.com/office/drawing/2014/main" id="{D2F4C5A9-3E1F-4B4C-BB81-1595C482E263}"/>
              </a:ext>
            </a:extLst>
          </p:cNvPr>
          <p:cNvSpPr txBox="1"/>
          <p:nvPr/>
        </p:nvSpPr>
        <p:spPr>
          <a:xfrm>
            <a:off x="637011" y="2014408"/>
            <a:ext cx="10515600" cy="2262158"/>
          </a:xfrm>
          <a:prstGeom prst="rect">
            <a:avLst/>
          </a:prstGeom>
          <a:noFill/>
        </p:spPr>
        <p:txBody>
          <a:bodyPr wrap="square" rtlCol="0">
            <a:spAutoFit/>
          </a:bodyPr>
          <a:lstStyle/>
          <a:p>
            <a:pPr marL="285750" indent="-285750" algn="l" rtl="0" fontAlgn="base">
              <a:spcAft>
                <a:spcPts val="600"/>
              </a:spcAft>
              <a:buFont typeface="Arial" panose="020B0604020202020204" pitchFamily="34" charset="0"/>
              <a:buChar char="•"/>
            </a:pPr>
            <a:r>
              <a:rPr lang="en-US" sz="1400" b="0" i="0">
                <a:solidFill>
                  <a:srgbClr val="000000"/>
                </a:solidFill>
                <a:effectLst/>
                <a:latin typeface="Calibri" panose="020F0502020204030204" pitchFamily="34" charset="0"/>
              </a:rPr>
              <a:t>Major acute healthcare service provider to over 350,000 people </a:t>
            </a:r>
          </a:p>
          <a:p>
            <a:pPr marL="285750" indent="-285750" algn="l" rtl="0" fontAlgn="base">
              <a:spcAft>
                <a:spcPts val="600"/>
              </a:spcAft>
              <a:buFont typeface="Arial" panose="020B0604020202020204" pitchFamily="34" charset="0"/>
              <a:buChar char="•"/>
            </a:pPr>
            <a:r>
              <a:rPr lang="en-US" sz="1400" b="0" i="0">
                <a:solidFill>
                  <a:srgbClr val="000000"/>
                </a:solidFill>
                <a:effectLst/>
                <a:latin typeface="Calibri" panose="020F0502020204030204" pitchFamily="34" charset="0"/>
              </a:rPr>
              <a:t>Regional specialist </a:t>
            </a:r>
            <a:r>
              <a:rPr lang="en-US" sz="1400" b="0" i="0" err="1">
                <a:solidFill>
                  <a:srgbClr val="000000"/>
                </a:solidFill>
                <a:effectLst/>
                <a:latin typeface="Calibri" panose="020F0502020204030204" pitchFamily="34" charset="0"/>
              </a:rPr>
              <a:t>centre</a:t>
            </a:r>
            <a:r>
              <a:rPr lang="en-US" sz="1400" b="0" i="0">
                <a:solidFill>
                  <a:srgbClr val="000000"/>
                </a:solidFill>
                <a:effectLst/>
                <a:latin typeface="Calibri" panose="020F0502020204030204" pitchFamily="34" charset="0"/>
              </a:rPr>
              <a:t> offering care to around 1.8 million people in Lancashire and South Cumbria for: Adult Allergy &amp; Clinical Immunology, Cancer (including radiotherapy, drug therapies and cancer surgery), Disablement and rehabilitation services, Major Trauma, Neurosurgery and Neurology (brain surgery and nervous system diseases, Renal (kidney diseases), Vascular surgery. It has additional significant network reach as a Respiratory Centre.  </a:t>
            </a:r>
          </a:p>
          <a:p>
            <a:pPr marL="285750" indent="-285750" algn="l" rtl="0" fontAlgn="base">
              <a:spcAft>
                <a:spcPts val="600"/>
              </a:spcAft>
              <a:buFont typeface="Arial" panose="020B0604020202020204" pitchFamily="34" charset="0"/>
              <a:buChar char="•"/>
            </a:pPr>
            <a:r>
              <a:rPr lang="en-US" sz="1400" b="0" i="0">
                <a:solidFill>
                  <a:srgbClr val="000000"/>
                </a:solidFill>
                <a:effectLst/>
                <a:latin typeface="Calibri" panose="020F0502020204030204" pitchFamily="34" charset="0"/>
              </a:rPr>
              <a:t>Working as a regional partner the Trust forms part of the Central Lancashire ICS as one of five Trusts across the wider Lancashire and South Cumbria (L&amp;SC) footprint. This ICS has some of the worst health outcomes and greatest health inequality issues in the UK.  Part of this work includes </a:t>
            </a:r>
            <a:r>
              <a:rPr lang="en-US" sz="1400" b="0" i="0" err="1">
                <a:solidFill>
                  <a:srgbClr val="000000"/>
                </a:solidFill>
                <a:effectLst/>
                <a:latin typeface="Calibri" panose="020F0502020204030204" pitchFamily="34" charset="0"/>
              </a:rPr>
              <a:t>LTHTr</a:t>
            </a:r>
            <a:r>
              <a:rPr lang="en-US" sz="1400" b="0" i="0">
                <a:solidFill>
                  <a:srgbClr val="000000"/>
                </a:solidFill>
                <a:effectLst/>
                <a:latin typeface="Calibri" panose="020F0502020204030204" pitchFamily="34" charset="0"/>
              </a:rPr>
              <a:t> leading on a new hospitals </a:t>
            </a:r>
            <a:r>
              <a:rPr lang="en-US" sz="1400" b="0" i="0" err="1">
                <a:solidFill>
                  <a:srgbClr val="000000"/>
                </a:solidFill>
                <a:effectLst/>
                <a:latin typeface="Calibri" panose="020F0502020204030204" pitchFamily="34" charset="0"/>
              </a:rPr>
              <a:t>programme</a:t>
            </a:r>
            <a:r>
              <a:rPr lang="en-US" sz="1400" b="0" i="0">
                <a:solidFill>
                  <a:srgbClr val="000000"/>
                </a:solidFill>
                <a:effectLst/>
                <a:latin typeface="Calibri" panose="020F0502020204030204" pitchFamily="34" charset="0"/>
              </a:rPr>
              <a:t> to create a new acute hospital site in the region.   </a:t>
            </a:r>
          </a:p>
          <a:p>
            <a:pPr marL="285750" indent="-285750" algn="l" rtl="0" fontAlgn="base">
              <a:spcAft>
                <a:spcPts val="600"/>
              </a:spcAft>
              <a:buFont typeface="Arial" panose="020B0604020202020204" pitchFamily="34" charset="0"/>
              <a:buChar char="•"/>
            </a:pPr>
            <a:endParaRPr lang="en-US" sz="1400" b="0" i="0">
              <a:solidFill>
                <a:srgbClr val="000000"/>
              </a:solidFill>
              <a:effectLst/>
              <a:latin typeface="Calibri" panose="020F0502020204030204" pitchFamily="34" charset="0"/>
            </a:endParaRPr>
          </a:p>
        </p:txBody>
      </p:sp>
      <p:sp>
        <p:nvSpPr>
          <p:cNvPr id="7" name="TextBox 6">
            <a:extLst>
              <a:ext uri="{FF2B5EF4-FFF2-40B4-BE49-F238E27FC236}">
                <a16:creationId xmlns:a16="http://schemas.microsoft.com/office/drawing/2014/main" id="{C185988B-6333-4816-8F34-3ED1459CDF6C}"/>
              </a:ext>
            </a:extLst>
          </p:cNvPr>
          <p:cNvSpPr txBox="1"/>
          <p:nvPr/>
        </p:nvSpPr>
        <p:spPr>
          <a:xfrm>
            <a:off x="637010" y="4052236"/>
            <a:ext cx="6458691" cy="2400657"/>
          </a:xfrm>
          <a:prstGeom prst="rect">
            <a:avLst/>
          </a:prstGeom>
          <a:noFill/>
        </p:spPr>
        <p:txBody>
          <a:bodyPr wrap="square">
            <a:spAutoFit/>
          </a:bodyPr>
          <a:lstStyle/>
          <a:p>
            <a:pPr marL="285750" indent="-285750" algn="l" rtl="0" fontAlgn="base">
              <a:spcAft>
                <a:spcPts val="600"/>
              </a:spcAft>
              <a:buFont typeface="Arial" panose="020B0604020202020204" pitchFamily="34" charset="0"/>
              <a:buChar char="•"/>
            </a:pPr>
            <a:r>
              <a:rPr lang="en-US" sz="1400" b="0" i="0" err="1">
                <a:solidFill>
                  <a:srgbClr val="000000"/>
                </a:solidFill>
                <a:effectLst/>
                <a:latin typeface="Calibri" panose="020F0502020204030204" pitchFamily="34" charset="0"/>
              </a:rPr>
              <a:t>LTHTr</a:t>
            </a:r>
            <a:r>
              <a:rPr lang="en-US" sz="1400" b="0" i="0">
                <a:solidFill>
                  <a:srgbClr val="000000"/>
                </a:solidFill>
                <a:effectLst/>
                <a:latin typeface="Calibri" panose="020F0502020204030204" pitchFamily="34" charset="0"/>
              </a:rPr>
              <a:t> is distinctive in its ambition to be a driving force in connecting world class innovation education, training and research, to such a degree it positions this ambition as one of its three </a:t>
            </a:r>
            <a:r>
              <a:rPr lang="en-US" sz="1400" b="0" i="0" err="1">
                <a:solidFill>
                  <a:srgbClr val="000000"/>
                </a:solidFill>
                <a:effectLst/>
                <a:latin typeface="Calibri" panose="020F0502020204030204" pitchFamily="34" charset="0"/>
              </a:rPr>
              <a:t>organisational</a:t>
            </a:r>
            <a:r>
              <a:rPr lang="en-US" sz="1400" b="0" i="0">
                <a:solidFill>
                  <a:srgbClr val="000000"/>
                </a:solidFill>
                <a:effectLst/>
                <a:latin typeface="Calibri" panose="020F0502020204030204" pitchFamily="34" charset="0"/>
              </a:rPr>
              <a:t> strategic aims. </a:t>
            </a:r>
          </a:p>
          <a:p>
            <a:pPr marL="285750" indent="-285750" algn="l" rtl="0" fontAlgn="base">
              <a:spcAft>
                <a:spcPts val="600"/>
              </a:spcAft>
              <a:buFont typeface="Arial" panose="020B0604020202020204" pitchFamily="34" charset="0"/>
              <a:buChar char="•"/>
            </a:pPr>
            <a:r>
              <a:rPr lang="en-US" sz="1400" b="0" i="0">
                <a:solidFill>
                  <a:srgbClr val="000000"/>
                </a:solidFill>
                <a:effectLst/>
                <a:latin typeface="Calibri" panose="020F0502020204030204" pitchFamily="34" charset="0"/>
              </a:rPr>
              <a:t>The </a:t>
            </a:r>
            <a:r>
              <a:rPr lang="en-US" sz="1400" b="0" i="0" err="1">
                <a:solidFill>
                  <a:srgbClr val="000000"/>
                </a:solidFill>
                <a:effectLst/>
                <a:latin typeface="Calibri" panose="020F0502020204030204" pitchFamily="34" charset="0"/>
              </a:rPr>
              <a:t>LTHTr</a:t>
            </a:r>
            <a:r>
              <a:rPr lang="en-US" sz="1400" b="0" i="0">
                <a:solidFill>
                  <a:srgbClr val="000000"/>
                </a:solidFill>
                <a:effectLst/>
                <a:latin typeface="Calibri" panose="020F0502020204030204" pitchFamily="34" charset="0"/>
              </a:rPr>
              <a:t> </a:t>
            </a:r>
            <a:r>
              <a:rPr lang="en-US" sz="1400" b="0" i="0" u="sng" strike="noStrike">
                <a:solidFill>
                  <a:srgbClr val="0563C1"/>
                </a:solidFill>
                <a:effectLst/>
                <a:latin typeface="Calibri" panose="020F0502020204030204" pitchFamily="34" charset="0"/>
                <a:hlinkClick r:id="rId2"/>
              </a:rPr>
              <a:t>Centre for Health Research and Innovation (R&amp;I)</a:t>
            </a:r>
            <a:r>
              <a:rPr lang="en-US" sz="1400" b="0" i="0">
                <a:solidFill>
                  <a:srgbClr val="000000"/>
                </a:solidFill>
                <a:effectLst/>
                <a:latin typeface="Calibri" panose="020F0502020204030204" pitchFamily="34" charset="0"/>
              </a:rPr>
              <a:t> has significant expertise in both the regulatory planning and delivery of studies and trials, supporting over 400 studies from 100+ investigators at any one time, recruiting 2500-3000 patients each year. Within the R&amp;I team there are 5 core clinical teams (Cancer, Neurosciences, Chronic conditions (including Renal and Diabetes), Acute Conditions (including A&amp;E, Critical care) And Women/Child Health.  </a:t>
            </a:r>
          </a:p>
          <a:p>
            <a:pPr marL="285750" indent="-285750" algn="l" rtl="0" fontAlgn="base">
              <a:spcAft>
                <a:spcPts val="600"/>
              </a:spcAft>
              <a:buFont typeface="Arial" panose="020B0604020202020204" pitchFamily="34" charset="0"/>
              <a:buChar char="•"/>
            </a:pPr>
            <a:r>
              <a:rPr lang="en-US" sz="1400" b="0" i="0" err="1">
                <a:solidFill>
                  <a:srgbClr val="000000"/>
                </a:solidFill>
                <a:effectLst/>
                <a:latin typeface="Calibri" panose="020F0502020204030204" pitchFamily="34" charset="0"/>
              </a:rPr>
              <a:t>LTHTr</a:t>
            </a:r>
            <a:r>
              <a:rPr lang="en-US" sz="1400" b="0" i="0">
                <a:solidFill>
                  <a:srgbClr val="000000"/>
                </a:solidFill>
                <a:effectLst/>
                <a:latin typeface="Calibri" panose="020F0502020204030204" pitchFamily="34" charset="0"/>
              </a:rPr>
              <a:t> houses the </a:t>
            </a:r>
            <a:r>
              <a:rPr lang="en-US" sz="1400" b="0" i="0" u="sng" strike="noStrike">
                <a:solidFill>
                  <a:srgbClr val="0563C1"/>
                </a:solidFill>
                <a:effectLst/>
                <a:latin typeface="Calibri" panose="020F0502020204030204" pitchFamily="34" charset="0"/>
                <a:hlinkClick r:id="rId3"/>
              </a:rPr>
              <a:t>NIHR Lancashire CRF</a:t>
            </a:r>
            <a:r>
              <a:rPr lang="en-US" sz="1400" b="0" i="0" u="sng">
                <a:solidFill>
                  <a:srgbClr val="0563C1"/>
                </a:solidFill>
                <a:effectLst/>
                <a:latin typeface="Calibri" panose="020F0502020204030204" pitchFamily="34" charset="0"/>
              </a:rPr>
              <a:t> (LCRF)</a:t>
            </a:r>
            <a:r>
              <a:rPr lang="en-US" sz="1400" b="0" i="0">
                <a:solidFill>
                  <a:srgbClr val="000000"/>
                </a:solidFill>
                <a:effectLst/>
                <a:latin typeface="Calibri" panose="020F0502020204030204" pitchFamily="34" charset="0"/>
              </a:rPr>
              <a:t>.  </a:t>
            </a:r>
            <a:endParaRPr lang="en-GB" sz="1400"/>
          </a:p>
        </p:txBody>
      </p:sp>
      <p:pic>
        <p:nvPicPr>
          <p:cNvPr id="9" name="Graphic 8">
            <a:extLst>
              <a:ext uri="{FF2B5EF4-FFF2-40B4-BE49-F238E27FC236}">
                <a16:creationId xmlns:a16="http://schemas.microsoft.com/office/drawing/2014/main" id="{595ADC5C-4EEF-40CB-819F-3483C4E0514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12567" y="182879"/>
            <a:ext cx="1408888" cy="712271"/>
          </a:xfrm>
          <a:prstGeom prst="rect">
            <a:avLst/>
          </a:prstGeom>
        </p:spPr>
      </p:pic>
      <p:pic>
        <p:nvPicPr>
          <p:cNvPr id="4" name="Picture 5" descr="A picture containing text, grass, sky, outdoor&#10;&#10;Description automatically generated">
            <a:extLst>
              <a:ext uri="{FF2B5EF4-FFF2-40B4-BE49-F238E27FC236}">
                <a16:creationId xmlns:a16="http://schemas.microsoft.com/office/drawing/2014/main" id="{A2003891-2515-1A63-E2CE-87A9CB6BFA3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56163" y="4123202"/>
            <a:ext cx="3905605" cy="2058563"/>
          </a:xfrm>
          <a:prstGeom prst="rect">
            <a:avLst/>
          </a:prstGeom>
        </p:spPr>
      </p:pic>
    </p:spTree>
    <p:extLst>
      <p:ext uri="{BB962C8B-B14F-4D97-AF65-F5344CB8AC3E}">
        <p14:creationId xmlns:p14="http://schemas.microsoft.com/office/powerpoint/2010/main" val="683332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6C44C04-0E0A-4BE9-BCFF-3D082286EAA8}"/>
              </a:ext>
            </a:extLst>
          </p:cNvPr>
          <p:cNvSpPr txBox="1"/>
          <p:nvPr/>
        </p:nvSpPr>
        <p:spPr>
          <a:xfrm>
            <a:off x="680028" y="2102588"/>
            <a:ext cx="6500529" cy="3324885"/>
          </a:xfrm>
          <a:prstGeom prst="rect">
            <a:avLst/>
          </a:prstGeom>
          <a:noFill/>
        </p:spPr>
        <p:txBody>
          <a:bodyPr wrap="square" lIns="91440" tIns="45720" rIns="91440" bIns="45720" anchor="t">
            <a:spAutoFit/>
          </a:bodyPr>
          <a:lstStyle/>
          <a:p>
            <a:pPr marL="342900" indent="-342900">
              <a:buFont typeface="Calibri" panose="020F0502020204030204" pitchFamily="34" charset="0"/>
              <a:buChar char="•"/>
            </a:pPr>
            <a:r>
              <a:rPr lang="en-GB" sz="1600"/>
              <a:t>Two-stage competitive application process + interview</a:t>
            </a:r>
          </a:p>
          <a:p>
            <a:pPr marL="342900" indent="-342900">
              <a:buFont typeface="Calibri" panose="020F0502020204030204" pitchFamily="34" charset="0"/>
              <a:buChar char="•"/>
            </a:pPr>
            <a:r>
              <a:rPr lang="en-GB" sz="1600"/>
              <a:t>International panel (BRC) + individual theme peer review</a:t>
            </a:r>
          </a:p>
          <a:p>
            <a:pPr marL="342900" indent="-342900">
              <a:buFont typeface="Calibri" panose="020F0502020204030204" pitchFamily="34" charset="0"/>
              <a:buChar char="•"/>
            </a:pPr>
            <a:r>
              <a:rPr lang="en-GB" sz="1600" dirty="0"/>
              <a:t>More than doubled the size of the current BRC (£28.5m &gt; </a:t>
            </a:r>
            <a:r>
              <a:rPr lang="en-GB" sz="1600" b="1"/>
              <a:t>£60.4m</a:t>
            </a:r>
            <a:r>
              <a:rPr lang="en-GB" sz="1600"/>
              <a:t>), </a:t>
            </a:r>
            <a:r>
              <a:rPr lang="en-GB" sz="1600" dirty="0"/>
              <a:t>largest BRC outside of the South-East of England</a:t>
            </a:r>
            <a:endParaRPr lang="en-GB" sz="1600" dirty="0">
              <a:cs typeface="Calibri"/>
            </a:endParaRPr>
          </a:p>
          <a:p>
            <a:pPr marL="342900" indent="-342900">
              <a:buFont typeface="Calibri" panose="020F0502020204030204" pitchFamily="34" charset="0"/>
              <a:buChar char="•"/>
            </a:pPr>
            <a:r>
              <a:rPr lang="en-US" sz="1600" b="1"/>
              <a:t>Wider geography and higher number of Themes </a:t>
            </a:r>
            <a:r>
              <a:rPr lang="en-US" sz="1600"/>
              <a:t>funded</a:t>
            </a:r>
            <a:endParaRPr lang="en-GB" sz="1600"/>
          </a:p>
          <a:p>
            <a:pPr marL="342900" indent="-342900">
              <a:buFont typeface="Calibri" panose="020F0502020204030204" pitchFamily="34" charset="0"/>
              <a:buChar char="•"/>
            </a:pPr>
            <a:r>
              <a:rPr lang="en-GB" sz="1600"/>
              <a:t>Hosted by Manchester University Hospital NHS Foundation Trust in partnership with University of Manchester, The Christie, Northern Care Alliance and expanded the partnership to Preston, Blackpool and GMMH</a:t>
            </a:r>
          </a:p>
          <a:p>
            <a:pPr marL="342900" indent="-342900">
              <a:buFont typeface="Calibri" panose="020F0502020204030204" pitchFamily="34" charset="0"/>
              <a:buChar char="•"/>
            </a:pPr>
            <a:r>
              <a:rPr lang="en-US" sz="1600"/>
              <a:t>Strong emphasis on </a:t>
            </a:r>
            <a:r>
              <a:rPr lang="en-US" sz="1600" b="1"/>
              <a:t>EDI and Inclusive Research, working with communities with highest need  </a:t>
            </a:r>
            <a:br>
              <a:rPr lang="en-US" sz="1600"/>
            </a:br>
            <a:endParaRPr lang="en-GB" sz="1600"/>
          </a:p>
          <a:p>
            <a:pPr marL="342900" lvl="0" indent="-342900">
              <a:lnSpc>
                <a:spcPct val="200000"/>
              </a:lnSpc>
              <a:buFont typeface="Symbol" panose="05050102010706020507" pitchFamily="18" charset="2"/>
              <a:buChar char=""/>
            </a:pPr>
            <a:endParaRPr lang="en-GB" sz="1100">
              <a:effectLst/>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7E37A528-63F9-4C1A-900F-885C0B4FD3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58828" y="1270865"/>
            <a:ext cx="3110329" cy="2036957"/>
          </a:xfrm>
          <a:prstGeom prst="rect">
            <a:avLst/>
          </a:prstGeom>
          <a:ln>
            <a:solidFill>
              <a:schemeClr val="tx1"/>
            </a:solidFill>
          </a:ln>
        </p:spPr>
      </p:pic>
      <p:pic>
        <p:nvPicPr>
          <p:cNvPr id="20" name="Picture 19">
            <a:extLst>
              <a:ext uri="{FF2B5EF4-FFF2-40B4-BE49-F238E27FC236}">
                <a16:creationId xmlns:a16="http://schemas.microsoft.com/office/drawing/2014/main" id="{28155803-2E41-4D6C-A417-87DB4BD752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3238"/>
          <a:stretch/>
        </p:blipFill>
        <p:spPr>
          <a:xfrm>
            <a:off x="8057392" y="3318213"/>
            <a:ext cx="3882603" cy="1747447"/>
          </a:xfrm>
          <a:prstGeom prst="rect">
            <a:avLst/>
          </a:prstGeom>
          <a:ln>
            <a:solidFill>
              <a:schemeClr val="tx1"/>
            </a:solidFill>
          </a:ln>
        </p:spPr>
      </p:pic>
      <p:pic>
        <p:nvPicPr>
          <p:cNvPr id="21" name="Picture 20">
            <a:extLst>
              <a:ext uri="{FF2B5EF4-FFF2-40B4-BE49-F238E27FC236}">
                <a16:creationId xmlns:a16="http://schemas.microsoft.com/office/drawing/2014/main" id="{0D63AE26-053E-4669-BC5F-EDFAB7E5E7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3322" y="5076051"/>
            <a:ext cx="4779105" cy="1521017"/>
          </a:xfrm>
          <a:prstGeom prst="rect">
            <a:avLst/>
          </a:prstGeom>
          <a:ln>
            <a:solidFill>
              <a:schemeClr val="tx1"/>
            </a:solidFill>
          </a:ln>
        </p:spPr>
      </p:pic>
      <p:sp>
        <p:nvSpPr>
          <p:cNvPr id="5" name="Title 4">
            <a:extLst>
              <a:ext uri="{FF2B5EF4-FFF2-40B4-BE49-F238E27FC236}">
                <a16:creationId xmlns:a16="http://schemas.microsoft.com/office/drawing/2014/main" id="{234843F1-B9D8-45B2-A517-5F802BDFEACF}"/>
              </a:ext>
            </a:extLst>
          </p:cNvPr>
          <p:cNvSpPr>
            <a:spLocks noGrp="1"/>
          </p:cNvSpPr>
          <p:nvPr>
            <p:ph type="title"/>
          </p:nvPr>
        </p:nvSpPr>
        <p:spPr/>
        <p:txBody>
          <a:bodyPr/>
          <a:lstStyle/>
          <a:p>
            <a:r>
              <a:rPr lang="en-GB"/>
              <a:t>Manchester BRC</a:t>
            </a:r>
          </a:p>
        </p:txBody>
      </p:sp>
    </p:spTree>
    <p:extLst>
      <p:ext uri="{BB962C8B-B14F-4D97-AF65-F5344CB8AC3E}">
        <p14:creationId xmlns:p14="http://schemas.microsoft.com/office/powerpoint/2010/main" val="3046577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66D26A-786D-419D-92E8-4097B065BD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4073" y="1655547"/>
            <a:ext cx="9283716" cy="5062888"/>
          </a:xfrm>
          <a:prstGeom prst="rect">
            <a:avLst/>
          </a:prstGeom>
        </p:spPr>
      </p:pic>
      <p:sp>
        <p:nvSpPr>
          <p:cNvPr id="4" name="Title 3">
            <a:extLst>
              <a:ext uri="{FF2B5EF4-FFF2-40B4-BE49-F238E27FC236}">
                <a16:creationId xmlns:a16="http://schemas.microsoft.com/office/drawing/2014/main" id="{7E76B997-7F49-4918-84B0-F0320D2ABBBF}"/>
              </a:ext>
            </a:extLst>
          </p:cNvPr>
          <p:cNvSpPr>
            <a:spLocks noGrp="1"/>
          </p:cNvSpPr>
          <p:nvPr>
            <p:ph type="title"/>
          </p:nvPr>
        </p:nvSpPr>
        <p:spPr/>
        <p:txBody>
          <a:bodyPr/>
          <a:lstStyle/>
          <a:p>
            <a:r>
              <a:rPr lang="en-GB"/>
              <a:t>Governance Structure</a:t>
            </a:r>
          </a:p>
        </p:txBody>
      </p:sp>
    </p:spTree>
    <p:extLst>
      <p:ext uri="{BB962C8B-B14F-4D97-AF65-F5344CB8AC3E}">
        <p14:creationId xmlns:p14="http://schemas.microsoft.com/office/powerpoint/2010/main" val="2001790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E0C8976-8B83-4CA6-95E9-71A2949E1815}"/>
              </a:ext>
            </a:extLst>
          </p:cNvPr>
          <p:cNvSpPr txBox="1">
            <a:spLocks/>
          </p:cNvSpPr>
          <p:nvPr/>
        </p:nvSpPr>
        <p:spPr>
          <a:xfrm>
            <a:off x="818037" y="1906165"/>
            <a:ext cx="8816855" cy="6922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2000">
                <a:solidFill>
                  <a:srgbClr val="193E72"/>
                </a:solidFill>
              </a:rPr>
              <a:t>Inclusive Research Infrastructure		Strategic Core Delivery</a:t>
            </a:r>
          </a:p>
        </p:txBody>
      </p:sp>
      <p:sp>
        <p:nvSpPr>
          <p:cNvPr id="7" name="TextBox 6">
            <a:extLst>
              <a:ext uri="{FF2B5EF4-FFF2-40B4-BE49-F238E27FC236}">
                <a16:creationId xmlns:a16="http://schemas.microsoft.com/office/drawing/2014/main" id="{122399FC-3D50-4DD2-BDD8-19920A92B299}"/>
              </a:ext>
            </a:extLst>
          </p:cNvPr>
          <p:cNvSpPr txBox="1"/>
          <p:nvPr/>
        </p:nvSpPr>
        <p:spPr>
          <a:xfrm>
            <a:off x="875897" y="2502119"/>
            <a:ext cx="4138863" cy="206210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b="0">
                <a:solidFill>
                  <a:schemeClr val="tx1"/>
                </a:solidFill>
                <a:latin typeface="+mn-lt"/>
              </a:rPr>
              <a:t>Inclusive Research Oversight Board</a:t>
            </a:r>
          </a:p>
          <a:p>
            <a:pPr marL="285750" indent="-285750">
              <a:spcAft>
                <a:spcPts val="600"/>
              </a:spcAft>
              <a:buFont typeface="Arial" panose="020B0604020202020204" pitchFamily="34" charset="0"/>
              <a:buChar char="•"/>
            </a:pPr>
            <a:r>
              <a:rPr lang="en-GB" b="0">
                <a:solidFill>
                  <a:schemeClr val="tx1"/>
                </a:solidFill>
                <a:latin typeface="+mn-lt"/>
              </a:rPr>
              <a:t>Patient Public Involvement, Engagement and Participation (PPIEP)</a:t>
            </a:r>
          </a:p>
          <a:p>
            <a:pPr marL="285750" indent="-285750">
              <a:spcAft>
                <a:spcPts val="600"/>
              </a:spcAft>
              <a:buFont typeface="Arial" panose="020B0604020202020204" pitchFamily="34" charset="0"/>
              <a:buChar char="•"/>
            </a:pPr>
            <a:r>
              <a:rPr lang="en-GB" b="0">
                <a:solidFill>
                  <a:schemeClr val="tx1"/>
                </a:solidFill>
                <a:latin typeface="+mn-lt"/>
              </a:rPr>
              <a:t>Equality, Diversity and Inclusion (EDI</a:t>
            </a:r>
            <a:r>
              <a:rPr lang="en-GB"/>
              <a:t>)</a:t>
            </a:r>
          </a:p>
          <a:p>
            <a:pPr marL="285750" indent="-285750">
              <a:spcAft>
                <a:spcPts val="600"/>
              </a:spcAft>
              <a:buFont typeface="Arial" panose="020B0604020202020204" pitchFamily="34" charset="0"/>
              <a:buChar char="•"/>
            </a:pPr>
            <a:endParaRPr lang="en-GB" b="0">
              <a:solidFill>
                <a:schemeClr val="tx1"/>
              </a:solidFill>
              <a:latin typeface="+mn-lt"/>
            </a:endParaRPr>
          </a:p>
          <a:p>
            <a:pPr marL="285750" indent="-285750">
              <a:spcAft>
                <a:spcPts val="600"/>
              </a:spcAft>
              <a:buFont typeface="Arial" panose="020B0604020202020204" pitchFamily="34" charset="0"/>
              <a:buChar char="•"/>
            </a:pPr>
            <a:endParaRPr lang="en-GB"/>
          </a:p>
        </p:txBody>
      </p:sp>
      <p:sp>
        <p:nvSpPr>
          <p:cNvPr id="9" name="Title 8">
            <a:extLst>
              <a:ext uri="{FF2B5EF4-FFF2-40B4-BE49-F238E27FC236}">
                <a16:creationId xmlns:a16="http://schemas.microsoft.com/office/drawing/2014/main" id="{CED5C698-D364-4E60-AC21-901809BA818C}"/>
              </a:ext>
            </a:extLst>
          </p:cNvPr>
          <p:cNvSpPr>
            <a:spLocks noGrp="1"/>
          </p:cNvSpPr>
          <p:nvPr>
            <p:ph type="title"/>
          </p:nvPr>
        </p:nvSpPr>
        <p:spPr/>
        <p:txBody>
          <a:bodyPr/>
          <a:lstStyle/>
          <a:p>
            <a:r>
              <a:rPr lang="en-GB"/>
              <a:t>Infrastructure</a:t>
            </a:r>
          </a:p>
        </p:txBody>
      </p:sp>
      <p:sp>
        <p:nvSpPr>
          <p:cNvPr id="10" name="TextBox 9">
            <a:extLst>
              <a:ext uri="{FF2B5EF4-FFF2-40B4-BE49-F238E27FC236}">
                <a16:creationId xmlns:a16="http://schemas.microsoft.com/office/drawing/2014/main" id="{53A337F3-74EB-4D76-88C0-1EB7D02C7677}"/>
              </a:ext>
            </a:extLst>
          </p:cNvPr>
          <p:cNvSpPr txBox="1"/>
          <p:nvPr/>
        </p:nvSpPr>
        <p:spPr>
          <a:xfrm>
            <a:off x="6434124" y="2502119"/>
            <a:ext cx="5549326" cy="34778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800" b="0">
                <a:solidFill>
                  <a:schemeClr val="tx1"/>
                </a:solidFill>
                <a:latin typeface="+mn-lt"/>
              </a:rPr>
              <a:t>Training and Capacity Building </a:t>
            </a:r>
          </a:p>
          <a:p>
            <a:pPr marL="285750" indent="-285750">
              <a:spcAft>
                <a:spcPts val="600"/>
              </a:spcAft>
              <a:buFont typeface="Arial" panose="020B0604020202020204" pitchFamily="34" charset="0"/>
              <a:buChar char="•"/>
            </a:pPr>
            <a:r>
              <a:rPr lang="en-GB" sz="1800" b="0">
                <a:solidFill>
                  <a:schemeClr val="tx1"/>
                </a:solidFill>
                <a:latin typeface="+mn-lt"/>
              </a:rPr>
              <a:t>Digital Infrastructure</a:t>
            </a:r>
          </a:p>
          <a:p>
            <a:pPr marL="285750" indent="-285750">
              <a:spcAft>
                <a:spcPts val="600"/>
              </a:spcAft>
              <a:buFont typeface="Arial" panose="020B0604020202020204" pitchFamily="34" charset="0"/>
              <a:buChar char="•"/>
            </a:pPr>
            <a:r>
              <a:rPr lang="en-GB" sz="1800" b="0">
                <a:solidFill>
                  <a:schemeClr val="tx1"/>
                </a:solidFill>
                <a:latin typeface="+mn-lt"/>
              </a:rPr>
              <a:t>Strategic Partnerships (e.g. industry, charities)</a:t>
            </a:r>
          </a:p>
          <a:p>
            <a:pPr marL="285750" indent="-285750">
              <a:spcAft>
                <a:spcPts val="600"/>
              </a:spcAft>
              <a:buFont typeface="Arial" panose="020B0604020202020204" pitchFamily="34" charset="0"/>
              <a:buChar char="•"/>
            </a:pPr>
            <a:r>
              <a:rPr lang="en-GB" sz="1800" b="0">
                <a:solidFill>
                  <a:schemeClr val="tx1"/>
                </a:solidFill>
                <a:latin typeface="+mn-lt"/>
              </a:rPr>
              <a:t>Project management expertise</a:t>
            </a:r>
          </a:p>
          <a:p>
            <a:pPr marL="285750" indent="-285750">
              <a:spcAft>
                <a:spcPts val="600"/>
              </a:spcAft>
              <a:buFont typeface="Arial" panose="020B0604020202020204" pitchFamily="34" charset="0"/>
              <a:buChar char="•"/>
            </a:pPr>
            <a:r>
              <a:rPr lang="en-GB" sz="1800" b="0">
                <a:solidFill>
                  <a:schemeClr val="tx1"/>
                </a:solidFill>
                <a:latin typeface="+mn-lt"/>
              </a:rPr>
              <a:t>Performance and Quality</a:t>
            </a:r>
          </a:p>
          <a:p>
            <a:pPr marL="285750" indent="-285750">
              <a:spcAft>
                <a:spcPts val="600"/>
              </a:spcAft>
              <a:buFont typeface="Arial" panose="020B0604020202020204" pitchFamily="34" charset="0"/>
              <a:buChar char="•"/>
            </a:pPr>
            <a:r>
              <a:rPr lang="en-GB" sz="1800" b="0">
                <a:solidFill>
                  <a:schemeClr val="tx1"/>
                </a:solidFill>
                <a:latin typeface="+mn-lt"/>
              </a:rPr>
              <a:t>Data management</a:t>
            </a:r>
          </a:p>
          <a:p>
            <a:pPr marL="285750" indent="-285750">
              <a:spcAft>
                <a:spcPts val="600"/>
              </a:spcAft>
              <a:buFont typeface="Arial" panose="020B0604020202020204" pitchFamily="34" charset="0"/>
              <a:buChar char="•"/>
            </a:pPr>
            <a:r>
              <a:rPr lang="en-GB" sz="1800" b="0">
                <a:solidFill>
                  <a:schemeClr val="tx1"/>
                </a:solidFill>
                <a:latin typeface="+mn-lt"/>
              </a:rPr>
              <a:t>Strategic Funding (capacity building, partnerships, cross-theme projects / programmes) </a:t>
            </a:r>
          </a:p>
          <a:p>
            <a:pPr marL="285750" indent="-285750">
              <a:spcAft>
                <a:spcPts val="600"/>
              </a:spcAft>
              <a:buFont typeface="Arial" panose="020B0604020202020204" pitchFamily="34" charset="0"/>
              <a:buChar char="•"/>
            </a:pPr>
            <a:r>
              <a:rPr lang="en-GB" sz="1800" b="0">
                <a:solidFill>
                  <a:schemeClr val="tx1"/>
                </a:solidFill>
                <a:latin typeface="+mn-lt"/>
              </a:rPr>
              <a:t>Communications</a:t>
            </a:r>
          </a:p>
          <a:p>
            <a:pPr marL="285750" indent="-285750">
              <a:spcAft>
                <a:spcPts val="600"/>
              </a:spcAft>
              <a:buFont typeface="Arial" panose="020B0604020202020204" pitchFamily="34" charset="0"/>
              <a:buChar char="•"/>
            </a:pPr>
            <a:r>
              <a:rPr lang="en-GB" sz="1800" b="0">
                <a:solidFill>
                  <a:schemeClr val="tx1"/>
                </a:solidFill>
                <a:latin typeface="+mn-lt"/>
              </a:rPr>
              <a:t>Impact</a:t>
            </a:r>
            <a:endParaRPr lang="en-GB"/>
          </a:p>
        </p:txBody>
      </p:sp>
      <p:pic>
        <p:nvPicPr>
          <p:cNvPr id="11" name="Graphic 10">
            <a:extLst>
              <a:ext uri="{FF2B5EF4-FFF2-40B4-BE49-F238E27FC236}">
                <a16:creationId xmlns:a16="http://schemas.microsoft.com/office/drawing/2014/main" id="{B676DB1F-E17B-4FC9-B2EC-8133A7CD87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816" y="4886995"/>
            <a:ext cx="3037805" cy="3037805"/>
          </a:xfrm>
          <a:prstGeom prst="rect">
            <a:avLst/>
          </a:prstGeom>
        </p:spPr>
      </p:pic>
    </p:spTree>
    <p:extLst>
      <p:ext uri="{BB962C8B-B14F-4D97-AF65-F5344CB8AC3E}">
        <p14:creationId xmlns:p14="http://schemas.microsoft.com/office/powerpoint/2010/main" val="28346332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DC4906FD-25FE-4EC5-92D8-0C0EB607C4C9}"/>
              </a:ext>
            </a:extLst>
          </p:cNvPr>
          <p:cNvSpPr txBox="1">
            <a:spLocks/>
          </p:cNvSpPr>
          <p:nvPr/>
        </p:nvSpPr>
        <p:spPr>
          <a:xfrm>
            <a:off x="396874" y="1169994"/>
            <a:ext cx="10584076" cy="31179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100"/>
              <a:t>  </a:t>
            </a:r>
          </a:p>
        </p:txBody>
      </p:sp>
      <p:sp>
        <p:nvSpPr>
          <p:cNvPr id="14" name="Text Placeholder 5">
            <a:extLst>
              <a:ext uri="{FF2B5EF4-FFF2-40B4-BE49-F238E27FC236}">
                <a16:creationId xmlns:a16="http://schemas.microsoft.com/office/drawing/2014/main" id="{86C9BE39-5093-4F75-B44C-2987DB289AEE}"/>
              </a:ext>
            </a:extLst>
          </p:cNvPr>
          <p:cNvSpPr txBox="1">
            <a:spLocks/>
          </p:cNvSpPr>
          <p:nvPr/>
        </p:nvSpPr>
        <p:spPr>
          <a:xfrm>
            <a:off x="730735" y="1776558"/>
            <a:ext cx="6705651" cy="43735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600"/>
          </a:p>
          <a:p>
            <a:pPr marL="342900" indent="-342900"/>
            <a:r>
              <a:rPr lang="en-GB" sz="1600"/>
              <a:t>Includes patients, citizens, public health, methodologists and our GMHSCP/NHS-</a:t>
            </a:r>
            <a:r>
              <a:rPr lang="en-GB" sz="1600" err="1"/>
              <a:t>NorthWest</a:t>
            </a:r>
            <a:r>
              <a:rPr lang="en-GB" sz="1600"/>
              <a:t>. </a:t>
            </a:r>
          </a:p>
          <a:p>
            <a:pPr marL="342900" indent="-342900"/>
            <a:r>
              <a:rPr lang="en-GB" sz="1600"/>
              <a:t>Bring people and place into the heart of our research so that it is better delivered, more informed and serves diverse communities </a:t>
            </a:r>
          </a:p>
          <a:p>
            <a:pPr marL="342900" indent="-342900"/>
            <a:r>
              <a:rPr lang="en-GB" sz="1600"/>
              <a:t>Meaningful engagement to understand the complex and diverse experience and perspectives of our communities and promote a more health research confident population</a:t>
            </a:r>
          </a:p>
          <a:p>
            <a:pPr marL="342900" indent="-342900"/>
            <a:endParaRPr lang="en-GB" sz="1600"/>
          </a:p>
          <a:p>
            <a:pPr marL="0" indent="0">
              <a:buNone/>
            </a:pPr>
            <a:r>
              <a:rPr lang="en-GB" sz="1600" b="1"/>
              <a:t>Mission:</a:t>
            </a:r>
          </a:p>
          <a:p>
            <a:pPr marL="0" indent="0">
              <a:buNone/>
            </a:pPr>
            <a:r>
              <a:rPr lang="en-GB" sz="1600"/>
              <a:t>The mission of IROB is to embed the principles of Inclusive Research (IR) into the experimental medicine (EM) programmes and strategies of MBRC and MCRF. IROB will do this by providing internal peer review, peer support and expertise on the evaluation of EM, against IR principles to MBRC.  </a:t>
            </a:r>
          </a:p>
        </p:txBody>
      </p:sp>
      <p:graphicFrame>
        <p:nvGraphicFramePr>
          <p:cNvPr id="15" name="Diagram 14">
            <a:extLst>
              <a:ext uri="{FF2B5EF4-FFF2-40B4-BE49-F238E27FC236}">
                <a16:creationId xmlns:a16="http://schemas.microsoft.com/office/drawing/2014/main" id="{4DDF58EE-A646-4049-8A17-C60E59E8EDEC}"/>
              </a:ext>
            </a:extLst>
          </p:cNvPr>
          <p:cNvGraphicFramePr/>
          <p:nvPr>
            <p:extLst>
              <p:ext uri="{D42A27DB-BD31-4B8C-83A1-F6EECF244321}">
                <p14:modId xmlns:p14="http://schemas.microsoft.com/office/powerpoint/2010/main" val="1126917766"/>
              </p:ext>
            </p:extLst>
          </p:nvPr>
        </p:nvGraphicFramePr>
        <p:xfrm>
          <a:off x="6491347" y="2084932"/>
          <a:ext cx="6401730" cy="3463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A99B62A3-F906-4877-BF08-4E36E0FE3FD6}"/>
              </a:ext>
            </a:extLst>
          </p:cNvPr>
          <p:cNvSpPr>
            <a:spLocks noGrp="1"/>
          </p:cNvSpPr>
          <p:nvPr>
            <p:ph type="title"/>
          </p:nvPr>
        </p:nvSpPr>
        <p:spPr>
          <a:xfrm>
            <a:off x="464363" y="1049154"/>
            <a:ext cx="10515600" cy="811250"/>
          </a:xfrm>
        </p:spPr>
        <p:txBody>
          <a:bodyPr/>
          <a:lstStyle/>
          <a:p>
            <a:r>
              <a:rPr lang="en-GB" sz="2400">
                <a:latin typeface="Arial"/>
                <a:cs typeface="Arial"/>
              </a:rPr>
              <a:t>Inclusive Research Oversight Board</a:t>
            </a:r>
            <a:endParaRPr lang="en-GB"/>
          </a:p>
        </p:txBody>
      </p:sp>
      <p:sp>
        <p:nvSpPr>
          <p:cNvPr id="11" name="TextBox 10">
            <a:extLst>
              <a:ext uri="{FF2B5EF4-FFF2-40B4-BE49-F238E27FC236}">
                <a16:creationId xmlns:a16="http://schemas.microsoft.com/office/drawing/2014/main" id="{C20C3562-9172-40CC-8FFC-A7C34BC77673}"/>
              </a:ext>
            </a:extLst>
          </p:cNvPr>
          <p:cNvSpPr txBox="1"/>
          <p:nvPr/>
        </p:nvSpPr>
        <p:spPr>
          <a:xfrm>
            <a:off x="10613462" y="151769"/>
            <a:ext cx="1538749" cy="369332"/>
          </a:xfrm>
          <a:prstGeom prst="rect">
            <a:avLst/>
          </a:prstGeom>
          <a:noFill/>
        </p:spPr>
        <p:txBody>
          <a:bodyPr wrap="square">
            <a:spAutoFit/>
          </a:bodyPr>
          <a:lstStyle/>
          <a:p>
            <a:r>
              <a:rPr lang="en-GB" sz="1800">
                <a:solidFill>
                  <a:schemeClr val="bg1"/>
                </a:solidFill>
              </a:rPr>
              <a:t>IROB Leads: </a:t>
            </a:r>
            <a:endParaRPr lang="en-GB">
              <a:solidFill>
                <a:schemeClr val="bg1"/>
              </a:solidFill>
            </a:endParaRPr>
          </a:p>
        </p:txBody>
      </p:sp>
      <p:sp>
        <p:nvSpPr>
          <p:cNvPr id="2" name="TextBox 1">
            <a:extLst>
              <a:ext uri="{FF2B5EF4-FFF2-40B4-BE49-F238E27FC236}">
                <a16:creationId xmlns:a16="http://schemas.microsoft.com/office/drawing/2014/main" id="{06698995-437D-5685-A011-7CF8A7D2E640}"/>
              </a:ext>
            </a:extLst>
          </p:cNvPr>
          <p:cNvSpPr txBox="1"/>
          <p:nvPr/>
        </p:nvSpPr>
        <p:spPr>
          <a:xfrm>
            <a:off x="7096051" y="439653"/>
            <a:ext cx="2408872" cy="646331"/>
          </a:xfrm>
          <a:prstGeom prst="rect">
            <a:avLst/>
          </a:prstGeom>
          <a:noFill/>
        </p:spPr>
        <p:txBody>
          <a:bodyPr wrap="square" rtlCol="0">
            <a:spAutoFit/>
          </a:bodyPr>
          <a:lstStyle/>
          <a:p>
            <a:pPr algn="r"/>
            <a:r>
              <a:rPr lang="en-GB" sz="1200">
                <a:solidFill>
                  <a:schemeClr val="bg1"/>
                </a:solidFill>
              </a:rPr>
              <a:t>Sheela Medahunsi </a:t>
            </a:r>
          </a:p>
          <a:p>
            <a:pPr algn="r"/>
            <a:r>
              <a:rPr lang="en-GB" sz="1200">
                <a:solidFill>
                  <a:schemeClr val="bg1"/>
                </a:solidFill>
              </a:rPr>
              <a:t>Sheela.Medahunsi@nihr.ac.uk</a:t>
            </a:r>
          </a:p>
          <a:p>
            <a:pPr algn="r"/>
            <a:endParaRPr lang="en-GB" sz="1200">
              <a:solidFill>
                <a:schemeClr val="bg1"/>
              </a:solidFill>
            </a:endParaRPr>
          </a:p>
        </p:txBody>
      </p:sp>
      <p:sp>
        <p:nvSpPr>
          <p:cNvPr id="3" name="TextBox 2">
            <a:extLst>
              <a:ext uri="{FF2B5EF4-FFF2-40B4-BE49-F238E27FC236}">
                <a16:creationId xmlns:a16="http://schemas.microsoft.com/office/drawing/2014/main" id="{206D5D57-6F84-1E98-E837-C09CDAC0DAA1}"/>
              </a:ext>
            </a:extLst>
          </p:cNvPr>
          <p:cNvSpPr txBox="1"/>
          <p:nvPr/>
        </p:nvSpPr>
        <p:spPr>
          <a:xfrm>
            <a:off x="9476342" y="443086"/>
            <a:ext cx="2408872" cy="646331"/>
          </a:xfrm>
          <a:prstGeom prst="rect">
            <a:avLst/>
          </a:prstGeom>
          <a:noFill/>
        </p:spPr>
        <p:txBody>
          <a:bodyPr wrap="square" rtlCol="0">
            <a:spAutoFit/>
          </a:bodyPr>
          <a:lstStyle/>
          <a:p>
            <a:pPr algn="r"/>
            <a:r>
              <a:rPr lang="en-GB" sz="1200">
                <a:solidFill>
                  <a:schemeClr val="bg1"/>
                </a:solidFill>
              </a:rPr>
              <a:t>Aparna Verma</a:t>
            </a:r>
          </a:p>
          <a:p>
            <a:pPr algn="r"/>
            <a:r>
              <a:rPr lang="en-GB" sz="1200">
                <a:solidFill>
                  <a:schemeClr val="bg1"/>
                </a:solidFill>
              </a:rPr>
              <a:t>Aparna.Verma@manchester.ac.uk </a:t>
            </a:r>
          </a:p>
          <a:p>
            <a:pPr algn="r"/>
            <a:endParaRPr lang="en-GB" sz="1200">
              <a:solidFill>
                <a:schemeClr val="bg1"/>
              </a:solidFill>
            </a:endParaRPr>
          </a:p>
        </p:txBody>
      </p:sp>
    </p:spTree>
    <p:extLst>
      <p:ext uri="{BB962C8B-B14F-4D97-AF65-F5344CB8AC3E}">
        <p14:creationId xmlns:p14="http://schemas.microsoft.com/office/powerpoint/2010/main" val="2909208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8EFAC9-3E23-42D2-A022-191BC671150D}"/>
              </a:ext>
            </a:extLst>
          </p:cNvPr>
          <p:cNvSpPr txBox="1"/>
          <p:nvPr/>
        </p:nvSpPr>
        <p:spPr>
          <a:xfrm>
            <a:off x="736005" y="1860404"/>
            <a:ext cx="5359996" cy="4401205"/>
          </a:xfrm>
          <a:prstGeom prst="rect">
            <a:avLst/>
          </a:prstGeom>
          <a:noFill/>
        </p:spPr>
        <p:txBody>
          <a:bodyPr wrap="square">
            <a:spAutoFit/>
          </a:bodyPr>
          <a:lstStyle/>
          <a:p>
            <a:pPr>
              <a:defRPr sz="2000">
                <a:solidFill>
                  <a:srgbClr val="FFFFFF"/>
                </a:solidFill>
              </a:defRPr>
            </a:pPr>
            <a:r>
              <a:rPr lang="en-US" sz="1400">
                <a:solidFill>
                  <a:schemeClr val="tx1">
                    <a:lumMod val="95000"/>
                    <a:lumOff val="5000"/>
                  </a:schemeClr>
                </a:solidFill>
              </a:rPr>
              <a:t>IROB will work to collectively to address inclusivity and health equity in the research that the BRC </a:t>
            </a:r>
            <a:r>
              <a:rPr lang="en-US" sz="1400" err="1">
                <a:solidFill>
                  <a:schemeClr val="tx1">
                    <a:lumMod val="95000"/>
                    <a:lumOff val="5000"/>
                  </a:schemeClr>
                </a:solidFill>
              </a:rPr>
              <a:t>prioritises</a:t>
            </a:r>
            <a:r>
              <a:rPr lang="en-US" sz="1400">
                <a:solidFill>
                  <a:schemeClr val="tx1">
                    <a:lumMod val="95000"/>
                    <a:lumOff val="5000"/>
                  </a:schemeClr>
                </a:solidFill>
              </a:rPr>
              <a:t>, designs, undertakes and disseminates. Inclusive research must consider inequalities diversity, equity and justice. Training and sharing best practice for Inclusive Research across the BRC infrastructure will be a priority. </a:t>
            </a:r>
          </a:p>
          <a:p>
            <a:pPr>
              <a:defRPr sz="2000">
                <a:solidFill>
                  <a:srgbClr val="FFFFFF"/>
                </a:solidFill>
              </a:defRPr>
            </a:pPr>
            <a:r>
              <a:rPr lang="en-US" sz="1400">
                <a:solidFill>
                  <a:schemeClr val="tx1">
                    <a:lumMod val="95000"/>
                    <a:lumOff val="5000"/>
                  </a:schemeClr>
                </a:solidFill>
              </a:rPr>
              <a:t>We will be a critical friend and provide timely information to see what works and what doesn’t to build inclusive research within the BRC themes and clusters. </a:t>
            </a:r>
          </a:p>
          <a:p>
            <a:pPr>
              <a:defRPr sz="2000">
                <a:solidFill>
                  <a:srgbClr val="FFFFFF"/>
                </a:solidFill>
              </a:defRPr>
            </a:pPr>
            <a:endParaRPr lang="en-US" sz="1400">
              <a:solidFill>
                <a:schemeClr val="tx1">
                  <a:lumMod val="95000"/>
                  <a:lumOff val="5000"/>
                </a:schemeClr>
              </a:solidFill>
            </a:endParaRPr>
          </a:p>
          <a:p>
            <a:pPr>
              <a:defRPr sz="2000">
                <a:solidFill>
                  <a:srgbClr val="FFFFFF"/>
                </a:solidFill>
              </a:defRPr>
            </a:pPr>
            <a:r>
              <a:rPr lang="en-US" sz="1400">
                <a:solidFill>
                  <a:schemeClr val="tx1">
                    <a:lumMod val="95000"/>
                    <a:lumOff val="5000"/>
                  </a:schemeClr>
                </a:solidFill>
              </a:rPr>
              <a:t>Based on the 4 Ps, it will - </a:t>
            </a:r>
          </a:p>
          <a:p>
            <a:pPr marL="180473" indent="-180473">
              <a:buSzPct val="100000"/>
              <a:buChar char="•"/>
              <a:defRPr>
                <a:solidFill>
                  <a:srgbClr val="FFFFFF"/>
                </a:solidFill>
              </a:defRPr>
            </a:pPr>
            <a:endParaRPr lang="en-US" sz="1400">
              <a:solidFill>
                <a:schemeClr val="tx1">
                  <a:lumMod val="95000"/>
                  <a:lumOff val="5000"/>
                </a:schemeClr>
              </a:solidFill>
            </a:endParaRPr>
          </a:p>
          <a:p>
            <a:pPr marL="160421" indent="-160421">
              <a:buSzPct val="100000"/>
              <a:buChar char="•"/>
              <a:defRPr sz="1600">
                <a:solidFill>
                  <a:srgbClr val="FFFFFF"/>
                </a:solidFill>
              </a:defRPr>
            </a:pPr>
            <a:r>
              <a:rPr lang="en-US" sz="1400">
                <a:solidFill>
                  <a:schemeClr val="tx1">
                    <a:lumMod val="95000"/>
                    <a:lumOff val="5000"/>
                  </a:schemeClr>
                </a:solidFill>
              </a:rPr>
              <a:t>Work in partnership with people, patients, public health, methodologists and our newly formed Integrated Care Boards across the North West. </a:t>
            </a:r>
          </a:p>
          <a:p>
            <a:pPr marL="160421" indent="-160421">
              <a:buSzPct val="100000"/>
              <a:buChar char="•"/>
              <a:defRPr sz="1600">
                <a:solidFill>
                  <a:srgbClr val="FFFFFF"/>
                </a:solidFill>
              </a:defRPr>
            </a:pPr>
            <a:r>
              <a:rPr lang="en-US" sz="1400">
                <a:solidFill>
                  <a:schemeClr val="tx1">
                    <a:lumMod val="95000"/>
                    <a:lumOff val="5000"/>
                  </a:schemeClr>
                </a:solidFill>
              </a:rPr>
              <a:t>Bring people and place into the heart of our research so that it is better delivered, more informed and serves diverse communities </a:t>
            </a:r>
          </a:p>
          <a:p>
            <a:pPr marL="160421" indent="-160421">
              <a:buSzPct val="100000"/>
              <a:buChar char="•"/>
              <a:defRPr sz="1600">
                <a:solidFill>
                  <a:srgbClr val="FFFFFF"/>
                </a:solidFill>
              </a:defRPr>
            </a:pPr>
            <a:r>
              <a:rPr lang="en-US" sz="1400">
                <a:solidFill>
                  <a:schemeClr val="tx1">
                    <a:lumMod val="95000"/>
                    <a:lumOff val="5000"/>
                  </a:schemeClr>
                </a:solidFill>
              </a:rPr>
              <a:t>Meaningful engagement to bring a population-lens to understand the complex and diverse experience and perspectives of our communities and promote a more health research confident population</a:t>
            </a:r>
          </a:p>
        </p:txBody>
      </p:sp>
      <p:sp>
        <p:nvSpPr>
          <p:cNvPr id="3" name="Title 1">
            <a:extLst>
              <a:ext uri="{FF2B5EF4-FFF2-40B4-BE49-F238E27FC236}">
                <a16:creationId xmlns:a16="http://schemas.microsoft.com/office/drawing/2014/main" id="{44438AA5-2571-48F7-BBC1-19EDA0C5079C}"/>
              </a:ext>
            </a:extLst>
          </p:cNvPr>
          <p:cNvSpPr>
            <a:spLocks noGrp="1"/>
          </p:cNvSpPr>
          <p:nvPr>
            <p:ph type="title"/>
          </p:nvPr>
        </p:nvSpPr>
        <p:spPr>
          <a:xfrm>
            <a:off x="464363" y="1049154"/>
            <a:ext cx="10515600" cy="811250"/>
          </a:xfrm>
        </p:spPr>
        <p:txBody>
          <a:bodyPr/>
          <a:lstStyle/>
          <a:p>
            <a:r>
              <a:rPr lang="en-GB" sz="2400">
                <a:latin typeface="Arial"/>
                <a:cs typeface="Arial"/>
              </a:rPr>
              <a:t>IROB</a:t>
            </a:r>
            <a:endParaRPr lang="en-GB"/>
          </a:p>
        </p:txBody>
      </p:sp>
      <p:pic>
        <p:nvPicPr>
          <p:cNvPr id="8" name="Picture 7" descr="A couple of women sitting at a table talking&#10;&#10;Description automatically generated with low confidence">
            <a:extLst>
              <a:ext uri="{FF2B5EF4-FFF2-40B4-BE49-F238E27FC236}">
                <a16:creationId xmlns:a16="http://schemas.microsoft.com/office/drawing/2014/main" id="{3AAEA557-18BB-42A4-9DAF-534563B7BB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6352674" y="1036318"/>
            <a:ext cx="5839326" cy="582168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07036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0025D5-43CF-49B1-B7CC-22CA047F3933}"/>
              </a:ext>
            </a:extLst>
          </p:cNvPr>
          <p:cNvSpPr>
            <a:spLocks noGrp="1"/>
          </p:cNvSpPr>
          <p:nvPr>
            <p:ph type="title"/>
          </p:nvPr>
        </p:nvSpPr>
        <p:spPr/>
        <p:txBody>
          <a:bodyPr/>
          <a:lstStyle/>
          <a:p>
            <a:r>
              <a:rPr lang="en-GB"/>
              <a:t>Inclusive Research Conceptual Schema</a:t>
            </a:r>
          </a:p>
        </p:txBody>
      </p:sp>
      <p:pic>
        <p:nvPicPr>
          <p:cNvPr id="4" name="Picture 1" descr="Picture 1">
            <a:extLst>
              <a:ext uri="{FF2B5EF4-FFF2-40B4-BE49-F238E27FC236}">
                <a16:creationId xmlns:a16="http://schemas.microsoft.com/office/drawing/2014/main" id="{E35F1062-4143-4095-9F43-BD7458E7FE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4972" y="1848051"/>
            <a:ext cx="9252326" cy="4807819"/>
          </a:xfrm>
          <a:prstGeom prst="rect">
            <a:avLst/>
          </a:prstGeom>
          <a:ln w="12700">
            <a:miter lim="400000"/>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33EF2F-9CF5-4E12-AF41-CA2D5A95AC98}"/>
              </a:ext>
            </a:extLst>
          </p:cNvPr>
          <p:cNvSpPr txBox="1"/>
          <p:nvPr/>
        </p:nvSpPr>
        <p:spPr>
          <a:xfrm>
            <a:off x="8845605" y="6381457"/>
            <a:ext cx="31298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F6557"/>
                </a:solidFill>
                <a:effectLst/>
                <a:uLnTx/>
                <a:uFillTx/>
                <a:latin typeface="Arial" panose="020B0604020202020204" pitchFamily="34" charset="0"/>
                <a:ea typeface="+mn-ea"/>
                <a:cs typeface="Arial" panose="020B0604020202020204" pitchFamily="34" charset="0"/>
              </a:rPr>
              <a:t>#OurFamilyCaringforYours</a:t>
            </a:r>
          </a:p>
        </p:txBody>
      </p:sp>
      <p:sp>
        <p:nvSpPr>
          <p:cNvPr id="6" name="TextBox 5">
            <a:extLst>
              <a:ext uri="{FF2B5EF4-FFF2-40B4-BE49-F238E27FC236}">
                <a16:creationId xmlns:a16="http://schemas.microsoft.com/office/drawing/2014/main" id="{DF105B78-9B02-4D40-8CDF-20B40C269050}"/>
              </a:ext>
            </a:extLst>
          </p:cNvPr>
          <p:cNvSpPr txBox="1"/>
          <p:nvPr/>
        </p:nvSpPr>
        <p:spPr>
          <a:xfrm>
            <a:off x="402115" y="1945363"/>
            <a:ext cx="4102506"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Our children our future - underserved groups, rare diseases, mental health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Deprivation and higher child health inequalities - opportunities to improve health &amp; well being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System approach to </a:t>
            </a: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grow children’s research including early-stage researchers</a:t>
            </a:r>
          </a:p>
        </p:txBody>
      </p:sp>
      <p:sp>
        <p:nvSpPr>
          <p:cNvPr id="7" name="TextBox 6">
            <a:extLst>
              <a:ext uri="{FF2B5EF4-FFF2-40B4-BE49-F238E27FC236}">
                <a16:creationId xmlns:a16="http://schemas.microsoft.com/office/drawing/2014/main" id="{470BD592-E1A8-4B3F-B706-85691561D765}"/>
              </a:ext>
            </a:extLst>
          </p:cNvPr>
          <p:cNvSpPr txBox="1"/>
          <p:nvPr/>
        </p:nvSpPr>
        <p:spPr>
          <a:xfrm>
            <a:off x="0" y="5761792"/>
            <a:ext cx="12192000" cy="523220"/>
          </a:xfrm>
          <a:prstGeom prst="rect">
            <a:avLst/>
          </a:prstGeom>
          <a:solidFill>
            <a:srgbClr val="2EACB0"/>
          </a:solidFill>
        </p:spPr>
        <p:txBody>
          <a:bodyPr wrap="square" rtlCol="0">
            <a:spAutoFit/>
          </a:bodyPr>
          <a:lstStyle/>
          <a:p>
            <a:pPr algn="ctr"/>
            <a:r>
              <a:rPr lang="en-US" sz="2800">
                <a:solidFill>
                  <a:schemeClr val="bg1"/>
                </a:solidFill>
              </a:rPr>
              <a:t>BRC provides opportunity to unlock potential for research in children</a:t>
            </a:r>
            <a:endParaRPr lang="en-GB" sz="2800">
              <a:solidFill>
                <a:schemeClr val="bg1"/>
              </a:solidFill>
            </a:endParaRPr>
          </a:p>
        </p:txBody>
      </p:sp>
      <p:sp>
        <p:nvSpPr>
          <p:cNvPr id="10" name="TextBox 9">
            <a:extLst>
              <a:ext uri="{FF2B5EF4-FFF2-40B4-BE49-F238E27FC236}">
                <a16:creationId xmlns:a16="http://schemas.microsoft.com/office/drawing/2014/main" id="{44F5B3CF-9973-4174-B378-874924D46FD1}"/>
              </a:ext>
            </a:extLst>
          </p:cNvPr>
          <p:cNvSpPr txBox="1"/>
          <p:nvPr/>
        </p:nvSpPr>
        <p:spPr>
          <a:xfrm>
            <a:off x="7654675" y="1945363"/>
            <a:ext cx="4271026"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a:ln>
                  <a:noFill/>
                </a:ln>
                <a:solidFill>
                  <a:prstClr val="black"/>
                </a:solidFill>
                <a:effectLst/>
                <a:uLnTx/>
                <a:uFillTx/>
                <a:latin typeface="Calibri" panose="020F0502020204030204"/>
                <a:ea typeface="+mn-ea"/>
                <a:cs typeface="+mn-cs"/>
              </a:rPr>
              <a:t>7 International/  National </a:t>
            </a: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leading children’s research areas</a:t>
            </a: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  </a:t>
            </a:r>
            <a:r>
              <a:rPr lang="en-US">
                <a:solidFill>
                  <a:prstClr val="black"/>
                </a:solidFill>
                <a:latin typeface="Calibri" panose="020F0502020204030204"/>
              </a:rPr>
              <a:t>M</a:t>
            </a:r>
            <a:r>
              <a:rPr kumimoji="0" lang="en-US" b="0" i="0" u="none" strike="noStrike" kern="1200" cap="none" spc="0" normalizeH="0" baseline="0" noProof="0" err="1">
                <a:ln>
                  <a:noFill/>
                </a:ln>
                <a:solidFill>
                  <a:prstClr val="black"/>
                </a:solidFill>
                <a:effectLst/>
                <a:uLnTx/>
                <a:uFillTx/>
                <a:latin typeface="Calibri" panose="020F0502020204030204"/>
                <a:ea typeface="+mn-ea"/>
                <a:cs typeface="+mn-cs"/>
              </a:rPr>
              <a:t>etabolic</a:t>
            </a: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 hearing, </a:t>
            </a:r>
            <a:r>
              <a:rPr kumimoji="0" lang="en-US" b="0" i="0" u="none" strike="noStrike" kern="1200" cap="none" spc="0" normalizeH="0" baseline="0" noProof="0" err="1">
                <a:ln>
                  <a:noFill/>
                </a:ln>
                <a:solidFill>
                  <a:prstClr val="black"/>
                </a:solidFill>
                <a:effectLst/>
                <a:uLnTx/>
                <a:uFillTx/>
                <a:latin typeface="Calibri" panose="020F0502020204030204"/>
                <a:ea typeface="+mn-ea"/>
                <a:cs typeface="+mn-cs"/>
              </a:rPr>
              <a:t>haem</a:t>
            </a: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/oncology, mental health, renal, immunology, endocrine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prstClr val="black"/>
                </a:solidFill>
                <a:latin typeface="Calibri" panose="020F0502020204030204"/>
              </a:rPr>
              <a:t>Research across GM and universities, </a:t>
            </a:r>
            <a:r>
              <a:rPr lang="en-US" b="1">
                <a:solidFill>
                  <a:prstClr val="black"/>
                </a:solidFill>
                <a:latin typeface="Calibri" panose="020F0502020204030204"/>
              </a:rPr>
              <a:t>largest Children’s Hospital in UK </a:t>
            </a:r>
            <a:r>
              <a:rPr lang="en-US">
                <a:solidFill>
                  <a:prstClr val="black"/>
                </a:solidFill>
                <a:latin typeface="Calibri" panose="020F0502020204030204"/>
              </a:rPr>
              <a:t>and NIHR children’s clinical research facility</a:t>
            </a: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Development of the physical and virtual Children’s Research Centre across GM</a:t>
            </a:r>
          </a:p>
        </p:txBody>
      </p:sp>
      <p:sp>
        <p:nvSpPr>
          <p:cNvPr id="4" name="TextBox 3">
            <a:extLst>
              <a:ext uri="{FF2B5EF4-FFF2-40B4-BE49-F238E27FC236}">
                <a16:creationId xmlns:a16="http://schemas.microsoft.com/office/drawing/2014/main" id="{DC826861-C8BD-4FB1-BF59-42D9F2ABA1D8}"/>
              </a:ext>
            </a:extLst>
          </p:cNvPr>
          <p:cNvSpPr txBox="1"/>
          <p:nvPr/>
        </p:nvSpPr>
        <p:spPr>
          <a:xfrm>
            <a:off x="4765756" y="4986337"/>
            <a:ext cx="2641239" cy="707886"/>
          </a:xfrm>
          <a:prstGeom prst="rect">
            <a:avLst/>
          </a:prstGeom>
          <a:solidFill>
            <a:schemeClr val="tx1"/>
          </a:solidFill>
        </p:spPr>
        <p:txBody>
          <a:bodyPr wrap="square" rtlCol="0">
            <a:spAutoFit/>
          </a:bodyPr>
          <a:lstStyle/>
          <a:p>
            <a:pPr algn="ctr"/>
            <a:r>
              <a:rPr lang="en-US" sz="2000">
                <a:solidFill>
                  <a:schemeClr val="bg1"/>
                </a:solidFill>
              </a:rPr>
              <a:t>Strategy to grow and nurture research</a:t>
            </a:r>
            <a:endParaRPr lang="en-GB" sz="2000">
              <a:solidFill>
                <a:schemeClr val="bg1"/>
              </a:solidFill>
            </a:endParaRPr>
          </a:p>
        </p:txBody>
      </p:sp>
      <p:pic>
        <p:nvPicPr>
          <p:cNvPr id="9" name="Picture 8">
            <a:extLst>
              <a:ext uri="{FF2B5EF4-FFF2-40B4-BE49-F238E27FC236}">
                <a16:creationId xmlns:a16="http://schemas.microsoft.com/office/drawing/2014/main" id="{D1179AEF-C725-43A7-9F1C-96FD02BC1F88}"/>
              </a:ext>
            </a:extLst>
          </p:cNvPr>
          <p:cNvPicPr>
            <a:picLocks noChangeAspect="1"/>
          </p:cNvPicPr>
          <p:nvPr/>
        </p:nvPicPr>
        <p:blipFill>
          <a:blip r:embed="rId2"/>
          <a:stretch>
            <a:fillRect/>
          </a:stretch>
        </p:blipFill>
        <p:spPr>
          <a:xfrm>
            <a:off x="4757738" y="1871662"/>
            <a:ext cx="2676525" cy="3114675"/>
          </a:xfrm>
          <a:prstGeom prst="rect">
            <a:avLst/>
          </a:prstGeom>
        </p:spPr>
      </p:pic>
      <p:pic>
        <p:nvPicPr>
          <p:cNvPr id="12" name="Picture 11">
            <a:extLst>
              <a:ext uri="{FF2B5EF4-FFF2-40B4-BE49-F238E27FC236}">
                <a16:creationId xmlns:a16="http://schemas.microsoft.com/office/drawing/2014/main" id="{A44EFF7C-0160-449D-BD57-76C0168A5D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5613" y="212980"/>
            <a:ext cx="980711" cy="671013"/>
          </a:xfrm>
          <a:prstGeom prst="rect">
            <a:avLst/>
          </a:prstGeom>
        </p:spPr>
      </p:pic>
      <p:sp>
        <p:nvSpPr>
          <p:cNvPr id="5" name="Title 4">
            <a:extLst>
              <a:ext uri="{FF2B5EF4-FFF2-40B4-BE49-F238E27FC236}">
                <a16:creationId xmlns:a16="http://schemas.microsoft.com/office/drawing/2014/main" id="{2B5B68DE-2E4F-40BD-B791-9EC130F9A138}"/>
              </a:ext>
            </a:extLst>
          </p:cNvPr>
          <p:cNvSpPr>
            <a:spLocks noGrp="1"/>
          </p:cNvSpPr>
          <p:nvPr>
            <p:ph type="title"/>
          </p:nvPr>
        </p:nvSpPr>
        <p:spPr>
          <a:xfrm>
            <a:off x="452273" y="1050202"/>
            <a:ext cx="7009357" cy="692204"/>
          </a:xfrm>
        </p:spPr>
        <p:txBody>
          <a:bodyPr/>
          <a:lstStyle/>
          <a:p>
            <a:r>
              <a:rPr lang="en-GB"/>
              <a:t>Children’s Research in Manchester</a:t>
            </a:r>
          </a:p>
        </p:txBody>
      </p:sp>
      <p:pic>
        <p:nvPicPr>
          <p:cNvPr id="16" name="Picture 15">
            <a:extLst>
              <a:ext uri="{FF2B5EF4-FFF2-40B4-BE49-F238E27FC236}">
                <a16:creationId xmlns:a16="http://schemas.microsoft.com/office/drawing/2014/main" id="{76FF8F08-3E0C-4A32-B6F6-D9772FDBD047}"/>
              </a:ext>
            </a:extLst>
          </p:cNvPr>
          <p:cNvPicPr>
            <a:picLocks noChangeAspect="1"/>
          </p:cNvPicPr>
          <p:nvPr/>
        </p:nvPicPr>
        <p:blipFill>
          <a:blip r:embed="rId4"/>
          <a:stretch>
            <a:fillRect/>
          </a:stretch>
        </p:blipFill>
        <p:spPr>
          <a:xfrm>
            <a:off x="7741301" y="212980"/>
            <a:ext cx="1547078" cy="654810"/>
          </a:xfrm>
          <a:prstGeom prst="rect">
            <a:avLst/>
          </a:prstGeom>
        </p:spPr>
      </p:pic>
      <p:pic>
        <p:nvPicPr>
          <p:cNvPr id="18" name="Picture 17" descr="Text&#10;&#10;Description automatically generated with medium confidence">
            <a:extLst>
              <a:ext uri="{FF2B5EF4-FFF2-40B4-BE49-F238E27FC236}">
                <a16:creationId xmlns:a16="http://schemas.microsoft.com/office/drawing/2014/main" id="{F24CCCA4-FC56-495B-8128-7F6618DF1D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37019" y="212980"/>
            <a:ext cx="2138482" cy="654810"/>
          </a:xfrm>
          <a:prstGeom prst="rect">
            <a:avLst/>
          </a:prstGeom>
        </p:spPr>
      </p:pic>
    </p:spTree>
    <p:extLst>
      <p:ext uri="{BB962C8B-B14F-4D97-AF65-F5344CB8AC3E}">
        <p14:creationId xmlns:p14="http://schemas.microsoft.com/office/powerpoint/2010/main" val="1781601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E163CF-40A6-4859-9543-16D42EE25CB4}"/>
              </a:ext>
            </a:extLst>
          </p:cNvPr>
          <p:cNvPicPr>
            <a:picLocks noChangeAspect="1"/>
          </p:cNvPicPr>
          <p:nvPr/>
        </p:nvPicPr>
        <p:blipFill>
          <a:blip r:embed="rId3"/>
          <a:stretch>
            <a:fillRect/>
          </a:stretch>
        </p:blipFill>
        <p:spPr>
          <a:xfrm>
            <a:off x="3293930" y="2144109"/>
            <a:ext cx="8917952" cy="2224666"/>
          </a:xfrm>
          <a:prstGeom prst="rect">
            <a:avLst/>
          </a:prstGeom>
        </p:spPr>
      </p:pic>
      <p:pic>
        <p:nvPicPr>
          <p:cNvPr id="9" name="Picture 8">
            <a:extLst>
              <a:ext uri="{FF2B5EF4-FFF2-40B4-BE49-F238E27FC236}">
                <a16:creationId xmlns:a16="http://schemas.microsoft.com/office/drawing/2014/main" id="{333D6F4A-720B-4208-8A73-305A01C68DD3}"/>
              </a:ext>
            </a:extLst>
          </p:cNvPr>
          <p:cNvPicPr>
            <a:picLocks noChangeAspect="1"/>
          </p:cNvPicPr>
          <p:nvPr/>
        </p:nvPicPr>
        <p:blipFill>
          <a:blip r:embed="rId4"/>
          <a:stretch>
            <a:fillRect/>
          </a:stretch>
        </p:blipFill>
        <p:spPr>
          <a:xfrm>
            <a:off x="5769482" y="3429000"/>
            <a:ext cx="5008327" cy="749837"/>
          </a:xfrm>
          <a:prstGeom prst="rect">
            <a:avLst/>
          </a:prstGeom>
        </p:spPr>
      </p:pic>
      <p:pic>
        <p:nvPicPr>
          <p:cNvPr id="10" name="Picture 9">
            <a:extLst>
              <a:ext uri="{FF2B5EF4-FFF2-40B4-BE49-F238E27FC236}">
                <a16:creationId xmlns:a16="http://schemas.microsoft.com/office/drawing/2014/main" id="{5F60BAE1-1C08-47C1-B84A-F082359DAF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8892552" cy="2030606"/>
          </a:xfrm>
          <a:prstGeom prst="rect">
            <a:avLst/>
          </a:prstGeom>
        </p:spPr>
      </p:pic>
      <p:pic>
        <p:nvPicPr>
          <p:cNvPr id="12" name="Picture 11">
            <a:extLst>
              <a:ext uri="{FF2B5EF4-FFF2-40B4-BE49-F238E27FC236}">
                <a16:creationId xmlns:a16="http://schemas.microsoft.com/office/drawing/2014/main" id="{8286C0EB-3969-496A-9CDD-6964C3604B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482279"/>
            <a:ext cx="8668582" cy="2368163"/>
          </a:xfrm>
          <a:prstGeom prst="rect">
            <a:avLst/>
          </a:prstGeom>
        </p:spPr>
      </p:pic>
      <p:sp>
        <p:nvSpPr>
          <p:cNvPr id="13" name="Rectangle 12">
            <a:extLst>
              <a:ext uri="{FF2B5EF4-FFF2-40B4-BE49-F238E27FC236}">
                <a16:creationId xmlns:a16="http://schemas.microsoft.com/office/drawing/2014/main" id="{F7CF160D-90A4-454D-A30D-6EF2381E5B57}"/>
              </a:ext>
            </a:extLst>
          </p:cNvPr>
          <p:cNvSpPr/>
          <p:nvPr/>
        </p:nvSpPr>
        <p:spPr>
          <a:xfrm>
            <a:off x="113159" y="1363617"/>
            <a:ext cx="2602063"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i="0" u="none" strike="noStrike" kern="1200" cap="none" spc="0" normalizeH="0" baseline="0" noProof="0">
              <a:ln>
                <a:noFill/>
              </a:ln>
              <a:solidFill>
                <a:srgbClr val="4472C4"/>
              </a:solidFill>
              <a:effectLst/>
              <a:uLnTx/>
              <a:uFillTx/>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err="1">
                <a:ln>
                  <a:noFill/>
                </a:ln>
                <a:solidFill>
                  <a:srgbClr val="0071CE"/>
                </a:solidFill>
                <a:effectLst/>
                <a:uLnTx/>
                <a:uFillTx/>
                <a:ea typeface="+mn-ea"/>
                <a:cs typeface="+mn-cs"/>
              </a:rPr>
              <a:t>Mcr</a:t>
            </a:r>
            <a:r>
              <a:rPr kumimoji="0" lang="en-GB" sz="4800" i="0" u="none" strike="noStrike" kern="1200" cap="none" spc="0" normalizeH="0" baseline="0" noProof="0">
                <a:ln>
                  <a:noFill/>
                </a:ln>
                <a:solidFill>
                  <a:srgbClr val="0071CE"/>
                </a:solidFill>
                <a:effectLst/>
                <a:uLnTx/>
                <a:uFillTx/>
                <a:ea typeface="+mn-ea"/>
                <a:cs typeface="+mn-cs"/>
              </a:rPr>
              <a:t> = World Leaders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i="0" u="none" strike="noStrike" kern="1200" cap="none" spc="0" normalizeH="0" baseline="0" noProof="0">
              <a:ln>
                <a:noFill/>
              </a:ln>
              <a:solidFill>
                <a:srgbClr val="4472C4"/>
              </a:solidFill>
              <a:effectLst/>
              <a:uLnTx/>
              <a:uFillTx/>
              <a:ea typeface="Arial" charset="0"/>
              <a:cs typeface="Arial" charset="0"/>
            </a:endParaRPr>
          </a:p>
        </p:txBody>
      </p:sp>
    </p:spTree>
    <p:extLst>
      <p:ext uri="{BB962C8B-B14F-4D97-AF65-F5344CB8AC3E}">
        <p14:creationId xmlns:p14="http://schemas.microsoft.com/office/powerpoint/2010/main" val="2428597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61B828-5B20-4ED7-A61F-3A78C745BD86}"/>
              </a:ext>
            </a:extLst>
          </p:cNvPr>
          <p:cNvSpPr txBox="1"/>
          <p:nvPr/>
        </p:nvSpPr>
        <p:spPr>
          <a:xfrm>
            <a:off x="8845605" y="6381457"/>
            <a:ext cx="31298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F6557"/>
                </a:solidFill>
                <a:effectLst/>
                <a:uLnTx/>
                <a:uFillTx/>
                <a:latin typeface="Arial" panose="020B0604020202020204" pitchFamily="34" charset="0"/>
                <a:ea typeface="+mn-ea"/>
                <a:cs typeface="Arial" panose="020B0604020202020204" pitchFamily="34" charset="0"/>
              </a:rPr>
              <a:t>#OurFamilyCaringforYours</a:t>
            </a:r>
          </a:p>
        </p:txBody>
      </p:sp>
      <p:pic>
        <p:nvPicPr>
          <p:cNvPr id="9" name="Picture 8" descr="Arrow&#10;&#10;Description automatically generated">
            <a:extLst>
              <a:ext uri="{FF2B5EF4-FFF2-40B4-BE49-F238E27FC236}">
                <a16:creationId xmlns:a16="http://schemas.microsoft.com/office/drawing/2014/main" id="{5901DF2C-2511-5819-1454-FD8F65C7F0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068041">
            <a:off x="3469721" y="2455036"/>
            <a:ext cx="5261932" cy="3207899"/>
          </a:xfrm>
          <a:prstGeom prst="rect">
            <a:avLst/>
          </a:prstGeom>
        </p:spPr>
      </p:pic>
      <p:sp>
        <p:nvSpPr>
          <p:cNvPr id="17" name="Title 16">
            <a:extLst>
              <a:ext uri="{FF2B5EF4-FFF2-40B4-BE49-F238E27FC236}">
                <a16:creationId xmlns:a16="http://schemas.microsoft.com/office/drawing/2014/main" id="{5026BF55-C5B0-4B96-900B-D4C85A087855}"/>
              </a:ext>
            </a:extLst>
          </p:cNvPr>
          <p:cNvSpPr>
            <a:spLocks noGrp="1"/>
          </p:cNvSpPr>
          <p:nvPr>
            <p:ph type="title"/>
          </p:nvPr>
        </p:nvSpPr>
        <p:spPr>
          <a:xfrm>
            <a:off x="452273" y="1050202"/>
            <a:ext cx="9326994" cy="692204"/>
          </a:xfrm>
        </p:spPr>
        <p:txBody>
          <a:bodyPr/>
          <a:lstStyle/>
          <a:p>
            <a:r>
              <a:rPr lang="en-GB"/>
              <a:t>Children &amp; Young People’s Interests Integrated in BRC Themes</a:t>
            </a:r>
          </a:p>
        </p:txBody>
      </p:sp>
      <p:sp>
        <p:nvSpPr>
          <p:cNvPr id="23" name="Oval 22">
            <a:extLst>
              <a:ext uri="{FF2B5EF4-FFF2-40B4-BE49-F238E27FC236}">
                <a16:creationId xmlns:a16="http://schemas.microsoft.com/office/drawing/2014/main" id="{7B7818B7-E841-4443-A2A3-73C6510B21EB}"/>
              </a:ext>
            </a:extLst>
          </p:cNvPr>
          <p:cNvSpPr/>
          <p:nvPr/>
        </p:nvSpPr>
        <p:spPr>
          <a:xfrm>
            <a:off x="6770532" y="4479532"/>
            <a:ext cx="5056059" cy="687938"/>
          </a:xfrm>
          <a:prstGeom prst="ellipse">
            <a:avLst/>
          </a:prstGeom>
          <a:noFill/>
          <a:ln w="2349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193E72"/>
                </a:solidFill>
              </a:rPr>
              <a:t>Research embedded in Divisions/ Directorates – RMCH, </a:t>
            </a:r>
            <a:r>
              <a:rPr lang="en-US" sz="1600" b="1" err="1">
                <a:solidFill>
                  <a:srgbClr val="193E72"/>
                </a:solidFill>
              </a:rPr>
              <a:t>W’shawe</a:t>
            </a:r>
            <a:r>
              <a:rPr lang="en-US" sz="1600" b="1">
                <a:solidFill>
                  <a:srgbClr val="193E72"/>
                </a:solidFill>
              </a:rPr>
              <a:t>, </a:t>
            </a:r>
            <a:r>
              <a:rPr lang="en-US" sz="1600" b="1" err="1">
                <a:solidFill>
                  <a:srgbClr val="193E72"/>
                </a:solidFill>
              </a:rPr>
              <a:t>N’Mcr</a:t>
            </a:r>
            <a:endParaRPr lang="en-GB" sz="1600" b="1">
              <a:solidFill>
                <a:srgbClr val="193E72"/>
              </a:solidFill>
            </a:endParaRPr>
          </a:p>
        </p:txBody>
      </p:sp>
      <p:sp>
        <p:nvSpPr>
          <p:cNvPr id="20" name="Oval 19">
            <a:extLst>
              <a:ext uri="{FF2B5EF4-FFF2-40B4-BE49-F238E27FC236}">
                <a16:creationId xmlns:a16="http://schemas.microsoft.com/office/drawing/2014/main" id="{BF023EA4-BBCA-4298-845E-0CB092867AD0}"/>
              </a:ext>
            </a:extLst>
          </p:cNvPr>
          <p:cNvSpPr/>
          <p:nvPr/>
        </p:nvSpPr>
        <p:spPr>
          <a:xfrm>
            <a:off x="5468102" y="1938068"/>
            <a:ext cx="5056059" cy="1000786"/>
          </a:xfrm>
          <a:prstGeom prst="ellipse">
            <a:avLst/>
          </a:prstGeom>
          <a:noFill/>
          <a:ln w="2349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193E72"/>
                </a:solidFill>
              </a:rPr>
              <a:t>Children’s R&amp;I Committee to ensure delivery of Strategy &amp; BRC outputs</a:t>
            </a:r>
            <a:endParaRPr lang="en-GB" sz="1600" b="1">
              <a:solidFill>
                <a:srgbClr val="193E72"/>
              </a:solidFill>
            </a:endParaRPr>
          </a:p>
        </p:txBody>
      </p:sp>
      <p:sp>
        <p:nvSpPr>
          <p:cNvPr id="24" name="Oval 23">
            <a:extLst>
              <a:ext uri="{FF2B5EF4-FFF2-40B4-BE49-F238E27FC236}">
                <a16:creationId xmlns:a16="http://schemas.microsoft.com/office/drawing/2014/main" id="{0AC0AC19-3ADB-453E-BAA3-A71F11ED4D14}"/>
              </a:ext>
            </a:extLst>
          </p:cNvPr>
          <p:cNvSpPr/>
          <p:nvPr/>
        </p:nvSpPr>
        <p:spPr>
          <a:xfrm>
            <a:off x="6181212" y="2862834"/>
            <a:ext cx="3518979" cy="687938"/>
          </a:xfrm>
          <a:prstGeom prst="ellipse">
            <a:avLst/>
          </a:prstGeom>
          <a:noFill/>
          <a:ln w="2349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193E72"/>
                </a:solidFill>
              </a:rPr>
              <a:t>Senior Leadership Team at RMCH/MCS support</a:t>
            </a:r>
            <a:endParaRPr lang="en-GB" sz="1600" b="1">
              <a:solidFill>
                <a:srgbClr val="193E72"/>
              </a:solidFill>
            </a:endParaRPr>
          </a:p>
        </p:txBody>
      </p:sp>
      <p:sp>
        <p:nvSpPr>
          <p:cNvPr id="22" name="Oval 21">
            <a:extLst>
              <a:ext uri="{FF2B5EF4-FFF2-40B4-BE49-F238E27FC236}">
                <a16:creationId xmlns:a16="http://schemas.microsoft.com/office/drawing/2014/main" id="{2023C5F3-0759-4792-9522-3C57231DAC5A}"/>
              </a:ext>
            </a:extLst>
          </p:cNvPr>
          <p:cNvSpPr/>
          <p:nvPr/>
        </p:nvSpPr>
        <p:spPr>
          <a:xfrm>
            <a:off x="6385446" y="3732172"/>
            <a:ext cx="5056059" cy="687938"/>
          </a:xfrm>
          <a:prstGeom prst="ellipse">
            <a:avLst/>
          </a:prstGeom>
          <a:noFill/>
          <a:ln w="2349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193E72"/>
                </a:solidFill>
              </a:rPr>
              <a:t>BRC Strategy group to ensure delivery of Children’s components</a:t>
            </a:r>
            <a:endParaRPr lang="en-GB" sz="1600" b="1">
              <a:solidFill>
                <a:srgbClr val="193E72"/>
              </a:solidFill>
            </a:endParaRPr>
          </a:p>
        </p:txBody>
      </p:sp>
      <p:sp>
        <p:nvSpPr>
          <p:cNvPr id="21" name="Oval 20">
            <a:extLst>
              <a:ext uri="{FF2B5EF4-FFF2-40B4-BE49-F238E27FC236}">
                <a16:creationId xmlns:a16="http://schemas.microsoft.com/office/drawing/2014/main" id="{D9AF1AA9-F304-48FC-AB6F-661E47D71A62}"/>
              </a:ext>
            </a:extLst>
          </p:cNvPr>
          <p:cNvSpPr/>
          <p:nvPr/>
        </p:nvSpPr>
        <p:spPr>
          <a:xfrm>
            <a:off x="7389507" y="5316027"/>
            <a:ext cx="4081475" cy="636139"/>
          </a:xfrm>
          <a:prstGeom prst="ellipse">
            <a:avLst/>
          </a:prstGeom>
          <a:noFill/>
          <a:ln w="2349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193E72"/>
                </a:solidFill>
              </a:rPr>
              <a:t>MAHSC W&amp;C as support from Health Innovation Manchester</a:t>
            </a:r>
            <a:endParaRPr lang="en-GB" sz="1600" b="1">
              <a:solidFill>
                <a:srgbClr val="193E72"/>
              </a:solidFill>
            </a:endParaRPr>
          </a:p>
        </p:txBody>
      </p:sp>
      <p:pic>
        <p:nvPicPr>
          <p:cNvPr id="6" name="Graphic 5">
            <a:extLst>
              <a:ext uri="{FF2B5EF4-FFF2-40B4-BE49-F238E27FC236}">
                <a16:creationId xmlns:a16="http://schemas.microsoft.com/office/drawing/2014/main" id="{76E34799-3F7E-84BF-8B54-889DFE1F7C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914" y="2355533"/>
            <a:ext cx="3992654" cy="3719393"/>
          </a:xfrm>
          <a:prstGeom prst="rect">
            <a:avLst/>
          </a:prstGeom>
        </p:spPr>
      </p:pic>
    </p:spTree>
    <p:extLst>
      <p:ext uri="{BB962C8B-B14F-4D97-AF65-F5344CB8AC3E}">
        <p14:creationId xmlns:p14="http://schemas.microsoft.com/office/powerpoint/2010/main" val="3900891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F6390-A07F-4D8A-9EC1-E78A6614DBB6}"/>
              </a:ext>
            </a:extLst>
          </p:cNvPr>
          <p:cNvSpPr>
            <a:spLocks noGrp="1"/>
          </p:cNvSpPr>
          <p:nvPr>
            <p:ph type="title"/>
          </p:nvPr>
        </p:nvSpPr>
        <p:spPr>
          <a:xfrm>
            <a:off x="448490" y="1091274"/>
            <a:ext cx="10848773" cy="656208"/>
          </a:xfrm>
        </p:spPr>
        <p:txBody>
          <a:bodyPr/>
          <a:lstStyle/>
          <a:p>
            <a:r>
              <a:rPr lang="en-GB" b="1"/>
              <a:t>Patient and Public Involvement and Engagement &amp; Participation (PPIEP)  </a:t>
            </a:r>
          </a:p>
        </p:txBody>
      </p:sp>
      <p:sp>
        <p:nvSpPr>
          <p:cNvPr id="7" name="TextBox 6">
            <a:extLst>
              <a:ext uri="{FF2B5EF4-FFF2-40B4-BE49-F238E27FC236}">
                <a16:creationId xmlns:a16="http://schemas.microsoft.com/office/drawing/2014/main" id="{8B221D04-01A9-45EC-B8E9-4574DD17BD56}"/>
              </a:ext>
            </a:extLst>
          </p:cNvPr>
          <p:cNvSpPr txBox="1"/>
          <p:nvPr/>
        </p:nvSpPr>
        <p:spPr>
          <a:xfrm>
            <a:off x="735311" y="1816306"/>
            <a:ext cx="10561952" cy="738664"/>
          </a:xfrm>
          <a:prstGeom prst="rect">
            <a:avLst/>
          </a:prstGeom>
          <a:noFill/>
        </p:spPr>
        <p:txBody>
          <a:bodyPr wrap="square">
            <a:spAutoFit/>
          </a:bodyPr>
          <a:lstStyle/>
          <a:p>
            <a:r>
              <a:rPr lang="en-GB" sz="1400">
                <a:effectLst/>
                <a:latin typeface="Calibri" panose="020F0502020204030204" pitchFamily="34" charset="0"/>
                <a:ea typeface="Calibri" panose="020F0502020204030204" pitchFamily="34" charset="0"/>
              </a:rPr>
              <a:t>PPIEP is a fundamental pillar for our ambitions for inclusive research, defined as ‘research that takes deliberate action to meet the health research needs of different people, to address barriers to inclusion and to promote environments where everyone feels included, respected and valued’. </a:t>
            </a:r>
          </a:p>
        </p:txBody>
      </p:sp>
      <p:sp>
        <p:nvSpPr>
          <p:cNvPr id="8" name="TextBox 7">
            <a:extLst>
              <a:ext uri="{FF2B5EF4-FFF2-40B4-BE49-F238E27FC236}">
                <a16:creationId xmlns:a16="http://schemas.microsoft.com/office/drawing/2014/main" id="{88655E93-B566-4D38-BCBC-875148EAA9D3}"/>
              </a:ext>
            </a:extLst>
          </p:cNvPr>
          <p:cNvSpPr txBox="1"/>
          <p:nvPr/>
        </p:nvSpPr>
        <p:spPr>
          <a:xfrm>
            <a:off x="8522647" y="225865"/>
            <a:ext cx="3086100" cy="553998"/>
          </a:xfrm>
          <a:prstGeom prst="rect">
            <a:avLst/>
          </a:prstGeom>
          <a:noFill/>
        </p:spPr>
        <p:txBody>
          <a:bodyPr wrap="square" rtlCol="0">
            <a:spAutoFit/>
          </a:bodyPr>
          <a:lstStyle/>
          <a:p>
            <a:pPr algn="r"/>
            <a:r>
              <a:rPr lang="en-GB" sz="1000">
                <a:solidFill>
                  <a:schemeClr val="bg1"/>
                </a:solidFill>
              </a:rPr>
              <a:t>PPIEP Lead: </a:t>
            </a:r>
            <a:br>
              <a:rPr lang="en-GB" sz="1000">
                <a:solidFill>
                  <a:schemeClr val="bg1"/>
                </a:solidFill>
              </a:rPr>
            </a:br>
            <a:r>
              <a:rPr lang="en-GB" sz="1000" b="1">
                <a:solidFill>
                  <a:schemeClr val="bg1"/>
                </a:solidFill>
              </a:rPr>
              <a:t>Bella Starling </a:t>
            </a:r>
          </a:p>
          <a:p>
            <a:pPr algn="r"/>
            <a:r>
              <a:rPr lang="en-GB" sz="1000">
                <a:solidFill>
                  <a:schemeClr val="bg1"/>
                </a:solidFill>
              </a:rPr>
              <a:t>bella.starling@mft.nhs.uk</a:t>
            </a:r>
          </a:p>
        </p:txBody>
      </p:sp>
      <p:sp>
        <p:nvSpPr>
          <p:cNvPr id="9" name="TextBox 8">
            <a:extLst>
              <a:ext uri="{FF2B5EF4-FFF2-40B4-BE49-F238E27FC236}">
                <a16:creationId xmlns:a16="http://schemas.microsoft.com/office/drawing/2014/main" id="{FC989FDA-921A-4D6B-96DF-D3C32199E6FE}"/>
              </a:ext>
            </a:extLst>
          </p:cNvPr>
          <p:cNvSpPr txBox="1"/>
          <p:nvPr/>
        </p:nvSpPr>
        <p:spPr>
          <a:xfrm>
            <a:off x="7401402" y="6335061"/>
            <a:ext cx="10091355" cy="320024"/>
          </a:xfrm>
          <a:prstGeom prst="rect">
            <a:avLst/>
          </a:prstGeom>
          <a:noFill/>
        </p:spPr>
        <p:txBody>
          <a:bodyPr wrap="square">
            <a:spAutoFit/>
          </a:bodyPr>
          <a:lstStyle/>
          <a:p>
            <a:pPr>
              <a:lnSpc>
                <a:spcPct val="150000"/>
              </a:lnSpc>
            </a:pPr>
            <a:r>
              <a:rPr lang="en-GB" sz="1100" b="1">
                <a:effectLst/>
                <a:latin typeface="Calibri" panose="020F0502020204030204" pitchFamily="34" charset="0"/>
                <a:ea typeface="Calibri" panose="020F0502020204030204" pitchFamily="34" charset="0"/>
              </a:rPr>
              <a:t>For more information, please visit www.wearevocal.org</a:t>
            </a:r>
          </a:p>
        </p:txBody>
      </p:sp>
      <p:sp>
        <p:nvSpPr>
          <p:cNvPr id="10" name="TextBox 9">
            <a:extLst>
              <a:ext uri="{FF2B5EF4-FFF2-40B4-BE49-F238E27FC236}">
                <a16:creationId xmlns:a16="http://schemas.microsoft.com/office/drawing/2014/main" id="{B90275D4-1E0B-4FC5-8711-ED27490E5C35}"/>
              </a:ext>
            </a:extLst>
          </p:cNvPr>
          <p:cNvSpPr txBox="1"/>
          <p:nvPr/>
        </p:nvSpPr>
        <p:spPr>
          <a:xfrm>
            <a:off x="725479" y="2535306"/>
            <a:ext cx="8467682" cy="3108543"/>
          </a:xfrm>
          <a:prstGeom prst="rect">
            <a:avLst/>
          </a:prstGeom>
          <a:noFill/>
        </p:spPr>
        <p:txBody>
          <a:bodyPr wrap="square">
            <a:spAutoFit/>
          </a:bodyPr>
          <a:lstStyle/>
          <a:p>
            <a:r>
              <a:rPr lang="en-GB" sz="1400">
                <a:effectLst/>
                <a:latin typeface="Calibri" panose="020F0502020204030204" pitchFamily="34" charset="0"/>
                <a:ea typeface="Calibri" panose="020F0502020204030204" pitchFamily="34" charset="0"/>
              </a:rPr>
              <a:t>Through our key strategic objectives, we will: </a:t>
            </a:r>
          </a:p>
          <a:p>
            <a:r>
              <a:rPr lang="en-GB" sz="1400">
                <a:effectLst/>
                <a:latin typeface="Calibri" panose="020F0502020204030204" pitchFamily="34" charset="0"/>
                <a:ea typeface="Calibri" panose="020F0502020204030204" pitchFamily="34" charset="0"/>
              </a:rPr>
              <a:t>Implement high-quality, inclusive public involvement initiatives, by: </a:t>
            </a:r>
          </a:p>
          <a:p>
            <a:pPr marL="541338" indent="-187325">
              <a:buFont typeface="Arial" panose="020B0604020202020204" pitchFamily="34" charset="0"/>
              <a:buChar char="•"/>
            </a:pPr>
            <a:r>
              <a:rPr lang="en-GB" sz="1400">
                <a:effectLst/>
                <a:latin typeface="Calibri" panose="020F0502020204030204" pitchFamily="34" charset="0"/>
                <a:ea typeface="Calibri" panose="020F0502020204030204" pitchFamily="34" charset="0"/>
              </a:rPr>
              <a:t>Continuing to routinely involve the public and patients in our Themes, through our partnerships with community and voluntary sector organisations (Vocal Research Advisory Groups and Networks, GM forums and national partnerships);</a:t>
            </a:r>
          </a:p>
          <a:p>
            <a:pPr marL="541338" indent="-187325">
              <a:buFont typeface="Arial" panose="020B0604020202020204" pitchFamily="34" charset="0"/>
              <a:buChar char="•"/>
            </a:pPr>
            <a:r>
              <a:rPr lang="en-GB" sz="1400">
                <a:effectLst/>
                <a:latin typeface="Calibri" panose="020F0502020204030204" pitchFamily="34" charset="0"/>
                <a:ea typeface="Calibri" panose="020F0502020204030204" pitchFamily="34" charset="0"/>
              </a:rPr>
              <a:t>Monitoring and further diversifying the demographics across all protected characteristics of our Advisory Groups and focus on drawing in new voices including in partnership with specific groups;</a:t>
            </a:r>
            <a:endParaRPr lang="en-GB" sz="1400">
              <a:latin typeface="Calibri" panose="020F0502020204030204" pitchFamily="34" charset="0"/>
              <a:ea typeface="Calibri" panose="020F0502020204030204" pitchFamily="34" charset="0"/>
            </a:endParaRPr>
          </a:p>
          <a:p>
            <a:pPr marL="541338" indent="-187325">
              <a:buFont typeface="Arial" panose="020B0604020202020204" pitchFamily="34" charset="0"/>
              <a:buChar char="•"/>
            </a:pPr>
            <a:r>
              <a:rPr lang="en-GB" sz="1400">
                <a:effectLst/>
                <a:latin typeface="Calibri" panose="020F0502020204030204" pitchFamily="34" charset="0"/>
                <a:ea typeface="Calibri" panose="020F0502020204030204" pitchFamily="34" charset="0"/>
              </a:rPr>
              <a:t>Following through the actions for change identified as a result of piloting the NIHR’s Race Equality Framework for Public Involvement in 2021-2022;</a:t>
            </a:r>
          </a:p>
          <a:p>
            <a:pPr marL="541338" indent="-187325">
              <a:buFont typeface="Arial" panose="020B0604020202020204" pitchFamily="34" charset="0"/>
              <a:buChar char="•"/>
            </a:pPr>
            <a:r>
              <a:rPr lang="en-GB" sz="1400">
                <a:effectLst/>
                <a:latin typeface="Calibri" panose="020F0502020204030204" pitchFamily="34" charset="0"/>
                <a:ea typeface="Calibri" panose="020F0502020204030204" pitchFamily="34" charset="0"/>
              </a:rPr>
              <a:t>Co-producing and implementing a community listening strategy;</a:t>
            </a:r>
            <a:endParaRPr lang="en-GB" sz="1400">
              <a:latin typeface="Calibri" panose="020F0502020204030204" pitchFamily="34" charset="0"/>
              <a:ea typeface="Calibri" panose="020F0502020204030204" pitchFamily="34" charset="0"/>
            </a:endParaRPr>
          </a:p>
          <a:p>
            <a:pPr marL="541338" indent="-187325">
              <a:buFont typeface="Arial" panose="020B0604020202020204" pitchFamily="34" charset="0"/>
              <a:buChar char="•"/>
            </a:pPr>
            <a:r>
              <a:rPr lang="en-GB" sz="1400">
                <a:effectLst/>
                <a:latin typeface="Calibri" panose="020F0502020204030204" pitchFamily="34" charset="0"/>
                <a:ea typeface="Calibri" panose="020F0502020204030204" pitchFamily="34" charset="0"/>
              </a:rPr>
              <a:t>Establishing an Inclusive Research Innovation Hub across GM NIHR infrastructure to trial new PPIEP methodologies</a:t>
            </a:r>
            <a:r>
              <a:rPr lang="en-GB" sz="1400">
                <a:latin typeface="Calibri" panose="020F0502020204030204" pitchFamily="34" charset="0"/>
                <a:ea typeface="Calibri" panose="020F0502020204030204" pitchFamily="34" charset="0"/>
              </a:rPr>
              <a:t>;</a:t>
            </a:r>
          </a:p>
          <a:p>
            <a:pPr marL="541338" indent="-187325">
              <a:buFont typeface="Arial" panose="020B0604020202020204" pitchFamily="34" charset="0"/>
              <a:buChar char="•"/>
            </a:pPr>
            <a:r>
              <a:rPr lang="en-GB" sz="1400">
                <a:effectLst/>
                <a:latin typeface="Calibri" panose="020F0502020204030204" pitchFamily="34" charset="0"/>
                <a:ea typeface="Calibri" panose="020F0502020204030204" pitchFamily="34" charset="0"/>
              </a:rPr>
              <a:t>Building on our established programmes, we will increase researcher capabilities and confidence in PPIEP through a comprehensive training 	programme co-created with community and GM research partners.</a:t>
            </a:r>
          </a:p>
        </p:txBody>
      </p:sp>
      <p:sp>
        <p:nvSpPr>
          <p:cNvPr id="12" name="TextBox 11">
            <a:extLst>
              <a:ext uri="{FF2B5EF4-FFF2-40B4-BE49-F238E27FC236}">
                <a16:creationId xmlns:a16="http://schemas.microsoft.com/office/drawing/2014/main" id="{9D108DB2-C3CC-413B-A9A6-C2C3F66390BA}"/>
              </a:ext>
            </a:extLst>
          </p:cNvPr>
          <p:cNvSpPr txBox="1"/>
          <p:nvPr/>
        </p:nvSpPr>
        <p:spPr>
          <a:xfrm>
            <a:off x="735311" y="5712950"/>
            <a:ext cx="10394805" cy="738664"/>
          </a:xfrm>
          <a:prstGeom prst="rect">
            <a:avLst/>
          </a:prstGeom>
          <a:noFill/>
        </p:spPr>
        <p:txBody>
          <a:bodyPr wrap="square">
            <a:spAutoFit/>
          </a:bodyPr>
          <a:lstStyle/>
          <a:p>
            <a:pPr marL="0" lvl="4"/>
            <a:r>
              <a:rPr lang="en-GB" sz="1400">
                <a:effectLst/>
                <a:latin typeface="Calibri" panose="020F0502020204030204" pitchFamily="34" charset="0"/>
                <a:ea typeface="Calibri" panose="020F0502020204030204" pitchFamily="34" charset="0"/>
              </a:rPr>
              <a:t>We will support diverse communities to develop their agency and skills in research and PPIEP methods to promote equity in research culture by responding to our community partners request to train up community and patient researchers. This will create powerful mechanisms for communities to influence our research. </a:t>
            </a:r>
          </a:p>
        </p:txBody>
      </p:sp>
      <p:pic>
        <p:nvPicPr>
          <p:cNvPr id="14" name="Picture 13" descr="A picture containing text, clipart, vector graphics&#10;&#10;Description automatically generated">
            <a:extLst>
              <a:ext uri="{FF2B5EF4-FFF2-40B4-BE49-F238E27FC236}">
                <a16:creationId xmlns:a16="http://schemas.microsoft.com/office/drawing/2014/main" id="{736CBDCE-212A-4A3D-BD5E-683A975B5CD7}"/>
              </a:ext>
            </a:extLst>
          </p:cNvPr>
          <p:cNvPicPr>
            <a:picLocks noChangeAspect="1"/>
          </p:cNvPicPr>
          <p:nvPr/>
        </p:nvPicPr>
        <p:blipFill>
          <a:blip r:embed="rId3"/>
          <a:stretch>
            <a:fillRect/>
          </a:stretch>
        </p:blipFill>
        <p:spPr>
          <a:xfrm>
            <a:off x="9524473" y="3274430"/>
            <a:ext cx="1942048" cy="1942048"/>
          </a:xfrm>
          <a:prstGeom prst="rect">
            <a:avLst/>
          </a:prstGeom>
        </p:spPr>
      </p:pic>
    </p:spTree>
    <p:extLst>
      <p:ext uri="{BB962C8B-B14F-4D97-AF65-F5344CB8AC3E}">
        <p14:creationId xmlns:p14="http://schemas.microsoft.com/office/powerpoint/2010/main" val="1457565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AE138B-94F0-481B-8710-9CD0F4CCBEF5}"/>
              </a:ext>
            </a:extLst>
          </p:cNvPr>
          <p:cNvSpPr/>
          <p:nvPr/>
        </p:nvSpPr>
        <p:spPr>
          <a:xfrm>
            <a:off x="7899997" y="4791893"/>
            <a:ext cx="2900588" cy="734737"/>
          </a:xfrm>
          <a:prstGeom prst="rect">
            <a:avLst/>
          </a:prstGeom>
          <a:solidFill>
            <a:srgbClr val="EF6557"/>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b="1">
                <a:solidFill>
                  <a:schemeClr val="bg1"/>
                </a:solidFill>
              </a:rPr>
              <a:t>Inclusive Research: PPIEP </a:t>
            </a:r>
          </a:p>
          <a:p>
            <a:pPr algn="ctr"/>
            <a:r>
              <a:rPr lang="en-GB" sz="1200" b="1">
                <a:solidFill>
                  <a:schemeClr val="bg1"/>
                </a:solidFill>
              </a:rPr>
              <a:t>(+Inclusive Research Oversight Group)  </a:t>
            </a:r>
          </a:p>
        </p:txBody>
      </p:sp>
      <p:sp>
        <p:nvSpPr>
          <p:cNvPr id="8" name="Left-Right Arrow 79">
            <a:extLst>
              <a:ext uri="{FF2B5EF4-FFF2-40B4-BE49-F238E27FC236}">
                <a16:creationId xmlns:a16="http://schemas.microsoft.com/office/drawing/2014/main" id="{214660B7-168A-4736-A90F-9BD812EFF151}"/>
              </a:ext>
            </a:extLst>
          </p:cNvPr>
          <p:cNvSpPr/>
          <p:nvPr/>
        </p:nvSpPr>
        <p:spPr bwMode="auto">
          <a:xfrm>
            <a:off x="6880493" y="5450347"/>
            <a:ext cx="4750973" cy="714901"/>
          </a:xfrm>
          <a:prstGeom prst="leftRightArrow">
            <a:avLst/>
          </a:prstGeom>
          <a:solidFill>
            <a:srgbClr val="2EACB0"/>
          </a:solidFill>
          <a:ln>
            <a:solidFill>
              <a:schemeClr val="accent6">
                <a:lumMod val="75000"/>
              </a:schemeClr>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r>
              <a:rPr lang="en-GB" sz="1200" b="1">
                <a:solidFill>
                  <a:srgbClr val="FFFFFF"/>
                </a:solidFill>
                <a:cs typeface="Arial" pitchFamily="34" charset="0"/>
              </a:rPr>
              <a:t>Innovation / Entrepreneurship</a:t>
            </a:r>
          </a:p>
        </p:txBody>
      </p:sp>
      <p:sp>
        <p:nvSpPr>
          <p:cNvPr id="9" name="Left-Right Arrow 48">
            <a:extLst>
              <a:ext uri="{FF2B5EF4-FFF2-40B4-BE49-F238E27FC236}">
                <a16:creationId xmlns:a16="http://schemas.microsoft.com/office/drawing/2014/main" id="{71916D5E-CA33-4F73-B22B-BBD785FE6C48}"/>
              </a:ext>
            </a:extLst>
          </p:cNvPr>
          <p:cNvSpPr/>
          <p:nvPr/>
        </p:nvSpPr>
        <p:spPr bwMode="auto">
          <a:xfrm>
            <a:off x="6880494" y="4151361"/>
            <a:ext cx="4750973" cy="640532"/>
          </a:xfrm>
          <a:prstGeom prst="leftRightArrow">
            <a:avLst/>
          </a:prstGeom>
          <a:solidFill>
            <a:srgbClr val="193E72"/>
          </a:solidFill>
          <a:ln>
            <a:solidFill>
              <a:schemeClr val="accent3">
                <a:lumMod val="75000"/>
              </a:schemeClr>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r>
              <a:rPr lang="en-GB" sz="1200" b="1">
                <a:solidFill>
                  <a:srgbClr val="FFFFFF"/>
                </a:solidFill>
                <a:cs typeface="Arial" pitchFamily="34" charset="0"/>
              </a:rPr>
              <a:t>Workforce / Training and Capacity Building</a:t>
            </a:r>
          </a:p>
        </p:txBody>
      </p:sp>
      <p:sp>
        <p:nvSpPr>
          <p:cNvPr id="10" name="Left Brace 9">
            <a:extLst>
              <a:ext uri="{FF2B5EF4-FFF2-40B4-BE49-F238E27FC236}">
                <a16:creationId xmlns:a16="http://schemas.microsoft.com/office/drawing/2014/main" id="{03B13234-C456-4706-AA78-02AF05DCFF5F}"/>
              </a:ext>
            </a:extLst>
          </p:cNvPr>
          <p:cNvSpPr/>
          <p:nvPr/>
        </p:nvSpPr>
        <p:spPr>
          <a:xfrm>
            <a:off x="6385404" y="4292283"/>
            <a:ext cx="411262" cy="1158064"/>
          </a:xfrm>
          <a:prstGeom prst="leftBrace">
            <a:avLst>
              <a:gd name="adj1" fmla="val 0"/>
              <a:gd name="adj2" fmla="val 50000"/>
            </a:avLst>
          </a:prstGeom>
          <a:ln>
            <a:solidFill>
              <a:srgbClr val="193E72"/>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199C8375-84DC-447A-B307-C2AAA044501D}"/>
              </a:ext>
            </a:extLst>
          </p:cNvPr>
          <p:cNvSpPr txBox="1"/>
          <p:nvPr/>
        </p:nvSpPr>
        <p:spPr>
          <a:xfrm>
            <a:off x="5919870" y="4721962"/>
            <a:ext cx="646647" cy="914400"/>
          </a:xfrm>
          <a:prstGeom prst="rect">
            <a:avLst/>
          </a:prstGeom>
          <a:noFill/>
        </p:spPr>
        <p:txBody>
          <a:bodyPr wrap="none" rtlCol="0">
            <a:noAutofit/>
          </a:bodyPr>
          <a:lstStyle/>
          <a:p>
            <a:pPr algn="l"/>
            <a:r>
              <a:rPr lang="en-GB" sz="1400" b="1"/>
              <a:t>EDI</a:t>
            </a:r>
          </a:p>
        </p:txBody>
      </p:sp>
      <p:sp>
        <p:nvSpPr>
          <p:cNvPr id="12" name="Text Placeholder 5">
            <a:extLst>
              <a:ext uri="{FF2B5EF4-FFF2-40B4-BE49-F238E27FC236}">
                <a16:creationId xmlns:a16="http://schemas.microsoft.com/office/drawing/2014/main" id="{DC4906FD-25FE-4EC5-92D8-0C0EB607C4C9}"/>
              </a:ext>
            </a:extLst>
          </p:cNvPr>
          <p:cNvSpPr txBox="1">
            <a:spLocks/>
          </p:cNvSpPr>
          <p:nvPr/>
        </p:nvSpPr>
        <p:spPr>
          <a:xfrm>
            <a:off x="706099" y="1874331"/>
            <a:ext cx="5022231" cy="31179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GB" sz="1800" b="1"/>
              <a:t>Our specific EDI objectives are to:</a:t>
            </a:r>
            <a:endParaRPr lang="en-GB" sz="1800"/>
          </a:p>
          <a:p>
            <a:pPr marL="285750" lvl="0" indent="-285750">
              <a:lnSpc>
                <a:spcPct val="100000"/>
              </a:lnSpc>
              <a:spcBef>
                <a:spcPts val="0"/>
              </a:spcBef>
              <a:spcAft>
                <a:spcPts val="600"/>
              </a:spcAft>
              <a:buFont typeface="Arial" panose="020B0604020202020204" pitchFamily="34" charset="0"/>
              <a:buChar char="•"/>
            </a:pPr>
            <a:r>
              <a:rPr lang="en-GB" sz="1400"/>
              <a:t>Promote a people-in-place approach to EM </a:t>
            </a:r>
          </a:p>
          <a:p>
            <a:pPr marL="285750" lvl="0" indent="-285750">
              <a:lnSpc>
                <a:spcPct val="100000"/>
              </a:lnSpc>
              <a:spcBef>
                <a:spcPts val="0"/>
              </a:spcBef>
              <a:spcAft>
                <a:spcPts val="600"/>
              </a:spcAft>
              <a:buFont typeface="Arial" panose="020B0604020202020204" pitchFamily="34" charset="0"/>
              <a:buChar char="•"/>
            </a:pPr>
            <a:r>
              <a:rPr lang="en-GB" sz="1400"/>
              <a:t>Make our research as inclusive as is possible and feasible </a:t>
            </a:r>
          </a:p>
          <a:p>
            <a:pPr marL="285750" lvl="0" indent="-285750">
              <a:lnSpc>
                <a:spcPct val="100000"/>
              </a:lnSpc>
              <a:spcBef>
                <a:spcPts val="0"/>
              </a:spcBef>
              <a:spcAft>
                <a:spcPts val="600"/>
              </a:spcAft>
              <a:buFont typeface="Arial" panose="020B0604020202020204" pitchFamily="34" charset="0"/>
              <a:buChar char="•"/>
            </a:pPr>
            <a:r>
              <a:rPr lang="en-GB" sz="1400"/>
              <a:t>Develop methods to assess the extent to which our research leads to improvements in health equity</a:t>
            </a:r>
          </a:p>
          <a:p>
            <a:pPr marL="285750" lvl="0" indent="-285750">
              <a:lnSpc>
                <a:spcPct val="100000"/>
              </a:lnSpc>
              <a:spcBef>
                <a:spcPts val="0"/>
              </a:spcBef>
              <a:spcAft>
                <a:spcPts val="600"/>
              </a:spcAft>
              <a:buFont typeface="Arial" panose="020B0604020202020204" pitchFamily="34" charset="0"/>
              <a:buChar char="•"/>
            </a:pPr>
            <a:r>
              <a:rPr lang="en-GB" sz="1400"/>
              <a:t>Monitor key characteristics of the people who participate, are engaged and involved in our work, analysing and comparing to relevant condition-specific and population data</a:t>
            </a:r>
          </a:p>
          <a:p>
            <a:pPr marL="285750" lvl="0" indent="-285750">
              <a:lnSpc>
                <a:spcPct val="100000"/>
              </a:lnSpc>
              <a:spcBef>
                <a:spcPts val="0"/>
              </a:spcBef>
              <a:spcAft>
                <a:spcPts val="600"/>
              </a:spcAft>
              <a:buFont typeface="Arial" panose="020B0604020202020204" pitchFamily="34" charset="0"/>
              <a:buChar char="•"/>
            </a:pPr>
            <a:r>
              <a:rPr lang="en-GB" sz="1400"/>
              <a:t>Effectively capture how public involvement makes a difference to BRC research</a:t>
            </a:r>
          </a:p>
          <a:p>
            <a:pPr marL="285750" lvl="0" indent="-285750">
              <a:lnSpc>
                <a:spcPct val="100000"/>
              </a:lnSpc>
              <a:spcBef>
                <a:spcPts val="0"/>
              </a:spcBef>
              <a:spcAft>
                <a:spcPts val="600"/>
              </a:spcAft>
              <a:buFont typeface="Arial" panose="020B0604020202020204" pitchFamily="34" charset="0"/>
              <a:buChar char="•"/>
            </a:pPr>
            <a:r>
              <a:rPr lang="en-GB" sz="1400"/>
              <a:t>Strengthen our analysis of the personal development of public contributors, researchers and staff</a:t>
            </a:r>
          </a:p>
          <a:p>
            <a:pPr marL="285750" lvl="0" indent="-285750">
              <a:lnSpc>
                <a:spcPct val="100000"/>
              </a:lnSpc>
              <a:spcBef>
                <a:spcPts val="0"/>
              </a:spcBef>
              <a:spcAft>
                <a:spcPts val="600"/>
              </a:spcAft>
              <a:buFont typeface="Arial" panose="020B0604020202020204" pitchFamily="34" charset="0"/>
              <a:buChar char="•"/>
            </a:pPr>
            <a:r>
              <a:rPr lang="en-GB" sz="1400"/>
              <a:t>Co-create methods to assess the impact of PPIEP on personal agency of public contributors, mitigation of research waste, and inequities in health research</a:t>
            </a:r>
          </a:p>
          <a:p>
            <a:pPr marL="285750" lvl="0" indent="-285750">
              <a:lnSpc>
                <a:spcPct val="100000"/>
              </a:lnSpc>
              <a:spcBef>
                <a:spcPts val="0"/>
              </a:spcBef>
              <a:spcAft>
                <a:spcPts val="600"/>
              </a:spcAft>
              <a:buFont typeface="Arial" panose="020B0604020202020204" pitchFamily="34" charset="0"/>
              <a:buChar char="•"/>
            </a:pPr>
            <a:r>
              <a:rPr lang="en-GB" sz="1400"/>
              <a:t>Share learning across our GM and wider</a:t>
            </a:r>
          </a:p>
          <a:p>
            <a:pPr>
              <a:lnSpc>
                <a:spcPct val="100000"/>
              </a:lnSpc>
              <a:spcBef>
                <a:spcPts val="0"/>
              </a:spcBef>
              <a:spcAft>
                <a:spcPts val="600"/>
              </a:spcAft>
            </a:pPr>
            <a:endParaRPr lang="en-GB" sz="1400"/>
          </a:p>
          <a:p>
            <a:pPr>
              <a:lnSpc>
                <a:spcPct val="100000"/>
              </a:lnSpc>
              <a:spcBef>
                <a:spcPts val="0"/>
              </a:spcBef>
              <a:spcAft>
                <a:spcPts val="600"/>
              </a:spcAft>
            </a:pPr>
            <a:endParaRPr lang="en-GB" sz="1400"/>
          </a:p>
        </p:txBody>
      </p:sp>
      <p:sp>
        <p:nvSpPr>
          <p:cNvPr id="13" name="TextBox 12">
            <a:extLst>
              <a:ext uri="{FF2B5EF4-FFF2-40B4-BE49-F238E27FC236}">
                <a16:creationId xmlns:a16="http://schemas.microsoft.com/office/drawing/2014/main" id="{C242C463-F018-40AC-8E8D-9C10697DCA39}"/>
              </a:ext>
            </a:extLst>
          </p:cNvPr>
          <p:cNvSpPr txBox="1"/>
          <p:nvPr/>
        </p:nvSpPr>
        <p:spPr>
          <a:xfrm>
            <a:off x="8849285" y="236222"/>
            <a:ext cx="3086100" cy="553998"/>
          </a:xfrm>
          <a:prstGeom prst="rect">
            <a:avLst/>
          </a:prstGeom>
          <a:noFill/>
        </p:spPr>
        <p:txBody>
          <a:bodyPr wrap="square" rtlCol="0">
            <a:spAutoFit/>
          </a:bodyPr>
          <a:lstStyle/>
          <a:p>
            <a:pPr algn="r"/>
            <a:r>
              <a:rPr lang="en-GB" sz="1000">
                <a:solidFill>
                  <a:schemeClr val="bg1"/>
                </a:solidFill>
              </a:rPr>
              <a:t>EDI Lead: </a:t>
            </a:r>
            <a:br>
              <a:rPr lang="en-GB" sz="1000">
                <a:solidFill>
                  <a:schemeClr val="bg1"/>
                </a:solidFill>
              </a:rPr>
            </a:br>
            <a:r>
              <a:rPr lang="en-GB" sz="1000">
                <a:solidFill>
                  <a:schemeClr val="bg1"/>
                </a:solidFill>
              </a:rPr>
              <a:t>___________ </a:t>
            </a:r>
          </a:p>
          <a:p>
            <a:pPr algn="r"/>
            <a:r>
              <a:rPr lang="en-GB" sz="1000">
                <a:solidFill>
                  <a:schemeClr val="bg1"/>
                </a:solidFill>
              </a:rPr>
              <a:t>____________</a:t>
            </a:r>
          </a:p>
        </p:txBody>
      </p:sp>
      <p:sp>
        <p:nvSpPr>
          <p:cNvPr id="4" name="Title 3">
            <a:extLst>
              <a:ext uri="{FF2B5EF4-FFF2-40B4-BE49-F238E27FC236}">
                <a16:creationId xmlns:a16="http://schemas.microsoft.com/office/drawing/2014/main" id="{492DB6A3-E486-4ED1-BA7C-9A5653C9D78B}"/>
              </a:ext>
            </a:extLst>
          </p:cNvPr>
          <p:cNvSpPr>
            <a:spLocks noGrp="1"/>
          </p:cNvSpPr>
          <p:nvPr>
            <p:ph type="title"/>
          </p:nvPr>
        </p:nvSpPr>
        <p:spPr/>
        <p:txBody>
          <a:bodyPr/>
          <a:lstStyle/>
          <a:p>
            <a:r>
              <a:rPr lang="en-GB"/>
              <a:t>EDI  (Equality Diversity &amp; Inclusion)</a:t>
            </a:r>
          </a:p>
        </p:txBody>
      </p:sp>
      <p:sp>
        <p:nvSpPr>
          <p:cNvPr id="15" name="TextBox 14">
            <a:extLst>
              <a:ext uri="{FF2B5EF4-FFF2-40B4-BE49-F238E27FC236}">
                <a16:creationId xmlns:a16="http://schemas.microsoft.com/office/drawing/2014/main" id="{794663FB-C01D-41D2-94A7-9AAE822E316F}"/>
              </a:ext>
            </a:extLst>
          </p:cNvPr>
          <p:cNvSpPr txBox="1"/>
          <p:nvPr/>
        </p:nvSpPr>
        <p:spPr>
          <a:xfrm>
            <a:off x="6171391" y="1874331"/>
            <a:ext cx="5119043" cy="1384995"/>
          </a:xfrm>
          <a:prstGeom prst="rect">
            <a:avLst/>
          </a:prstGeom>
          <a:noFill/>
        </p:spPr>
        <p:txBody>
          <a:bodyPr wrap="square">
            <a:spAutoFit/>
          </a:bodyPr>
          <a:lstStyle/>
          <a:p>
            <a:pPr marL="0" indent="0">
              <a:lnSpc>
                <a:spcPct val="100000"/>
              </a:lnSpc>
              <a:spcAft>
                <a:spcPts val="600"/>
              </a:spcAft>
              <a:buNone/>
            </a:pPr>
            <a:r>
              <a:rPr lang="en-GB" b="1"/>
              <a:t>EDI in Workforce Development:</a:t>
            </a:r>
          </a:p>
          <a:p>
            <a:pPr marL="285750" indent="-285750">
              <a:lnSpc>
                <a:spcPct val="100000"/>
              </a:lnSpc>
              <a:spcAft>
                <a:spcPts val="600"/>
              </a:spcAft>
              <a:buFont typeface="Arial" panose="020B0604020202020204" pitchFamily="34" charset="0"/>
              <a:buChar char="•"/>
            </a:pPr>
            <a:r>
              <a:rPr lang="en-GB" sz="1400"/>
              <a:t>Foster an inclusive workforce which allows us to address patient need and respond with agility to changing circumstance</a:t>
            </a:r>
          </a:p>
          <a:p>
            <a:pPr marL="285750" indent="-285750">
              <a:lnSpc>
                <a:spcPct val="100000"/>
              </a:lnSpc>
              <a:spcAft>
                <a:spcPts val="600"/>
              </a:spcAft>
              <a:buFont typeface="Arial" panose="020B0604020202020204" pitchFamily="34" charset="0"/>
              <a:buChar char="•"/>
            </a:pPr>
            <a:r>
              <a:rPr lang="en-GB" sz="1400"/>
              <a:t>Develop and support a diverse workforce through our recruitment, working practices and operational planning </a:t>
            </a:r>
          </a:p>
        </p:txBody>
      </p:sp>
    </p:spTree>
    <p:extLst>
      <p:ext uri="{BB962C8B-B14F-4D97-AF65-F5344CB8AC3E}">
        <p14:creationId xmlns:p14="http://schemas.microsoft.com/office/powerpoint/2010/main" val="1945072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DC4906FD-25FE-4EC5-92D8-0C0EB607C4C9}"/>
              </a:ext>
            </a:extLst>
          </p:cNvPr>
          <p:cNvSpPr txBox="1">
            <a:spLocks/>
          </p:cNvSpPr>
          <p:nvPr/>
        </p:nvSpPr>
        <p:spPr>
          <a:xfrm>
            <a:off x="885713" y="1175617"/>
            <a:ext cx="10584076" cy="31179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100"/>
              <a:t>  </a:t>
            </a:r>
          </a:p>
        </p:txBody>
      </p:sp>
      <p:sp>
        <p:nvSpPr>
          <p:cNvPr id="6" name="Oval 5">
            <a:extLst>
              <a:ext uri="{FF2B5EF4-FFF2-40B4-BE49-F238E27FC236}">
                <a16:creationId xmlns:a16="http://schemas.microsoft.com/office/drawing/2014/main" id="{E16AA7F7-9FA2-4307-82BC-F81BC9DCA290}"/>
              </a:ext>
            </a:extLst>
          </p:cNvPr>
          <p:cNvSpPr/>
          <p:nvPr/>
        </p:nvSpPr>
        <p:spPr>
          <a:xfrm>
            <a:off x="2084067" y="3176528"/>
            <a:ext cx="2087562" cy="1958975"/>
          </a:xfrm>
          <a:prstGeom prst="ellipse">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a:solidFill>
                  <a:schemeClr val="bg1"/>
                </a:solidFill>
              </a:rPr>
              <a:t>University</a:t>
            </a:r>
          </a:p>
        </p:txBody>
      </p:sp>
      <p:sp>
        <p:nvSpPr>
          <p:cNvPr id="7" name="Oval 6">
            <a:extLst>
              <a:ext uri="{FF2B5EF4-FFF2-40B4-BE49-F238E27FC236}">
                <a16:creationId xmlns:a16="http://schemas.microsoft.com/office/drawing/2014/main" id="{C8DC8B80-A484-4B76-A13A-DC63C3214B2D}"/>
              </a:ext>
            </a:extLst>
          </p:cNvPr>
          <p:cNvSpPr/>
          <p:nvPr/>
        </p:nvSpPr>
        <p:spPr>
          <a:xfrm>
            <a:off x="5813868" y="3220978"/>
            <a:ext cx="2089150" cy="1958975"/>
          </a:xfrm>
          <a:prstGeom prst="ellipse">
            <a:avLst/>
          </a:prstGeom>
          <a:solidFill>
            <a:srgbClr val="EF65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a:t>Later Research</a:t>
            </a:r>
          </a:p>
          <a:p>
            <a:pPr algn="ctr">
              <a:defRPr/>
            </a:pPr>
            <a:r>
              <a:rPr lang="en-GB" sz="2000" b="1"/>
              <a:t>Steps</a:t>
            </a:r>
          </a:p>
        </p:txBody>
      </p:sp>
      <p:sp>
        <p:nvSpPr>
          <p:cNvPr id="8" name="Oval 7">
            <a:extLst>
              <a:ext uri="{FF2B5EF4-FFF2-40B4-BE49-F238E27FC236}">
                <a16:creationId xmlns:a16="http://schemas.microsoft.com/office/drawing/2014/main" id="{A12B0751-E211-4B97-B115-3E0AD7C1433E}"/>
              </a:ext>
            </a:extLst>
          </p:cNvPr>
          <p:cNvSpPr/>
          <p:nvPr/>
        </p:nvSpPr>
        <p:spPr>
          <a:xfrm>
            <a:off x="7693153" y="3220978"/>
            <a:ext cx="2089150" cy="1958975"/>
          </a:xfrm>
          <a:prstGeom prst="ellipse">
            <a:avLst/>
          </a:prstGeom>
          <a:solidFill>
            <a:srgbClr val="193E7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a:t>Greater Manchester Needs</a:t>
            </a:r>
          </a:p>
        </p:txBody>
      </p:sp>
      <p:sp>
        <p:nvSpPr>
          <p:cNvPr id="9" name="Oval 8">
            <a:extLst>
              <a:ext uri="{FF2B5EF4-FFF2-40B4-BE49-F238E27FC236}">
                <a16:creationId xmlns:a16="http://schemas.microsoft.com/office/drawing/2014/main" id="{95994167-9626-4CC1-88F7-22A85C8BA009}"/>
              </a:ext>
            </a:extLst>
          </p:cNvPr>
          <p:cNvSpPr/>
          <p:nvPr/>
        </p:nvSpPr>
        <p:spPr>
          <a:xfrm>
            <a:off x="3964079" y="3220977"/>
            <a:ext cx="2089150" cy="1957388"/>
          </a:xfrm>
          <a:prstGeom prst="ellipse">
            <a:avLst/>
          </a:prstGeom>
          <a:solidFill>
            <a:srgbClr val="2EACB0"/>
          </a:solidFill>
          <a:ln>
            <a:noFill/>
          </a:ln>
          <a:effectLst>
            <a:glow rad="101600">
              <a:srgbClr val="2EACB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a:t>Biomedical Research Centre</a:t>
            </a:r>
          </a:p>
        </p:txBody>
      </p:sp>
      <p:sp>
        <p:nvSpPr>
          <p:cNvPr id="11" name="Rectangle 12">
            <a:extLst>
              <a:ext uri="{FF2B5EF4-FFF2-40B4-BE49-F238E27FC236}">
                <a16:creationId xmlns:a16="http://schemas.microsoft.com/office/drawing/2014/main" id="{7F4A40EF-739D-45ED-9097-EC5124AC2DE6}"/>
              </a:ext>
            </a:extLst>
          </p:cNvPr>
          <p:cNvSpPr>
            <a:spLocks noChangeArrowheads="1"/>
          </p:cNvSpPr>
          <p:nvPr/>
        </p:nvSpPr>
        <p:spPr bwMode="auto">
          <a:xfrm>
            <a:off x="3449918" y="6231036"/>
            <a:ext cx="5580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000" b="1">
                <a:solidFill>
                  <a:schemeClr val="accent1">
                    <a:lumMod val="50000"/>
                  </a:schemeClr>
                </a:solidFill>
              </a:rPr>
              <a:t>Health Innovation Manchester</a:t>
            </a:r>
            <a:endParaRPr lang="en-GB" altLang="en-US" sz="2000">
              <a:solidFill>
                <a:schemeClr val="accent1">
                  <a:lumMod val="50000"/>
                </a:schemeClr>
              </a:solidFill>
            </a:endParaRPr>
          </a:p>
        </p:txBody>
      </p:sp>
      <p:cxnSp>
        <p:nvCxnSpPr>
          <p:cNvPr id="14" name="Straight Arrow Connector 13">
            <a:extLst>
              <a:ext uri="{FF2B5EF4-FFF2-40B4-BE49-F238E27FC236}">
                <a16:creationId xmlns:a16="http://schemas.microsoft.com/office/drawing/2014/main" id="{62C5EFFB-20CA-47F2-B6C5-42F7C117D6EF}"/>
              </a:ext>
            </a:extLst>
          </p:cNvPr>
          <p:cNvCxnSpPr/>
          <p:nvPr/>
        </p:nvCxnSpPr>
        <p:spPr>
          <a:xfrm>
            <a:off x="2635758" y="2185265"/>
            <a:ext cx="7345363" cy="0"/>
          </a:xfrm>
          <a:prstGeom prst="straightConnector1">
            <a:avLst/>
          </a:prstGeom>
          <a:ln w="28575">
            <a:solidFill>
              <a:srgbClr val="193E72"/>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CE6D7B0-6D96-4E7E-9ADF-F942A39D2E07}"/>
              </a:ext>
            </a:extLst>
          </p:cNvPr>
          <p:cNvCxnSpPr/>
          <p:nvPr/>
        </p:nvCxnSpPr>
        <p:spPr>
          <a:xfrm flipH="1">
            <a:off x="2635758" y="2337665"/>
            <a:ext cx="7345363" cy="0"/>
          </a:xfrm>
          <a:prstGeom prst="straightConnector1">
            <a:avLst/>
          </a:prstGeom>
          <a:ln w="28575">
            <a:solidFill>
              <a:srgbClr val="193E72"/>
            </a:solidFill>
            <a:tailEnd type="arrow"/>
          </a:ln>
        </p:spPr>
        <p:style>
          <a:lnRef idx="1">
            <a:schemeClr val="accent1"/>
          </a:lnRef>
          <a:fillRef idx="0">
            <a:schemeClr val="accent1"/>
          </a:fillRef>
          <a:effectRef idx="0">
            <a:schemeClr val="accent1"/>
          </a:effectRef>
          <a:fontRef idx="minor">
            <a:schemeClr val="tx1"/>
          </a:fontRef>
        </p:style>
      </p:cxnSp>
      <p:sp>
        <p:nvSpPr>
          <p:cNvPr id="16" name="TextBox 17">
            <a:extLst>
              <a:ext uri="{FF2B5EF4-FFF2-40B4-BE49-F238E27FC236}">
                <a16:creationId xmlns:a16="http://schemas.microsoft.com/office/drawing/2014/main" id="{3923C961-F40B-40F7-BEC0-65B35C304CDE}"/>
              </a:ext>
            </a:extLst>
          </p:cNvPr>
          <p:cNvSpPr txBox="1">
            <a:spLocks noChangeArrowheads="1"/>
          </p:cNvSpPr>
          <p:nvPr/>
        </p:nvSpPr>
        <p:spPr bwMode="auto">
          <a:xfrm>
            <a:off x="6029833" y="1824902"/>
            <a:ext cx="748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b="1">
                <a:solidFill>
                  <a:srgbClr val="193E72"/>
                </a:solidFill>
              </a:rPr>
              <a:t>Push</a:t>
            </a:r>
          </a:p>
        </p:txBody>
      </p:sp>
      <p:sp>
        <p:nvSpPr>
          <p:cNvPr id="17" name="TextBox 19">
            <a:extLst>
              <a:ext uri="{FF2B5EF4-FFF2-40B4-BE49-F238E27FC236}">
                <a16:creationId xmlns:a16="http://schemas.microsoft.com/office/drawing/2014/main" id="{7C8403E9-FCC7-47E2-B2F4-EEEFF35D2692}"/>
              </a:ext>
            </a:extLst>
          </p:cNvPr>
          <p:cNvSpPr txBox="1">
            <a:spLocks noChangeArrowheads="1"/>
          </p:cNvSpPr>
          <p:nvPr/>
        </p:nvSpPr>
        <p:spPr bwMode="auto">
          <a:xfrm>
            <a:off x="6099683" y="2329727"/>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b="1">
                <a:solidFill>
                  <a:srgbClr val="193E72"/>
                </a:solidFill>
              </a:rPr>
              <a:t>Pull</a:t>
            </a:r>
          </a:p>
        </p:txBody>
      </p:sp>
      <p:sp>
        <p:nvSpPr>
          <p:cNvPr id="18" name="TextBox 20">
            <a:extLst>
              <a:ext uri="{FF2B5EF4-FFF2-40B4-BE49-F238E27FC236}">
                <a16:creationId xmlns:a16="http://schemas.microsoft.com/office/drawing/2014/main" id="{B1C49C08-45B1-4F32-87AD-BF1795E14E36}"/>
              </a:ext>
            </a:extLst>
          </p:cNvPr>
          <p:cNvSpPr txBox="1">
            <a:spLocks noChangeArrowheads="1"/>
          </p:cNvSpPr>
          <p:nvPr/>
        </p:nvSpPr>
        <p:spPr bwMode="auto">
          <a:xfrm>
            <a:off x="1344448" y="1933568"/>
            <a:ext cx="13516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b="1">
                <a:solidFill>
                  <a:srgbClr val="193E72"/>
                </a:solidFill>
              </a:rPr>
              <a:t>Discovery </a:t>
            </a:r>
          </a:p>
          <a:p>
            <a:r>
              <a:rPr lang="en-GB" altLang="en-US" b="1">
                <a:solidFill>
                  <a:srgbClr val="193E72"/>
                </a:solidFill>
              </a:rPr>
              <a:t>Science</a:t>
            </a:r>
          </a:p>
        </p:txBody>
      </p:sp>
      <p:sp>
        <p:nvSpPr>
          <p:cNvPr id="19" name="TextBox 21">
            <a:extLst>
              <a:ext uri="{FF2B5EF4-FFF2-40B4-BE49-F238E27FC236}">
                <a16:creationId xmlns:a16="http://schemas.microsoft.com/office/drawing/2014/main" id="{18997493-2F27-4983-9BFD-21D32F8C96A1}"/>
              </a:ext>
            </a:extLst>
          </p:cNvPr>
          <p:cNvSpPr txBox="1">
            <a:spLocks noChangeArrowheads="1"/>
          </p:cNvSpPr>
          <p:nvPr/>
        </p:nvSpPr>
        <p:spPr bwMode="auto">
          <a:xfrm>
            <a:off x="10225403" y="1794100"/>
            <a:ext cx="136447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GB" altLang="en-US" b="1">
                <a:solidFill>
                  <a:srgbClr val="193E72"/>
                </a:solidFill>
              </a:rPr>
              <a:t>GM</a:t>
            </a:r>
          </a:p>
          <a:p>
            <a:pPr algn="r"/>
            <a:r>
              <a:rPr lang="en-GB" altLang="en-US" b="1">
                <a:solidFill>
                  <a:srgbClr val="193E72"/>
                </a:solidFill>
              </a:rPr>
              <a:t>Healthcare</a:t>
            </a:r>
          </a:p>
          <a:p>
            <a:pPr algn="r"/>
            <a:r>
              <a:rPr lang="en-GB" altLang="en-US" b="1">
                <a:solidFill>
                  <a:srgbClr val="193E72"/>
                </a:solidFill>
              </a:rPr>
              <a:t>Needs</a:t>
            </a:r>
          </a:p>
        </p:txBody>
      </p:sp>
      <p:sp>
        <p:nvSpPr>
          <p:cNvPr id="20" name="Chevron 15">
            <a:extLst>
              <a:ext uri="{FF2B5EF4-FFF2-40B4-BE49-F238E27FC236}">
                <a16:creationId xmlns:a16="http://schemas.microsoft.com/office/drawing/2014/main" id="{9BB930DB-6967-4F7B-A3F2-057EA78399DB}"/>
              </a:ext>
            </a:extLst>
          </p:cNvPr>
          <p:cNvSpPr/>
          <p:nvPr/>
        </p:nvSpPr>
        <p:spPr>
          <a:xfrm>
            <a:off x="4452918" y="5731357"/>
            <a:ext cx="3364216" cy="478975"/>
          </a:xfrm>
          <a:prstGeom prst="chevron">
            <a:avLst/>
          </a:prstGeom>
          <a:solidFill>
            <a:srgbClr val="2EAC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rPr>
              <a:t>Develop</a:t>
            </a:r>
          </a:p>
        </p:txBody>
      </p:sp>
      <p:sp>
        <p:nvSpPr>
          <p:cNvPr id="21" name="Chevron 17">
            <a:extLst>
              <a:ext uri="{FF2B5EF4-FFF2-40B4-BE49-F238E27FC236}">
                <a16:creationId xmlns:a16="http://schemas.microsoft.com/office/drawing/2014/main" id="{D75804DB-33B7-40FA-B8F2-C245CE1B7566}"/>
              </a:ext>
            </a:extLst>
          </p:cNvPr>
          <p:cNvSpPr/>
          <p:nvPr/>
        </p:nvSpPr>
        <p:spPr>
          <a:xfrm>
            <a:off x="1795457" y="5735713"/>
            <a:ext cx="3056415" cy="478975"/>
          </a:xfrm>
          <a:prstGeom prst="chevron">
            <a:avLst/>
          </a:prstGeom>
          <a:solidFill>
            <a:srgbClr val="2EAC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rPr>
              <a:t>Discover</a:t>
            </a:r>
          </a:p>
        </p:txBody>
      </p:sp>
      <p:sp>
        <p:nvSpPr>
          <p:cNvPr id="22" name="Chevron 19">
            <a:extLst>
              <a:ext uri="{FF2B5EF4-FFF2-40B4-BE49-F238E27FC236}">
                <a16:creationId xmlns:a16="http://schemas.microsoft.com/office/drawing/2014/main" id="{8BF4D033-A39B-4CEF-A706-BC7D3071A1CE}"/>
              </a:ext>
            </a:extLst>
          </p:cNvPr>
          <p:cNvSpPr/>
          <p:nvPr/>
        </p:nvSpPr>
        <p:spPr>
          <a:xfrm>
            <a:off x="7423234" y="5731357"/>
            <a:ext cx="3111991" cy="478975"/>
          </a:xfrm>
          <a:prstGeom prst="chevron">
            <a:avLst/>
          </a:prstGeom>
          <a:solidFill>
            <a:srgbClr val="2EAC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rPr>
              <a:t>Deploy</a:t>
            </a:r>
          </a:p>
        </p:txBody>
      </p:sp>
      <p:pic>
        <p:nvPicPr>
          <p:cNvPr id="23" name="Picture 3">
            <a:extLst>
              <a:ext uri="{FF2B5EF4-FFF2-40B4-BE49-F238E27FC236}">
                <a16:creationId xmlns:a16="http://schemas.microsoft.com/office/drawing/2014/main" id="{900E9BE7-3E44-462B-AB00-6AE5B13E1A3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9376" y="3970305"/>
            <a:ext cx="1016561" cy="4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Image result for greater manchester health and social care partnership">
            <a:extLst>
              <a:ext uri="{FF2B5EF4-FFF2-40B4-BE49-F238E27FC236}">
                <a16:creationId xmlns:a16="http://schemas.microsoft.com/office/drawing/2014/main" id="{4447E232-D320-4004-BD0C-D9395CF3E5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62236" y="4370869"/>
            <a:ext cx="1318771" cy="632394"/>
          </a:xfrm>
          <a:prstGeom prst="rect">
            <a:avLst/>
          </a:prstGeom>
          <a:noFill/>
          <a:extLst>
            <a:ext uri="{909E8E84-426E-40DD-AFC4-6F175D3DCCD1}">
              <a14:hiddenFill xmlns:a14="http://schemas.microsoft.com/office/drawing/2010/main">
                <a:solidFill>
                  <a:srgbClr val="FFFFFF"/>
                </a:solidFill>
              </a14:hiddenFill>
            </a:ext>
          </a:extLst>
        </p:spPr>
      </p:pic>
      <p:sp>
        <p:nvSpPr>
          <p:cNvPr id="25" name="AutoShape 2" descr="NHS North West Logo">
            <a:extLst>
              <a:ext uri="{FF2B5EF4-FFF2-40B4-BE49-F238E27FC236}">
                <a16:creationId xmlns:a16="http://schemas.microsoft.com/office/drawing/2014/main" id="{1423F6F0-2BCF-421B-B92A-2A0E73739592}"/>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6" name="Picture 8" descr="NHS (@NHS) / Twitter">
            <a:extLst>
              <a:ext uri="{FF2B5EF4-FFF2-40B4-BE49-F238E27FC236}">
                <a16:creationId xmlns:a16="http://schemas.microsoft.com/office/drawing/2014/main" id="{51DFF893-DA4D-404E-A2C5-E9F45926FC1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12023" y="3336475"/>
            <a:ext cx="975827" cy="97582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CD06841-EC60-4B95-8776-3554AC015F9E}"/>
              </a:ext>
            </a:extLst>
          </p:cNvPr>
          <p:cNvSpPr txBox="1"/>
          <p:nvPr/>
        </p:nvSpPr>
        <p:spPr>
          <a:xfrm>
            <a:off x="10361418" y="3978574"/>
            <a:ext cx="914400" cy="333728"/>
          </a:xfrm>
          <a:prstGeom prst="rect">
            <a:avLst/>
          </a:prstGeom>
          <a:noFill/>
        </p:spPr>
        <p:txBody>
          <a:bodyPr wrap="none" rtlCol="0">
            <a:noAutofit/>
          </a:bodyPr>
          <a:lstStyle/>
          <a:p>
            <a:pPr algn="l">
              <a:lnSpc>
                <a:spcPct val="90000"/>
              </a:lnSpc>
              <a:spcAft>
                <a:spcPts val="600"/>
              </a:spcAft>
            </a:pPr>
            <a:r>
              <a:rPr lang="en-GB" sz="1400" b="1" i="1">
                <a:latin typeface="Arial" panose="020B0604020202020204" pitchFamily="34" charset="0"/>
                <a:cs typeface="Arial" panose="020B0604020202020204" pitchFamily="34" charset="0"/>
              </a:rPr>
              <a:t>North West</a:t>
            </a:r>
          </a:p>
        </p:txBody>
      </p:sp>
      <p:sp>
        <p:nvSpPr>
          <p:cNvPr id="2" name="Title 1">
            <a:extLst>
              <a:ext uri="{FF2B5EF4-FFF2-40B4-BE49-F238E27FC236}">
                <a16:creationId xmlns:a16="http://schemas.microsoft.com/office/drawing/2014/main" id="{FA546AB0-F029-49D9-9B78-C2E096907502}"/>
              </a:ext>
            </a:extLst>
          </p:cNvPr>
          <p:cNvSpPr>
            <a:spLocks noGrp="1"/>
          </p:cNvSpPr>
          <p:nvPr>
            <p:ph type="title"/>
          </p:nvPr>
        </p:nvSpPr>
        <p:spPr>
          <a:xfrm>
            <a:off x="452273" y="1050202"/>
            <a:ext cx="6834051" cy="692204"/>
          </a:xfrm>
        </p:spPr>
        <p:txBody>
          <a:bodyPr/>
          <a:lstStyle/>
          <a:p>
            <a:r>
              <a:rPr lang="en-GB"/>
              <a:t>Personalised Health &amp; Care for all</a:t>
            </a:r>
          </a:p>
        </p:txBody>
      </p:sp>
    </p:spTree>
    <p:extLst>
      <p:ext uri="{BB962C8B-B14F-4D97-AF65-F5344CB8AC3E}">
        <p14:creationId xmlns:p14="http://schemas.microsoft.com/office/powerpoint/2010/main" val="3617150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CB96EB-C3F9-4849-9793-B92D430927D6}"/>
              </a:ext>
            </a:extLst>
          </p:cNvPr>
          <p:cNvSpPr txBox="1"/>
          <p:nvPr/>
        </p:nvSpPr>
        <p:spPr>
          <a:xfrm>
            <a:off x="798893" y="2089639"/>
            <a:ext cx="9827395" cy="3016210"/>
          </a:xfrm>
          <a:prstGeom prst="rect">
            <a:avLst/>
          </a:prstGeom>
          <a:noFill/>
        </p:spPr>
        <p:txBody>
          <a:bodyPr wrap="square" lIns="91440" tIns="45720" rIns="91440" bIns="45720" anchor="t">
            <a:spAutoFit/>
          </a:bodyPr>
          <a:lstStyle/>
          <a:p>
            <a:pPr>
              <a:spcAft>
                <a:spcPts val="600"/>
              </a:spcAft>
            </a:pPr>
            <a:r>
              <a:rPr lang="en-US" sz="1600" b="1">
                <a:latin typeface="Arial"/>
                <a:ea typeface="+mn-lt"/>
                <a:cs typeface="+mn-lt"/>
              </a:rPr>
              <a:t>Our academic training </a:t>
            </a:r>
            <a:r>
              <a:rPr lang="en-US" sz="1600" b="1" err="1">
                <a:latin typeface="Arial"/>
                <a:ea typeface="+mn-lt"/>
                <a:cs typeface="+mn-lt"/>
              </a:rPr>
              <a:t>programmes</a:t>
            </a:r>
            <a:r>
              <a:rPr lang="en-US" sz="1600" b="1">
                <a:latin typeface="Arial"/>
                <a:ea typeface="+mn-lt"/>
                <a:cs typeface="+mn-lt"/>
              </a:rPr>
              <a:t> embrace the diversity of people, skills, values and </a:t>
            </a:r>
            <a:r>
              <a:rPr lang="en-US" sz="1600" b="1" err="1">
                <a:latin typeface="Arial"/>
                <a:ea typeface="+mn-lt"/>
                <a:cs typeface="+mn-lt"/>
              </a:rPr>
              <a:t>behaviours</a:t>
            </a:r>
            <a:r>
              <a:rPr lang="en-US" sz="1600" b="1">
                <a:latin typeface="Arial"/>
                <a:ea typeface="+mn-lt"/>
                <a:cs typeface="+mn-lt"/>
              </a:rPr>
              <a:t> embodied through our Team Science approach. We will:</a:t>
            </a:r>
            <a:r>
              <a:rPr lang="en-US" sz="1600">
                <a:latin typeface="Arial"/>
                <a:ea typeface="+mn-lt"/>
                <a:cs typeface="+mn-lt"/>
              </a:rPr>
              <a:t>  </a:t>
            </a:r>
            <a:endParaRPr lang="en-US" sz="1600"/>
          </a:p>
          <a:p>
            <a:pPr>
              <a:spcAft>
                <a:spcPts val="600"/>
              </a:spcAft>
            </a:pPr>
            <a:r>
              <a:rPr lang="en-US" sz="1600">
                <a:latin typeface="Arial"/>
                <a:ea typeface="+mn-lt"/>
                <a:cs typeface="+mn-lt"/>
              </a:rPr>
              <a:t>  </a:t>
            </a:r>
            <a:endParaRPr lang="en-US" sz="1600">
              <a:latin typeface="Arial"/>
              <a:cs typeface="Arial"/>
            </a:endParaRPr>
          </a:p>
          <a:p>
            <a:pPr marL="285750" indent="-285750">
              <a:spcAft>
                <a:spcPts val="600"/>
              </a:spcAft>
              <a:buFont typeface="Arial" panose="020B0604020202020204" pitchFamily="34" charset="0"/>
              <a:buChar char="•"/>
            </a:pPr>
            <a:r>
              <a:rPr lang="en-US" sz="1600">
                <a:latin typeface="Arial"/>
                <a:ea typeface="+mn-lt"/>
                <a:cs typeface="+mn-lt"/>
              </a:rPr>
              <a:t>Embed innovative training approaches to build capacity in Experimental Medicine and create a diverse and inclusive BRC Faculty.  </a:t>
            </a:r>
            <a:endParaRPr lang="en-US" sz="1600">
              <a:latin typeface="Arial"/>
              <a:cs typeface="Arial"/>
            </a:endParaRPr>
          </a:p>
          <a:p>
            <a:pPr marL="285750" indent="-285750">
              <a:spcAft>
                <a:spcPts val="600"/>
              </a:spcAft>
              <a:buFont typeface="Arial" panose="020B0604020202020204" pitchFamily="34" charset="0"/>
              <a:buChar char="•"/>
            </a:pPr>
            <a:r>
              <a:rPr lang="en-US" sz="1600">
                <a:latin typeface="Arial"/>
                <a:ea typeface="+mn-lt"/>
                <a:cs typeface="+mn-lt"/>
              </a:rPr>
              <a:t>Widen access to training across GM-NIHR Infrastructure, Northern BRCs and Northern Ireland. </a:t>
            </a:r>
          </a:p>
          <a:p>
            <a:pPr marL="285750" indent="-285750">
              <a:spcAft>
                <a:spcPts val="600"/>
              </a:spcAft>
              <a:buFont typeface="Arial" panose="020B0604020202020204" pitchFamily="34" charset="0"/>
              <a:buChar char="•"/>
            </a:pPr>
            <a:r>
              <a:rPr lang="en-US" sz="1600">
                <a:latin typeface="Arial"/>
                <a:ea typeface="+mn-lt"/>
                <a:cs typeface="+mn-lt"/>
              </a:rPr>
              <a:t>Deliver training tailored to individual needs that spans the entire career pathway including undergraduate, postgraduate and post-doctoral training and academic career development.  </a:t>
            </a:r>
            <a:endParaRPr lang="en-US" sz="1600">
              <a:latin typeface="Arial"/>
            </a:endParaRPr>
          </a:p>
          <a:p>
            <a:pPr>
              <a:spcAft>
                <a:spcPts val="600"/>
              </a:spcAft>
            </a:pPr>
            <a:endParaRPr lang="en-US" sz="1600">
              <a:ea typeface="+mn-lt"/>
              <a:cs typeface="+mn-lt"/>
            </a:endParaRPr>
          </a:p>
          <a:p>
            <a:pPr>
              <a:spcAft>
                <a:spcPts val="600"/>
              </a:spcAft>
            </a:pPr>
            <a:endParaRPr lang="en-US" sz="1600">
              <a:cs typeface="Calibri"/>
            </a:endParaRPr>
          </a:p>
        </p:txBody>
      </p:sp>
      <p:sp>
        <p:nvSpPr>
          <p:cNvPr id="8" name="Title 7">
            <a:extLst>
              <a:ext uri="{FF2B5EF4-FFF2-40B4-BE49-F238E27FC236}">
                <a16:creationId xmlns:a16="http://schemas.microsoft.com/office/drawing/2014/main" id="{7540D6EE-EF02-45BF-A4CC-F12192C99F07}"/>
              </a:ext>
            </a:extLst>
          </p:cNvPr>
          <p:cNvSpPr>
            <a:spLocks noGrp="1"/>
          </p:cNvSpPr>
          <p:nvPr>
            <p:ph type="title"/>
          </p:nvPr>
        </p:nvSpPr>
        <p:spPr>
          <a:xfrm>
            <a:off x="481034" y="1215601"/>
            <a:ext cx="4697357" cy="692204"/>
          </a:xfrm>
        </p:spPr>
        <p:txBody>
          <a:bodyPr/>
          <a:lstStyle/>
          <a:p>
            <a:r>
              <a:rPr lang="en-GB"/>
              <a:t>Training &amp; Capacity Building</a:t>
            </a:r>
            <a:br>
              <a:rPr lang="en-GB"/>
            </a:br>
            <a:endParaRPr lang="en-GB"/>
          </a:p>
        </p:txBody>
      </p:sp>
      <p:pic>
        <p:nvPicPr>
          <p:cNvPr id="9" name="Graphic 8">
            <a:extLst>
              <a:ext uri="{FF2B5EF4-FFF2-40B4-BE49-F238E27FC236}">
                <a16:creationId xmlns:a16="http://schemas.microsoft.com/office/drawing/2014/main" id="{8F13EA0F-34A7-434A-A72C-549CEAA50D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816" y="4886995"/>
            <a:ext cx="3037805" cy="3037805"/>
          </a:xfrm>
          <a:prstGeom prst="rect">
            <a:avLst/>
          </a:prstGeom>
        </p:spPr>
      </p:pic>
      <p:sp>
        <p:nvSpPr>
          <p:cNvPr id="2" name="TextBox 1">
            <a:extLst>
              <a:ext uri="{FF2B5EF4-FFF2-40B4-BE49-F238E27FC236}">
                <a16:creationId xmlns:a16="http://schemas.microsoft.com/office/drawing/2014/main" id="{633C48C2-F3A3-09FD-2923-EAF72AE73656}"/>
              </a:ext>
            </a:extLst>
          </p:cNvPr>
          <p:cNvSpPr txBox="1"/>
          <p:nvPr/>
        </p:nvSpPr>
        <p:spPr>
          <a:xfrm>
            <a:off x="8849285" y="236222"/>
            <a:ext cx="3086100" cy="707886"/>
          </a:xfrm>
          <a:prstGeom prst="rect">
            <a:avLst/>
          </a:prstGeom>
          <a:noFill/>
        </p:spPr>
        <p:txBody>
          <a:bodyPr wrap="square" rtlCol="0">
            <a:spAutoFit/>
          </a:bodyPr>
          <a:lstStyle/>
          <a:p>
            <a:pPr algn="r"/>
            <a:r>
              <a:rPr lang="en-GB" sz="1000">
                <a:solidFill>
                  <a:schemeClr val="bg1"/>
                </a:solidFill>
                <a:latin typeface="+mj-lt"/>
                <a:cs typeface="Arial"/>
              </a:rPr>
              <a:t>Academic Career Development Lead:</a:t>
            </a:r>
            <a:br>
              <a:rPr lang="en-GB" sz="1000">
                <a:solidFill>
                  <a:schemeClr val="bg1"/>
                </a:solidFill>
                <a:latin typeface="+mj-lt"/>
                <a:cs typeface="Arial"/>
              </a:rPr>
            </a:br>
            <a:r>
              <a:rPr lang="en-GB" sz="1000" b="1">
                <a:solidFill>
                  <a:schemeClr val="bg1"/>
                </a:solidFill>
                <a:latin typeface="+mj-lt"/>
                <a:cs typeface="Arial"/>
              </a:rPr>
              <a:t>Georgina Moulton</a:t>
            </a:r>
          </a:p>
          <a:p>
            <a:pPr algn="r"/>
            <a:r>
              <a:rPr lang="en-GB" sz="1000">
                <a:solidFill>
                  <a:schemeClr val="bg1"/>
                </a:solidFill>
                <a:latin typeface="+mj-lt"/>
                <a:cs typeface="Arial"/>
              </a:rPr>
              <a:t>Georgina.Moulton@manchester.ac.uk</a:t>
            </a:r>
          </a:p>
          <a:p>
            <a:pPr algn="r"/>
            <a:endParaRPr lang="en-US" sz="1000">
              <a:solidFill>
                <a:schemeClr val="bg1"/>
              </a:solidFill>
              <a:latin typeface="+mj-lt"/>
              <a:cs typeface="Arial"/>
            </a:endParaRPr>
          </a:p>
        </p:txBody>
      </p:sp>
      <p:sp>
        <p:nvSpPr>
          <p:cNvPr id="3" name="TextBox 2">
            <a:extLst>
              <a:ext uri="{FF2B5EF4-FFF2-40B4-BE49-F238E27FC236}">
                <a16:creationId xmlns:a16="http://schemas.microsoft.com/office/drawing/2014/main" id="{3E82B052-5B2D-D1E1-BC1F-B2E966FD59E6}"/>
              </a:ext>
            </a:extLst>
          </p:cNvPr>
          <p:cNvSpPr txBox="1"/>
          <p:nvPr/>
        </p:nvSpPr>
        <p:spPr>
          <a:xfrm>
            <a:off x="6588991" y="236222"/>
            <a:ext cx="3086100" cy="707886"/>
          </a:xfrm>
          <a:prstGeom prst="rect">
            <a:avLst/>
          </a:prstGeom>
          <a:noFill/>
        </p:spPr>
        <p:txBody>
          <a:bodyPr wrap="square" rtlCol="0">
            <a:spAutoFit/>
          </a:bodyPr>
          <a:lstStyle/>
          <a:p>
            <a:pPr algn="r"/>
            <a:r>
              <a:rPr lang="en-GB" sz="1000">
                <a:solidFill>
                  <a:schemeClr val="bg1"/>
                </a:solidFill>
                <a:latin typeface="+mj-lt"/>
                <a:cs typeface="Arial"/>
              </a:rPr>
              <a:t>BRC Training Coordinator: </a:t>
            </a:r>
            <a:br>
              <a:rPr lang="en-GB" sz="1000">
                <a:solidFill>
                  <a:schemeClr val="bg1"/>
                </a:solidFill>
                <a:latin typeface="+mj-lt"/>
                <a:cs typeface="Arial"/>
              </a:rPr>
            </a:br>
            <a:r>
              <a:rPr lang="en-GB" sz="1000" b="1">
                <a:solidFill>
                  <a:schemeClr val="bg1"/>
                </a:solidFill>
                <a:latin typeface="+mj-lt"/>
                <a:cs typeface="Arial"/>
              </a:rPr>
              <a:t>Jane Crosbie</a:t>
            </a:r>
          </a:p>
          <a:p>
            <a:pPr algn="r"/>
            <a:r>
              <a:rPr lang="en-GB" sz="1000">
                <a:solidFill>
                  <a:schemeClr val="bg1"/>
                </a:solidFill>
                <a:latin typeface="+mj-lt"/>
                <a:cs typeface="Arial"/>
              </a:rPr>
              <a:t>Jane.Crosbie@manchester.ac.uk</a:t>
            </a:r>
          </a:p>
          <a:p>
            <a:pPr algn="r"/>
            <a:endParaRPr lang="en-GB" sz="1000">
              <a:solidFill>
                <a:schemeClr val="bg1"/>
              </a:solidFill>
              <a:latin typeface="+mj-lt"/>
              <a:cs typeface="Arial"/>
            </a:endParaRPr>
          </a:p>
        </p:txBody>
      </p:sp>
    </p:spTree>
    <p:extLst>
      <p:ext uri="{BB962C8B-B14F-4D97-AF65-F5344CB8AC3E}">
        <p14:creationId xmlns:p14="http://schemas.microsoft.com/office/powerpoint/2010/main" val="39051081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CB96EB-C3F9-4849-9793-B92D430927D6}"/>
              </a:ext>
            </a:extLst>
          </p:cNvPr>
          <p:cNvSpPr txBox="1"/>
          <p:nvPr/>
        </p:nvSpPr>
        <p:spPr>
          <a:xfrm>
            <a:off x="745865" y="2128644"/>
            <a:ext cx="10482574" cy="2600712"/>
          </a:xfrm>
          <a:prstGeom prst="rect">
            <a:avLst/>
          </a:prstGeom>
          <a:noFill/>
        </p:spPr>
        <p:txBody>
          <a:bodyPr wrap="square" lIns="91440" tIns="45720" rIns="91440" bIns="45720" anchor="t">
            <a:spAutoFit/>
          </a:bodyPr>
          <a:lstStyle/>
          <a:p>
            <a:pPr>
              <a:spcAft>
                <a:spcPts val="600"/>
              </a:spcAft>
            </a:pPr>
            <a:r>
              <a:rPr lang="en-US" sz="1600" b="1">
                <a:latin typeface="Arial"/>
                <a:ea typeface="+mn-lt"/>
                <a:cs typeface="+mn-lt"/>
              </a:rPr>
              <a:t>Our aims are underpinned by five strategic directives: </a:t>
            </a:r>
            <a:r>
              <a:rPr lang="en-US" sz="1600">
                <a:latin typeface="Arial"/>
                <a:ea typeface="+mn-lt"/>
                <a:cs typeface="+mn-lt"/>
              </a:rPr>
              <a:t>  </a:t>
            </a:r>
            <a:endParaRPr lang="en-US" sz="1600">
              <a:latin typeface="Arial"/>
              <a:cs typeface="Arial"/>
            </a:endParaRPr>
          </a:p>
          <a:p>
            <a:pPr marL="285750" indent="-285750">
              <a:spcAft>
                <a:spcPts val="600"/>
              </a:spcAft>
              <a:buFont typeface="Arial"/>
              <a:buChar char="•"/>
            </a:pPr>
            <a:r>
              <a:rPr lang="en-US" sz="1600">
                <a:latin typeface="Arial"/>
                <a:ea typeface="+mn-lt"/>
                <a:cs typeface="+mn-lt"/>
              </a:rPr>
              <a:t>Embed experimental medicine training into undergraduate training</a:t>
            </a:r>
            <a:endParaRPr lang="en-US" sz="1600">
              <a:latin typeface="Arial"/>
              <a:cs typeface="Arial"/>
            </a:endParaRPr>
          </a:p>
          <a:p>
            <a:pPr marL="285750" indent="-285750">
              <a:spcAft>
                <a:spcPts val="600"/>
              </a:spcAft>
              <a:buFont typeface="Arial"/>
              <a:buChar char="•"/>
            </a:pPr>
            <a:r>
              <a:rPr lang="en-US" sz="1600">
                <a:latin typeface="Arial"/>
                <a:ea typeface="+mn-lt"/>
                <a:cs typeface="+mn-lt"/>
              </a:rPr>
              <a:t>Widen opportunities for cross-disciplinary and knowledge transfer studentships</a:t>
            </a:r>
            <a:endParaRPr lang="en-US" sz="1600">
              <a:latin typeface="Arial"/>
              <a:cs typeface="Arial"/>
            </a:endParaRPr>
          </a:p>
          <a:p>
            <a:pPr marL="285750" indent="-285750">
              <a:spcAft>
                <a:spcPts val="600"/>
              </a:spcAft>
              <a:buFont typeface="Arial"/>
              <a:buChar char="•"/>
            </a:pPr>
            <a:r>
              <a:rPr lang="en-US" sz="1600">
                <a:latin typeface="Arial"/>
                <a:ea typeface="+mn-lt"/>
                <a:cs typeface="+mn-lt"/>
              </a:rPr>
              <a:t>Enhance post-doctoral career pathways to support and retain a diverse and inclusive future-leaders pipeline</a:t>
            </a:r>
            <a:endParaRPr lang="en-US" sz="1600">
              <a:latin typeface="Arial"/>
              <a:cs typeface="Arial"/>
            </a:endParaRPr>
          </a:p>
          <a:p>
            <a:pPr marL="285750" indent="-285750">
              <a:spcAft>
                <a:spcPts val="600"/>
              </a:spcAft>
              <a:buFont typeface="Arial"/>
              <a:buChar char="•"/>
            </a:pPr>
            <a:r>
              <a:rPr lang="en-US" sz="1600">
                <a:latin typeface="Arial"/>
                <a:ea typeface="+mn-lt"/>
                <a:cs typeface="+mn-lt"/>
              </a:rPr>
              <a:t>Embed early phase research into routine health and care</a:t>
            </a:r>
            <a:endParaRPr lang="en-US" sz="1600">
              <a:latin typeface="Arial"/>
              <a:cs typeface="Arial"/>
            </a:endParaRPr>
          </a:p>
          <a:p>
            <a:pPr marL="285750" indent="-285750">
              <a:spcAft>
                <a:spcPts val="600"/>
              </a:spcAft>
              <a:buFont typeface="Arial"/>
              <a:buChar char="•"/>
            </a:pPr>
            <a:r>
              <a:rPr lang="en-US" sz="1600">
                <a:latin typeface="Arial"/>
                <a:ea typeface="+mn-lt"/>
                <a:cs typeface="+mn-lt"/>
              </a:rPr>
              <a:t>Increase capacity in EM across the North-West</a:t>
            </a:r>
            <a:endParaRPr lang="en-US" sz="1600">
              <a:latin typeface="Arial"/>
              <a:cs typeface="Arial"/>
            </a:endParaRPr>
          </a:p>
          <a:p>
            <a:pPr marL="285750" indent="-285750">
              <a:spcAft>
                <a:spcPts val="600"/>
              </a:spcAft>
              <a:buFont typeface="Arial"/>
              <a:buChar char="•"/>
            </a:pPr>
            <a:r>
              <a:rPr lang="en-US" sz="1600">
                <a:latin typeface="Arial"/>
                <a:ea typeface="+mn-lt"/>
                <a:cs typeface="+mn-lt"/>
              </a:rPr>
              <a:t>Our capacity development strategy complements the NIHR Academy</a:t>
            </a:r>
            <a:endParaRPr lang="en-US" sz="1600">
              <a:latin typeface="Arial"/>
              <a:cs typeface="Arial"/>
            </a:endParaRPr>
          </a:p>
          <a:p>
            <a:pPr>
              <a:spcAft>
                <a:spcPts val="600"/>
              </a:spcAft>
            </a:pPr>
            <a:r>
              <a:rPr lang="en-US" sz="1600">
                <a:latin typeface="Arial"/>
                <a:ea typeface="+mn-lt"/>
                <a:cs typeface="+mn-lt"/>
              </a:rPr>
              <a:t>  </a:t>
            </a:r>
            <a:endParaRPr lang="en-US" sz="1600">
              <a:latin typeface="Arial"/>
              <a:cs typeface="Calibri"/>
            </a:endParaRPr>
          </a:p>
        </p:txBody>
      </p:sp>
      <p:sp>
        <p:nvSpPr>
          <p:cNvPr id="6" name="Title 5">
            <a:extLst>
              <a:ext uri="{FF2B5EF4-FFF2-40B4-BE49-F238E27FC236}">
                <a16:creationId xmlns:a16="http://schemas.microsoft.com/office/drawing/2014/main" id="{407C7372-FAFB-41E7-B73C-83A08DD13102}"/>
              </a:ext>
            </a:extLst>
          </p:cNvPr>
          <p:cNvSpPr>
            <a:spLocks noGrp="1"/>
          </p:cNvSpPr>
          <p:nvPr>
            <p:ph type="title"/>
          </p:nvPr>
        </p:nvSpPr>
        <p:spPr/>
        <p:txBody>
          <a:bodyPr/>
          <a:lstStyle/>
          <a:p>
            <a:r>
              <a:rPr lang="en-GB"/>
              <a:t>Training &amp; Capacity Building</a:t>
            </a:r>
          </a:p>
        </p:txBody>
      </p:sp>
      <p:pic>
        <p:nvPicPr>
          <p:cNvPr id="7" name="Graphic 6">
            <a:extLst>
              <a:ext uri="{FF2B5EF4-FFF2-40B4-BE49-F238E27FC236}">
                <a16:creationId xmlns:a16="http://schemas.microsoft.com/office/drawing/2014/main" id="{B5A079C7-2732-47B8-B6B0-2C7140D11B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816" y="4886995"/>
            <a:ext cx="3037805" cy="3037805"/>
          </a:xfrm>
          <a:prstGeom prst="rect">
            <a:avLst/>
          </a:prstGeom>
        </p:spPr>
      </p:pic>
      <p:sp>
        <p:nvSpPr>
          <p:cNvPr id="9" name="TextBox 8">
            <a:extLst>
              <a:ext uri="{FF2B5EF4-FFF2-40B4-BE49-F238E27FC236}">
                <a16:creationId xmlns:a16="http://schemas.microsoft.com/office/drawing/2014/main" id="{E7C700AC-4060-4AEC-A930-FAA17D71FE35}"/>
              </a:ext>
            </a:extLst>
          </p:cNvPr>
          <p:cNvSpPr txBox="1"/>
          <p:nvPr/>
        </p:nvSpPr>
        <p:spPr>
          <a:xfrm>
            <a:off x="2806417" y="4565499"/>
            <a:ext cx="6361470" cy="646331"/>
          </a:xfrm>
          <a:prstGeom prst="rect">
            <a:avLst/>
          </a:prstGeom>
          <a:noFill/>
        </p:spPr>
        <p:txBody>
          <a:bodyPr wrap="square">
            <a:spAutoFit/>
          </a:bodyPr>
          <a:lstStyle/>
          <a:p>
            <a:r>
              <a:rPr lang="en-US" sz="1800">
                <a:latin typeface="Arial"/>
                <a:ea typeface="+mn-lt"/>
                <a:cs typeface="+mn-lt"/>
              </a:rPr>
              <a:t>You can read the Training and Capacity Building Strategy </a:t>
            </a:r>
            <a:r>
              <a:rPr lang="en-US" sz="1800" b="1">
                <a:latin typeface="Arial"/>
                <a:ea typeface="+mn-lt"/>
                <a:cs typeface="+mn-lt"/>
              </a:rPr>
              <a:t>here.</a:t>
            </a:r>
            <a:r>
              <a:rPr lang="en-US" sz="1800">
                <a:latin typeface="Arial"/>
                <a:ea typeface="+mn-lt"/>
                <a:cs typeface="+mn-lt"/>
              </a:rPr>
              <a:t>                 (link to be added)</a:t>
            </a:r>
            <a:endParaRPr lang="en-GB"/>
          </a:p>
        </p:txBody>
      </p:sp>
      <p:sp>
        <p:nvSpPr>
          <p:cNvPr id="2" name="TextBox 1">
            <a:extLst>
              <a:ext uri="{FF2B5EF4-FFF2-40B4-BE49-F238E27FC236}">
                <a16:creationId xmlns:a16="http://schemas.microsoft.com/office/drawing/2014/main" id="{5F0BE655-2BC4-8E4A-7399-C10F2515BB3A}"/>
              </a:ext>
            </a:extLst>
          </p:cNvPr>
          <p:cNvSpPr txBox="1"/>
          <p:nvPr/>
        </p:nvSpPr>
        <p:spPr>
          <a:xfrm>
            <a:off x="8849285" y="236222"/>
            <a:ext cx="3086100" cy="707886"/>
          </a:xfrm>
          <a:prstGeom prst="rect">
            <a:avLst/>
          </a:prstGeom>
          <a:noFill/>
        </p:spPr>
        <p:txBody>
          <a:bodyPr wrap="square" rtlCol="0">
            <a:spAutoFit/>
          </a:bodyPr>
          <a:lstStyle/>
          <a:p>
            <a:pPr algn="r"/>
            <a:r>
              <a:rPr lang="en-GB" sz="1000">
                <a:solidFill>
                  <a:schemeClr val="bg1"/>
                </a:solidFill>
                <a:latin typeface="+mj-lt"/>
                <a:cs typeface="Arial"/>
              </a:rPr>
              <a:t>Academic Career Development Lead:</a:t>
            </a:r>
            <a:br>
              <a:rPr lang="en-GB" sz="1000">
                <a:solidFill>
                  <a:schemeClr val="bg1"/>
                </a:solidFill>
                <a:latin typeface="+mj-lt"/>
                <a:cs typeface="Arial"/>
              </a:rPr>
            </a:br>
            <a:r>
              <a:rPr lang="en-GB" sz="1000" b="1">
                <a:solidFill>
                  <a:schemeClr val="bg1"/>
                </a:solidFill>
                <a:latin typeface="+mj-lt"/>
                <a:cs typeface="Arial"/>
              </a:rPr>
              <a:t>Georgina Moulton</a:t>
            </a:r>
          </a:p>
          <a:p>
            <a:pPr algn="r"/>
            <a:r>
              <a:rPr lang="en-GB" sz="1000">
                <a:solidFill>
                  <a:schemeClr val="bg1"/>
                </a:solidFill>
                <a:latin typeface="+mj-lt"/>
                <a:cs typeface="Arial"/>
              </a:rPr>
              <a:t>Georgina.Moulton@manchester.ac.uk</a:t>
            </a:r>
          </a:p>
          <a:p>
            <a:pPr algn="r"/>
            <a:endParaRPr lang="en-US" sz="1000">
              <a:solidFill>
                <a:schemeClr val="bg1"/>
              </a:solidFill>
              <a:latin typeface="+mj-lt"/>
              <a:cs typeface="Arial"/>
            </a:endParaRPr>
          </a:p>
        </p:txBody>
      </p:sp>
      <p:sp>
        <p:nvSpPr>
          <p:cNvPr id="3" name="TextBox 2">
            <a:extLst>
              <a:ext uri="{FF2B5EF4-FFF2-40B4-BE49-F238E27FC236}">
                <a16:creationId xmlns:a16="http://schemas.microsoft.com/office/drawing/2014/main" id="{BBC34F45-D64C-989F-C299-03994060C431}"/>
              </a:ext>
            </a:extLst>
          </p:cNvPr>
          <p:cNvSpPr txBox="1"/>
          <p:nvPr/>
        </p:nvSpPr>
        <p:spPr>
          <a:xfrm>
            <a:off x="6588991" y="236222"/>
            <a:ext cx="3086100" cy="707886"/>
          </a:xfrm>
          <a:prstGeom prst="rect">
            <a:avLst/>
          </a:prstGeom>
          <a:noFill/>
        </p:spPr>
        <p:txBody>
          <a:bodyPr wrap="square" rtlCol="0">
            <a:spAutoFit/>
          </a:bodyPr>
          <a:lstStyle/>
          <a:p>
            <a:pPr algn="r"/>
            <a:r>
              <a:rPr lang="en-GB" sz="1000">
                <a:solidFill>
                  <a:schemeClr val="bg1"/>
                </a:solidFill>
                <a:latin typeface="+mj-lt"/>
                <a:cs typeface="Arial"/>
              </a:rPr>
              <a:t>BRC Training Coordinator: </a:t>
            </a:r>
            <a:br>
              <a:rPr lang="en-GB" sz="1000">
                <a:solidFill>
                  <a:schemeClr val="bg1"/>
                </a:solidFill>
                <a:latin typeface="+mj-lt"/>
                <a:cs typeface="Arial"/>
              </a:rPr>
            </a:br>
            <a:r>
              <a:rPr lang="en-GB" sz="1000" b="1">
                <a:solidFill>
                  <a:schemeClr val="bg1"/>
                </a:solidFill>
                <a:latin typeface="+mj-lt"/>
                <a:cs typeface="Arial"/>
              </a:rPr>
              <a:t>Jane Crosbie</a:t>
            </a:r>
          </a:p>
          <a:p>
            <a:pPr algn="r"/>
            <a:r>
              <a:rPr lang="en-GB" sz="1000">
                <a:solidFill>
                  <a:schemeClr val="bg1"/>
                </a:solidFill>
                <a:latin typeface="+mj-lt"/>
                <a:cs typeface="Arial"/>
              </a:rPr>
              <a:t>Jane.Crosbie@manchester.ac.uk</a:t>
            </a:r>
          </a:p>
          <a:p>
            <a:pPr algn="r"/>
            <a:endParaRPr lang="en-GB" sz="1000">
              <a:solidFill>
                <a:schemeClr val="bg1"/>
              </a:solidFill>
              <a:latin typeface="+mj-lt"/>
              <a:cs typeface="Arial"/>
            </a:endParaRPr>
          </a:p>
        </p:txBody>
      </p:sp>
    </p:spTree>
    <p:extLst>
      <p:ext uri="{BB962C8B-B14F-4D97-AF65-F5344CB8AC3E}">
        <p14:creationId xmlns:p14="http://schemas.microsoft.com/office/powerpoint/2010/main" val="4207023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B73D15-3A48-4B97-AE0B-1B5029F9FFC3}"/>
              </a:ext>
            </a:extLst>
          </p:cNvPr>
          <p:cNvSpPr txBox="1"/>
          <p:nvPr/>
        </p:nvSpPr>
        <p:spPr>
          <a:xfrm>
            <a:off x="779645" y="1820867"/>
            <a:ext cx="9991024" cy="3216265"/>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1400">
                <a:ea typeface="+mn-lt"/>
                <a:cs typeface="+mn-lt"/>
              </a:rPr>
              <a:t>Access to population health data (GM Care Record) for research via the GM Secure Data Environment (SDE).</a:t>
            </a:r>
            <a:endParaRPr lang="en-US" sz="1400"/>
          </a:p>
          <a:p>
            <a:pPr marL="285750" indent="-285750">
              <a:spcAft>
                <a:spcPts val="600"/>
              </a:spcAft>
              <a:buFont typeface="Arial" panose="020B0604020202020204" pitchFamily="34" charset="0"/>
              <a:buChar char="•"/>
            </a:pPr>
            <a:r>
              <a:rPr lang="en-US" sz="1400">
                <a:ea typeface="+mn-lt"/>
                <a:cs typeface="+mn-lt"/>
              </a:rPr>
              <a:t>Using deep phenotypic information from  EPRs, images, and letters in translational research.</a:t>
            </a:r>
          </a:p>
          <a:p>
            <a:pPr marL="285750" indent="-285750">
              <a:spcAft>
                <a:spcPts val="600"/>
              </a:spcAft>
              <a:buFont typeface="Arial" panose="020B0604020202020204" pitchFamily="34" charset="0"/>
              <a:buChar char="•"/>
            </a:pPr>
            <a:r>
              <a:rPr lang="en-US" sz="1400">
                <a:ea typeface="+mn-lt"/>
                <a:cs typeface="+mn-lt"/>
              </a:rPr>
              <a:t>NIHR Health Informatics Collaborative (HIC): Sharing and reuse of clinical data for research across a national network of 30 NHS trusts.</a:t>
            </a:r>
            <a:endParaRPr lang="en-GB" sz="1400"/>
          </a:p>
          <a:p>
            <a:pPr marL="285750" indent="-285750">
              <a:spcAft>
                <a:spcPts val="600"/>
              </a:spcAft>
              <a:buFont typeface="Arial" panose="020B0604020202020204" pitchFamily="34" charset="0"/>
              <a:buChar char="•"/>
            </a:pPr>
            <a:r>
              <a:rPr lang="en-US" sz="1400">
                <a:ea typeface="+mn-lt"/>
                <a:cs typeface="+mn-lt"/>
              </a:rPr>
              <a:t>FAIR principles (HDR UK): Improve the Findability, Accessibility, Interoperability, and Reuse of digital assets.</a:t>
            </a:r>
          </a:p>
          <a:p>
            <a:pPr marL="285750" indent="-285750">
              <a:spcAft>
                <a:spcPts val="600"/>
              </a:spcAft>
              <a:buFont typeface="Arial" panose="020B0604020202020204" pitchFamily="34" charset="0"/>
              <a:buChar char="•"/>
            </a:pPr>
            <a:r>
              <a:rPr lang="en-US" sz="1400">
                <a:ea typeface="+mn-lt"/>
                <a:cs typeface="+mn-lt"/>
              </a:rPr>
              <a:t>Collecting a wide range of information from patients via smartphones and wearable biosensors to study rhythms of wellbeing and disease.</a:t>
            </a:r>
            <a:endParaRPr lang="en-GB" sz="1400"/>
          </a:p>
          <a:p>
            <a:pPr marL="285750" indent="-285750">
              <a:spcAft>
                <a:spcPts val="600"/>
              </a:spcAft>
              <a:buFont typeface="Arial" panose="020B0604020202020204" pitchFamily="34" charset="0"/>
              <a:buChar char="•"/>
            </a:pPr>
            <a:r>
              <a:rPr lang="en-US" sz="1400">
                <a:ea typeface="+mn-lt"/>
                <a:cs typeface="+mn-lt"/>
              </a:rPr>
              <a:t>Improve translation of new digital health technologies to clinical practice through collaborative partnerships.</a:t>
            </a:r>
            <a:endParaRPr lang="en-GB" sz="1400"/>
          </a:p>
          <a:p>
            <a:pPr marL="285750" indent="-285750">
              <a:spcAft>
                <a:spcPts val="600"/>
              </a:spcAft>
              <a:buFont typeface="Arial" panose="020B0604020202020204" pitchFamily="34" charset="0"/>
              <a:buChar char="•"/>
            </a:pPr>
            <a:r>
              <a:rPr lang="en-US" sz="1400">
                <a:ea typeface="+mn-lt"/>
                <a:cs typeface="+mn-lt"/>
              </a:rPr>
              <a:t>Support BRC researchers with information governance, data management and engineering, software development, and data analysis.</a:t>
            </a:r>
          </a:p>
          <a:p>
            <a:pPr marL="285750" indent="-285750">
              <a:spcAft>
                <a:spcPts val="600"/>
              </a:spcAft>
              <a:buFont typeface="Arial" panose="020B0604020202020204" pitchFamily="34" charset="0"/>
              <a:buChar char="•"/>
            </a:pPr>
            <a:r>
              <a:rPr lang="en-US" sz="1400">
                <a:ea typeface="+mn-lt"/>
                <a:cs typeface="+mn-lt"/>
              </a:rPr>
              <a:t>Translational support via the Christabel Pankhurst Institute for Health Technology Research and Innovation; a regional partnership for </a:t>
            </a:r>
            <a:r>
              <a:rPr lang="en-US" sz="1400">
                <a:effectLst/>
                <a:ea typeface="+mn-lt"/>
                <a:cs typeface="+mn-lt"/>
              </a:rPr>
              <a:t>multidisciplinary and collaborative development, evaluation</a:t>
            </a:r>
            <a:r>
              <a:rPr lang="en-US" sz="1400">
                <a:ea typeface="+mn-lt"/>
                <a:cs typeface="+mn-lt"/>
              </a:rPr>
              <a:t>, </a:t>
            </a:r>
            <a:r>
              <a:rPr lang="en-US" sz="1400">
                <a:effectLst/>
                <a:ea typeface="+mn-lt"/>
                <a:cs typeface="+mn-lt"/>
              </a:rPr>
              <a:t>and implementation of new health technologies.</a:t>
            </a:r>
            <a:r>
              <a:rPr lang="en-US" sz="1400">
                <a:ea typeface="+mn-lt"/>
                <a:cs typeface="+mn-lt"/>
              </a:rPr>
              <a:t> </a:t>
            </a:r>
            <a:endParaRPr lang="en-US" sz="1400"/>
          </a:p>
        </p:txBody>
      </p:sp>
      <p:sp>
        <p:nvSpPr>
          <p:cNvPr id="4" name="TextBox 3">
            <a:extLst>
              <a:ext uri="{FF2B5EF4-FFF2-40B4-BE49-F238E27FC236}">
                <a16:creationId xmlns:a16="http://schemas.microsoft.com/office/drawing/2014/main" id="{9F282DF3-B39F-4DE8-B878-C2B664E4BF85}"/>
              </a:ext>
            </a:extLst>
          </p:cNvPr>
          <p:cNvSpPr txBox="1"/>
          <p:nvPr/>
        </p:nvSpPr>
        <p:spPr>
          <a:xfrm>
            <a:off x="6372008" y="6114602"/>
            <a:ext cx="3086100" cy="830997"/>
          </a:xfrm>
          <a:prstGeom prst="rect">
            <a:avLst/>
          </a:prstGeom>
          <a:noFill/>
        </p:spPr>
        <p:txBody>
          <a:bodyPr wrap="square" rtlCol="0">
            <a:spAutoFit/>
          </a:bodyPr>
          <a:lstStyle/>
          <a:p>
            <a:pPr algn="ctr"/>
            <a:r>
              <a:rPr lang="en-GB" sz="1200"/>
              <a:t>Head of Digital Strategy:</a:t>
            </a:r>
          </a:p>
          <a:p>
            <a:pPr algn="ctr"/>
            <a:r>
              <a:rPr lang="en-GB" sz="1200"/>
              <a:t>Ruth Norris</a:t>
            </a:r>
          </a:p>
          <a:p>
            <a:pPr algn="ctr"/>
            <a:r>
              <a:rPr lang="en-GB" sz="1050"/>
              <a:t>Ruth.Norris@manchester.ac.uk</a:t>
            </a:r>
          </a:p>
          <a:p>
            <a:pPr algn="ctr"/>
            <a:r>
              <a:rPr lang="en-GB" sz="1200"/>
              <a:t>  </a:t>
            </a:r>
          </a:p>
        </p:txBody>
      </p:sp>
      <p:sp>
        <p:nvSpPr>
          <p:cNvPr id="6" name="Title 5">
            <a:extLst>
              <a:ext uri="{FF2B5EF4-FFF2-40B4-BE49-F238E27FC236}">
                <a16:creationId xmlns:a16="http://schemas.microsoft.com/office/drawing/2014/main" id="{C25C6A62-1DC3-498E-A800-B8D12119A386}"/>
              </a:ext>
            </a:extLst>
          </p:cNvPr>
          <p:cNvSpPr>
            <a:spLocks noGrp="1"/>
          </p:cNvSpPr>
          <p:nvPr>
            <p:ph type="title"/>
          </p:nvPr>
        </p:nvSpPr>
        <p:spPr/>
        <p:txBody>
          <a:bodyPr/>
          <a:lstStyle/>
          <a:p>
            <a:r>
              <a:rPr lang="en-GB"/>
              <a:t>Digital Strategy</a:t>
            </a:r>
          </a:p>
        </p:txBody>
      </p:sp>
      <p:sp>
        <p:nvSpPr>
          <p:cNvPr id="7" name="TextBox 6">
            <a:extLst>
              <a:ext uri="{FF2B5EF4-FFF2-40B4-BE49-F238E27FC236}">
                <a16:creationId xmlns:a16="http://schemas.microsoft.com/office/drawing/2014/main" id="{4AC83A28-B5D3-4054-9859-94BE7C2013FE}"/>
              </a:ext>
            </a:extLst>
          </p:cNvPr>
          <p:cNvSpPr txBox="1"/>
          <p:nvPr/>
        </p:nvSpPr>
        <p:spPr>
          <a:xfrm>
            <a:off x="1302571" y="6114602"/>
            <a:ext cx="6097604" cy="830997"/>
          </a:xfrm>
          <a:prstGeom prst="rect">
            <a:avLst/>
          </a:prstGeom>
          <a:noFill/>
        </p:spPr>
        <p:txBody>
          <a:bodyPr wrap="square">
            <a:spAutoFit/>
          </a:bodyPr>
          <a:lstStyle/>
          <a:p>
            <a:pPr algn="ctr"/>
            <a:r>
              <a:rPr lang="en-GB" sz="1200"/>
              <a:t>Digital Health Lead: </a:t>
            </a:r>
            <a:br>
              <a:rPr lang="en-GB" sz="1200"/>
            </a:br>
            <a:r>
              <a:rPr lang="en-GB" sz="1200"/>
              <a:t>Niels Peek  </a:t>
            </a:r>
          </a:p>
          <a:p>
            <a:pPr algn="ctr"/>
            <a:r>
              <a:rPr lang="en-GB" sz="1050"/>
              <a:t>Niels.Peek@manchester.ac.uk</a:t>
            </a:r>
          </a:p>
          <a:p>
            <a:pPr algn="ctr"/>
            <a:endParaRPr lang="en-GB" sz="1200"/>
          </a:p>
        </p:txBody>
      </p:sp>
      <p:pic>
        <p:nvPicPr>
          <p:cNvPr id="2050" name="Picture 2" descr="Niels Peek">
            <a:extLst>
              <a:ext uri="{FF2B5EF4-FFF2-40B4-BE49-F238E27FC236}">
                <a16:creationId xmlns:a16="http://schemas.microsoft.com/office/drawing/2014/main" id="{970AD13C-7547-A1BD-C13D-D23B5D245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457" y="5475892"/>
            <a:ext cx="1116870" cy="12774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et the Team - blended diet - tube feeding - Wilbo's Blends — Wilbo's  Blends">
            <a:extLst>
              <a:ext uri="{FF2B5EF4-FFF2-40B4-BE49-F238E27FC236}">
                <a16:creationId xmlns:a16="http://schemas.microsoft.com/office/drawing/2014/main" id="{D1A3BD1E-865B-6BF7-7F21-6B7FB7EFC1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95" t="5056" r="9810" b="14812"/>
          <a:stretch/>
        </p:blipFill>
        <p:spPr bwMode="auto">
          <a:xfrm>
            <a:off x="5819993" y="5481984"/>
            <a:ext cx="1116870" cy="127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922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CFA381-539E-453B-887F-E027F9E08955}"/>
              </a:ext>
            </a:extLst>
          </p:cNvPr>
          <p:cNvSpPr txBox="1"/>
          <p:nvPr/>
        </p:nvSpPr>
        <p:spPr>
          <a:xfrm>
            <a:off x="8493151" y="111095"/>
            <a:ext cx="3086100" cy="553998"/>
          </a:xfrm>
          <a:prstGeom prst="rect">
            <a:avLst/>
          </a:prstGeom>
          <a:noFill/>
        </p:spPr>
        <p:txBody>
          <a:bodyPr wrap="square" rtlCol="0">
            <a:spAutoFit/>
          </a:bodyPr>
          <a:lstStyle/>
          <a:p>
            <a:pPr algn="r"/>
            <a:r>
              <a:rPr lang="en-GB" sz="1000">
                <a:solidFill>
                  <a:schemeClr val="bg1"/>
                </a:solidFill>
              </a:rPr>
              <a:t>CDSU Lead: </a:t>
            </a:r>
            <a:br>
              <a:rPr lang="en-GB" sz="1000">
                <a:solidFill>
                  <a:schemeClr val="bg1"/>
                </a:solidFill>
              </a:rPr>
            </a:br>
            <a:r>
              <a:rPr lang="en-GB" sz="1000">
                <a:solidFill>
                  <a:schemeClr val="bg1"/>
                </a:solidFill>
              </a:rPr>
              <a:t>___________ </a:t>
            </a:r>
          </a:p>
          <a:p>
            <a:pPr algn="r"/>
            <a:r>
              <a:rPr lang="en-GB" sz="1000">
                <a:solidFill>
                  <a:schemeClr val="bg1"/>
                </a:solidFill>
              </a:rPr>
              <a:t>____________</a:t>
            </a:r>
          </a:p>
        </p:txBody>
      </p:sp>
      <p:sp>
        <p:nvSpPr>
          <p:cNvPr id="3" name="TextBox 2">
            <a:extLst>
              <a:ext uri="{FF2B5EF4-FFF2-40B4-BE49-F238E27FC236}">
                <a16:creationId xmlns:a16="http://schemas.microsoft.com/office/drawing/2014/main" id="{9679312E-4B63-008B-A331-324BEC73C601}"/>
              </a:ext>
            </a:extLst>
          </p:cNvPr>
          <p:cNvSpPr txBox="1"/>
          <p:nvPr/>
        </p:nvSpPr>
        <p:spPr>
          <a:xfrm>
            <a:off x="778570" y="2127515"/>
            <a:ext cx="10225767" cy="1877437"/>
          </a:xfrm>
          <a:prstGeom prst="rect">
            <a:avLst/>
          </a:prstGeom>
          <a:noFill/>
        </p:spPr>
        <p:txBody>
          <a:bodyPr wrap="square" lIns="91440" tIns="45720" rIns="91440" bIns="45720" rtlCol="0" anchor="t">
            <a:spAutoFit/>
          </a:bodyPr>
          <a:lstStyle/>
          <a:p>
            <a:pPr marL="285750" indent="-285750">
              <a:spcAft>
                <a:spcPts val="600"/>
              </a:spcAft>
              <a:buFont typeface="Arial"/>
              <a:buChar char="•"/>
            </a:pPr>
            <a:r>
              <a:rPr lang="en-US" sz="1600">
                <a:effectLst/>
                <a:ea typeface="+mn-lt"/>
                <a:cs typeface="+mn-lt"/>
              </a:rPr>
              <a:t>Pump priming Clinical Data Science Unit (CDSU) support for extraction and curation of MFT datasets for projects and development of a pan-BRC research data </a:t>
            </a:r>
            <a:r>
              <a:rPr lang="en-US" sz="1600">
                <a:ea typeface="+mn-lt"/>
                <a:cs typeface="+mn-lt"/>
              </a:rPr>
              <a:t>repository.</a:t>
            </a:r>
          </a:p>
          <a:p>
            <a:pPr marL="285750" indent="-285750">
              <a:spcAft>
                <a:spcPts val="600"/>
              </a:spcAft>
              <a:buFont typeface="Arial"/>
              <a:buChar char="•"/>
            </a:pPr>
            <a:r>
              <a:rPr lang="en-US" sz="1600">
                <a:ea typeface="+mn-lt"/>
                <a:cs typeface="+mn-lt"/>
              </a:rPr>
              <a:t>This includes imaging data through a research-focused PACS manager. </a:t>
            </a:r>
          </a:p>
          <a:p>
            <a:pPr marL="285750" indent="-285750">
              <a:spcAft>
                <a:spcPts val="600"/>
              </a:spcAft>
              <a:buFont typeface="Arial"/>
              <a:buChar char="•"/>
            </a:pPr>
            <a:r>
              <a:rPr lang="en-US" sz="1600">
                <a:ea typeface="+mn-lt"/>
                <a:cs typeface="+mn-lt"/>
              </a:rPr>
              <a:t>A</a:t>
            </a:r>
            <a:r>
              <a:rPr lang="en-US" sz="1600">
                <a:effectLst/>
                <a:ea typeface="+mn-lt"/>
                <a:cs typeface="+mn-lt"/>
              </a:rPr>
              <a:t> planned cost-recovery model will provide added value.</a:t>
            </a:r>
            <a:r>
              <a:rPr lang="en-US" sz="1600">
                <a:ea typeface="+mn-lt"/>
                <a:cs typeface="+mn-lt"/>
              </a:rPr>
              <a:t> </a:t>
            </a:r>
            <a:endParaRPr lang="en-US" sz="1600">
              <a:cs typeface="Calibri"/>
            </a:endParaRPr>
          </a:p>
          <a:p>
            <a:pPr marL="285750" indent="-285750">
              <a:spcAft>
                <a:spcPts val="600"/>
              </a:spcAft>
              <a:buFont typeface="Arial"/>
              <a:buChar char="•"/>
            </a:pPr>
            <a:r>
              <a:rPr lang="en-US" sz="1600">
                <a:ea typeface="+mn-lt"/>
                <a:cs typeface="+mn-lt"/>
              </a:rPr>
              <a:t>A single route of contact for all data driven projects that seek to </a:t>
            </a:r>
            <a:r>
              <a:rPr lang="en-US" sz="1600" err="1">
                <a:ea typeface="+mn-lt"/>
                <a:cs typeface="+mn-lt"/>
              </a:rPr>
              <a:t>utilise</a:t>
            </a:r>
            <a:r>
              <a:rPr lang="en-US" sz="1600">
                <a:ea typeface="+mn-lt"/>
                <a:cs typeface="+mn-lt"/>
              </a:rPr>
              <a:t> MFT data </a:t>
            </a:r>
          </a:p>
          <a:p>
            <a:pPr marL="285750" indent="-285750">
              <a:spcAft>
                <a:spcPts val="600"/>
              </a:spcAft>
              <a:buFont typeface="Arial"/>
              <a:buChar char="•"/>
            </a:pPr>
            <a:r>
              <a:rPr lang="en-US" sz="1600">
                <a:ea typeface="+mn-lt"/>
                <a:cs typeface="+mn-lt"/>
              </a:rPr>
              <a:t>Working towards </a:t>
            </a:r>
            <a:r>
              <a:rPr lang="en-US" sz="1600" err="1">
                <a:ea typeface="+mn-lt"/>
                <a:cs typeface="+mn-lt"/>
              </a:rPr>
              <a:t>standardised</a:t>
            </a:r>
            <a:r>
              <a:rPr lang="en-US" sz="1600">
                <a:ea typeface="+mn-lt"/>
                <a:cs typeface="+mn-lt"/>
              </a:rPr>
              <a:t> processes for costing, ethical approval and IG considerations. </a:t>
            </a:r>
            <a:endParaRPr lang="en-GB" sz="1600">
              <a:cs typeface="Calibri" panose="020F0502020204030204"/>
            </a:endParaRPr>
          </a:p>
        </p:txBody>
      </p:sp>
      <p:sp>
        <p:nvSpPr>
          <p:cNvPr id="6" name="TextBox 5">
            <a:extLst>
              <a:ext uri="{FF2B5EF4-FFF2-40B4-BE49-F238E27FC236}">
                <a16:creationId xmlns:a16="http://schemas.microsoft.com/office/drawing/2014/main" id="{6AE86A55-168E-53DC-090F-D38161688C86}"/>
              </a:ext>
            </a:extLst>
          </p:cNvPr>
          <p:cNvSpPr txBox="1"/>
          <p:nvPr/>
        </p:nvSpPr>
        <p:spPr>
          <a:xfrm>
            <a:off x="7793197" y="5830371"/>
            <a:ext cx="3786054" cy="938719"/>
          </a:xfrm>
          <a:prstGeom prst="rect">
            <a:avLst/>
          </a:prstGeom>
          <a:noFill/>
        </p:spPr>
        <p:txBody>
          <a:bodyPr wrap="square" lIns="91440" tIns="45720" rIns="91440" bIns="45720" numCol="1" rtlCol="0" anchor="t">
            <a:spAutoFit/>
          </a:bodyPr>
          <a:lstStyle/>
          <a:p>
            <a:endParaRPr lang="en-US" sz="1100">
              <a:latin typeface="Calibri" panose="020F0502020204030204"/>
              <a:cs typeface="Calibri"/>
            </a:endParaRPr>
          </a:p>
          <a:p>
            <a:r>
              <a:rPr lang="en-US" sz="1100" i="1">
                <a:latin typeface="Calibri"/>
              </a:rPr>
              <a:t>Anthony Wilson </a:t>
            </a:r>
            <a:endParaRPr lang="en-US" sz="1100">
              <a:latin typeface="Calibri Light" panose="020F0302020204030204"/>
              <a:cs typeface="Arial"/>
            </a:endParaRPr>
          </a:p>
          <a:p>
            <a:r>
              <a:rPr lang="en-US" sz="1100" i="1">
                <a:latin typeface="Calibri"/>
              </a:rPr>
              <a:t>Group Clinical Research Informatics Lead, Manchester NHS FT</a:t>
            </a:r>
            <a:endParaRPr lang="en-US" sz="1100">
              <a:ea typeface="+mn-lt"/>
              <a:cs typeface="+mn-lt"/>
            </a:endParaRPr>
          </a:p>
          <a:p>
            <a:r>
              <a:rPr lang="en-US" sz="1000">
                <a:latin typeface="Calibri"/>
                <a:cs typeface="Calibri"/>
              </a:rPr>
              <a:t>Anthony.Wilson@mft.nhs.uk </a:t>
            </a:r>
            <a:endParaRPr lang="en-US" sz="1400"/>
          </a:p>
          <a:p>
            <a:endParaRPr lang="en-US" sz="1100">
              <a:latin typeface="+mj-lt"/>
              <a:cs typeface="Arial"/>
            </a:endParaRPr>
          </a:p>
        </p:txBody>
      </p:sp>
      <p:sp>
        <p:nvSpPr>
          <p:cNvPr id="8" name="Title 5">
            <a:extLst>
              <a:ext uri="{FF2B5EF4-FFF2-40B4-BE49-F238E27FC236}">
                <a16:creationId xmlns:a16="http://schemas.microsoft.com/office/drawing/2014/main" id="{C25532B3-6E88-4993-8F1B-CC8BE133CD41}"/>
              </a:ext>
            </a:extLst>
          </p:cNvPr>
          <p:cNvSpPr>
            <a:spLocks noGrp="1"/>
          </p:cNvSpPr>
          <p:nvPr>
            <p:ph type="title"/>
          </p:nvPr>
        </p:nvSpPr>
        <p:spPr>
          <a:xfrm>
            <a:off x="452273" y="1050202"/>
            <a:ext cx="8899957" cy="692204"/>
          </a:xfrm>
        </p:spPr>
        <p:txBody>
          <a:bodyPr/>
          <a:lstStyle/>
          <a:p>
            <a:r>
              <a:rPr lang="en-GB"/>
              <a:t>Manchester University NHS FT Clinical Data Science Unit</a:t>
            </a:r>
          </a:p>
        </p:txBody>
      </p:sp>
      <p:pic>
        <p:nvPicPr>
          <p:cNvPr id="9" name="Graphic 8">
            <a:extLst>
              <a:ext uri="{FF2B5EF4-FFF2-40B4-BE49-F238E27FC236}">
                <a16:creationId xmlns:a16="http://schemas.microsoft.com/office/drawing/2014/main" id="{D0D6E161-DDBA-4339-951A-AD29CCB87B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816" y="4886995"/>
            <a:ext cx="3037805" cy="3037805"/>
          </a:xfrm>
          <a:prstGeom prst="rect">
            <a:avLst/>
          </a:prstGeom>
        </p:spPr>
      </p:pic>
      <p:pic>
        <p:nvPicPr>
          <p:cNvPr id="3074" name="Picture 2" descr="Claire MacDonald">
            <a:extLst>
              <a:ext uri="{FF2B5EF4-FFF2-40B4-BE49-F238E27FC236}">
                <a16:creationId xmlns:a16="http://schemas.microsoft.com/office/drawing/2014/main" id="{98D8D414-5287-E983-A5A8-5C140CAD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958" y="5458553"/>
            <a:ext cx="1243247" cy="12432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7B3136-0880-B1B8-EDCF-BA625D28DE06}"/>
              </a:ext>
            </a:extLst>
          </p:cNvPr>
          <p:cNvSpPr txBox="1"/>
          <p:nvPr/>
        </p:nvSpPr>
        <p:spPr>
          <a:xfrm>
            <a:off x="3920174" y="5999648"/>
            <a:ext cx="3786054" cy="600164"/>
          </a:xfrm>
          <a:prstGeom prst="rect">
            <a:avLst/>
          </a:prstGeom>
          <a:noFill/>
        </p:spPr>
        <p:txBody>
          <a:bodyPr wrap="square" lIns="91440" tIns="45720" rIns="91440" bIns="45720" numCol="1" rtlCol="0" anchor="t">
            <a:spAutoFit/>
          </a:bodyPr>
          <a:lstStyle/>
          <a:p>
            <a:r>
              <a:rPr lang="en-US" sz="1100" i="1">
                <a:latin typeface="Calibri"/>
              </a:rPr>
              <a:t>Claire MacDonald</a:t>
            </a:r>
            <a:endParaRPr lang="en-US" sz="1100">
              <a:latin typeface="Calibri Light" panose="020F0302020204030204"/>
              <a:cs typeface="Arial"/>
            </a:endParaRPr>
          </a:p>
          <a:p>
            <a:r>
              <a:rPr lang="en-US" sz="1100" i="1">
                <a:latin typeface="Calibri"/>
              </a:rPr>
              <a:t>Head of Delivery, CDSU,  Manchester NHS FT</a:t>
            </a:r>
            <a:endParaRPr lang="en-US" sz="1100">
              <a:latin typeface="Calibri Light" panose="020F0302020204030204"/>
              <a:cs typeface="Arial"/>
            </a:endParaRPr>
          </a:p>
          <a:p>
            <a:r>
              <a:rPr lang="en-US" sz="1050">
                <a:ea typeface="+mn-lt"/>
                <a:cs typeface="+mn-lt"/>
              </a:rPr>
              <a:t>Claire.MacDonald3@mft.nhs.uk</a:t>
            </a:r>
            <a:endParaRPr lang="en-US" sz="1100">
              <a:cs typeface="Calibri"/>
            </a:endParaRPr>
          </a:p>
        </p:txBody>
      </p:sp>
      <p:pic>
        <p:nvPicPr>
          <p:cNvPr id="3076" name="Picture 4">
            <a:extLst>
              <a:ext uri="{FF2B5EF4-FFF2-40B4-BE49-F238E27FC236}">
                <a16:creationId xmlns:a16="http://schemas.microsoft.com/office/drawing/2014/main" id="{1403886A-98F9-34F4-E0EF-1E50A6F785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1881" y="5467374"/>
            <a:ext cx="1201316" cy="120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806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7B14AE-1BE1-44EE-AF9F-DD82DDDF9CAD}"/>
              </a:ext>
            </a:extLst>
          </p:cNvPr>
          <p:cNvSpPr txBox="1"/>
          <p:nvPr/>
        </p:nvSpPr>
        <p:spPr>
          <a:xfrm>
            <a:off x="733462" y="2002249"/>
            <a:ext cx="9825451" cy="2554545"/>
          </a:xfrm>
          <a:prstGeom prst="rect">
            <a:avLst/>
          </a:prstGeom>
          <a:noFill/>
        </p:spPr>
        <p:txBody>
          <a:bodyPr wrap="square" rtlCol="0">
            <a:spAutoFit/>
          </a:bodyPr>
          <a:lstStyle/>
          <a:p>
            <a:r>
              <a:rPr lang="en-GB" sz="1600" b="1" u="sng">
                <a:effectLst/>
                <a:ea typeface="Times New Roman" panose="02020603050405020304" pitchFamily="18" charset="0"/>
                <a:cs typeface="Calibri" panose="020F0502020204030204" pitchFamily="34" charset="0"/>
              </a:rPr>
              <a:t>Commercialise</a:t>
            </a:r>
          </a:p>
          <a:p>
            <a:pPr marL="628650" lvl="1" indent="-171450">
              <a:buFont typeface="Arial" panose="020B0604020202020204" pitchFamily="34" charset="0"/>
              <a:buChar char="•"/>
              <a:defRPr/>
            </a:pPr>
            <a:r>
              <a:rPr kumimoji="0" lang="en-GB" sz="1600" b="0" i="0" u="none" strike="noStrike" kern="1200" cap="none" spc="0" normalizeH="0" baseline="0" noProof="0">
                <a:ln>
                  <a:noFill/>
                </a:ln>
                <a:solidFill>
                  <a:prstClr val="black"/>
                </a:solidFill>
                <a:effectLst/>
                <a:uLnTx/>
                <a:uFillTx/>
                <a:ea typeface="Times New Roman" panose="02020603050405020304" pitchFamily="18" charset="0"/>
                <a:cs typeface="Calibri" panose="020F0502020204030204" pitchFamily="34" charset="0"/>
              </a:rPr>
              <a:t>Developing ‘</a:t>
            </a:r>
            <a:r>
              <a:rPr kumimoji="0" lang="en-GB" sz="1600" b="1" i="0" u="none" strike="noStrike" kern="1200" cap="none" spc="0" normalizeH="0" baseline="0" noProof="0">
                <a:ln>
                  <a:noFill/>
                </a:ln>
                <a:solidFill>
                  <a:prstClr val="black"/>
                </a:solidFill>
                <a:effectLst/>
                <a:uLnTx/>
                <a:uFillTx/>
                <a:ea typeface="Times New Roman" panose="02020603050405020304" pitchFamily="18" charset="0"/>
                <a:cs typeface="Calibri" panose="020F0502020204030204" pitchFamily="34" charset="0"/>
              </a:rPr>
              <a:t>impact realisation &amp; commercialisation plans’ </a:t>
            </a:r>
            <a:r>
              <a:rPr kumimoji="0" lang="en-GB" sz="1600" b="0" i="0" u="none" strike="noStrike" kern="1200" cap="none" spc="0" normalizeH="0" baseline="0" noProof="0">
                <a:ln>
                  <a:noFill/>
                </a:ln>
                <a:solidFill>
                  <a:prstClr val="black"/>
                </a:solidFill>
                <a:effectLst/>
                <a:uLnTx/>
                <a:uFillTx/>
                <a:ea typeface="Times New Roman" panose="02020603050405020304" pitchFamily="18" charset="0"/>
                <a:cs typeface="Calibri" panose="020F0502020204030204" pitchFamily="34" charset="0"/>
              </a:rPr>
              <a:t>for our research with comprehensive invention capture.  </a:t>
            </a:r>
          </a:p>
          <a:p>
            <a:pPr marL="628650" lvl="1" indent="-171450">
              <a:buFont typeface="Arial" panose="020B0604020202020204" pitchFamily="34" charset="0"/>
              <a:buChar char="•"/>
              <a:defRPr/>
            </a:pPr>
            <a:r>
              <a:rPr kumimoji="0" lang="en-GB" sz="1600" b="1" i="0" u="none" strike="noStrike" kern="1200" cap="none" spc="0" normalizeH="0" baseline="0" noProof="0">
                <a:ln>
                  <a:noFill/>
                </a:ln>
                <a:solidFill>
                  <a:prstClr val="black"/>
                </a:solidFill>
                <a:effectLst/>
                <a:uLnTx/>
                <a:uFillTx/>
                <a:ea typeface="Times New Roman" panose="02020603050405020304" pitchFamily="18" charset="0"/>
                <a:cs typeface="Calibri" panose="020F0502020204030204" pitchFamily="34" charset="0"/>
              </a:rPr>
              <a:t>Proactively identify commercially attractive research</a:t>
            </a:r>
            <a:r>
              <a:rPr kumimoji="0" lang="en-GB" sz="1600" b="0" i="0" u="none" strike="noStrike" kern="1200" cap="none" spc="0" normalizeH="0" baseline="0" noProof="0">
                <a:ln>
                  <a:noFill/>
                </a:ln>
                <a:solidFill>
                  <a:prstClr val="black"/>
                </a:solidFill>
                <a:effectLst/>
                <a:uLnTx/>
                <a:uFillTx/>
                <a:ea typeface="Times New Roman" panose="02020603050405020304" pitchFamily="18" charset="0"/>
                <a:cs typeface="Calibri" panose="020F0502020204030204" pitchFamily="34" charset="0"/>
              </a:rPr>
              <a:t>, working with Manchester Innovation Factory (</a:t>
            </a:r>
            <a:r>
              <a:rPr kumimoji="0" lang="en-GB" sz="1600" b="0" i="0" u="none" strike="noStrike" kern="1200" cap="none" spc="0" normalizeH="0" baseline="0" noProof="0" err="1">
                <a:ln>
                  <a:noFill/>
                </a:ln>
                <a:solidFill>
                  <a:prstClr val="black"/>
                </a:solidFill>
                <a:effectLst/>
                <a:uLnTx/>
                <a:uFillTx/>
                <a:ea typeface="Times New Roman" panose="02020603050405020304" pitchFamily="18" charset="0"/>
                <a:cs typeface="Calibri" panose="020F0502020204030204" pitchFamily="34" charset="0"/>
              </a:rPr>
              <a:t>UoMIF</a:t>
            </a:r>
            <a:r>
              <a:rPr kumimoji="0" lang="en-GB" sz="1600" b="0" i="0" u="none" strike="noStrike" kern="1200" cap="none" spc="0" normalizeH="0" baseline="0" noProof="0">
                <a:ln>
                  <a:noFill/>
                </a:ln>
                <a:solidFill>
                  <a:prstClr val="black"/>
                </a:solidFill>
                <a:effectLst/>
                <a:uLnTx/>
                <a:uFillTx/>
                <a:ea typeface="Times New Roman" panose="02020603050405020304" pitchFamily="18" charset="0"/>
                <a:cs typeface="Calibri" panose="020F0502020204030204" pitchFamily="34" charset="0"/>
              </a:rPr>
              <a:t>) to develop mechanisms for regular audits of our project pipeline.</a:t>
            </a:r>
          </a:p>
          <a:p>
            <a:pPr marL="628650" lvl="1" indent="-171450">
              <a:buFont typeface="Arial" panose="020B0604020202020204" pitchFamily="34" charset="0"/>
              <a:buChar char="•"/>
              <a:defRPr/>
            </a:pPr>
            <a:r>
              <a:rPr kumimoji="0" lang="en-GB" sz="1600" b="0" i="0" u="none" strike="noStrike" kern="1200" cap="none" spc="0" normalizeH="0" baseline="0" noProof="0">
                <a:ln>
                  <a:noFill/>
                </a:ln>
                <a:solidFill>
                  <a:prstClr val="black"/>
                </a:solidFill>
                <a:effectLst/>
                <a:uLnTx/>
                <a:uFillTx/>
                <a:ea typeface="Times New Roman" panose="02020603050405020304" pitchFamily="18" charset="0"/>
                <a:cs typeface="Calibri" panose="020F0502020204030204" pitchFamily="34" charset="0"/>
              </a:rPr>
              <a:t>Showcase </a:t>
            </a:r>
            <a:r>
              <a:rPr kumimoji="0" lang="en-GB" sz="1600" b="1" i="0" u="none" strike="noStrike" kern="1200" cap="none" spc="0" normalizeH="0" baseline="0" noProof="0">
                <a:ln>
                  <a:noFill/>
                </a:ln>
                <a:solidFill>
                  <a:prstClr val="black"/>
                </a:solidFill>
                <a:effectLst/>
                <a:uLnTx/>
                <a:uFillTx/>
                <a:ea typeface="Times New Roman" panose="02020603050405020304" pitchFamily="18" charset="0"/>
                <a:cs typeface="Calibri" panose="020F0502020204030204" pitchFamily="34" charset="0"/>
              </a:rPr>
              <a:t>‘show and tell’, ‘collective impact forums’ </a:t>
            </a:r>
            <a:r>
              <a:rPr kumimoji="0" lang="en-GB" sz="1600" b="0" i="0" u="none" strike="noStrike" kern="1200" cap="none" spc="0" normalizeH="0" baseline="0" noProof="0">
                <a:ln>
                  <a:noFill/>
                </a:ln>
                <a:solidFill>
                  <a:prstClr val="black"/>
                </a:solidFill>
                <a:effectLst/>
                <a:uLnTx/>
                <a:uFillTx/>
                <a:ea typeface="Times New Roman" panose="02020603050405020304" pitchFamily="18" charset="0"/>
                <a:cs typeface="Calibri" panose="020F0502020204030204" pitchFamily="34" charset="0"/>
              </a:rPr>
              <a:t>and </a:t>
            </a:r>
            <a:r>
              <a:rPr kumimoji="0" lang="en-GB" sz="1600" b="1" i="0" u="none" strike="noStrike" kern="1200" cap="none" spc="0" normalizeH="0" baseline="0" noProof="0">
                <a:ln>
                  <a:noFill/>
                </a:ln>
                <a:solidFill>
                  <a:prstClr val="black"/>
                </a:solidFill>
                <a:effectLst/>
                <a:uLnTx/>
                <a:uFillTx/>
                <a:ea typeface="Times New Roman" panose="02020603050405020304" pitchFamily="18" charset="0"/>
                <a:cs typeface="Calibri" panose="020F0502020204030204" pitchFamily="34" charset="0"/>
              </a:rPr>
              <a:t>‘town hall’ </a:t>
            </a:r>
            <a:r>
              <a:rPr kumimoji="0" lang="en-GB" sz="1600" b="0" i="0" u="none" strike="noStrike" kern="1200" cap="none" spc="0" normalizeH="0" baseline="0" noProof="0">
                <a:ln>
                  <a:noFill/>
                </a:ln>
                <a:solidFill>
                  <a:prstClr val="black"/>
                </a:solidFill>
                <a:effectLst/>
                <a:uLnTx/>
                <a:uFillTx/>
                <a:ea typeface="Times New Roman" panose="02020603050405020304" pitchFamily="18" charset="0"/>
                <a:cs typeface="Calibri" panose="020F0502020204030204" pitchFamily="34" charset="0"/>
              </a:rPr>
              <a:t>sessions with our commercial partners and VC investors to maximise commercialisation, investment &amp; licensing opportunities.</a:t>
            </a:r>
            <a:endParaRPr lang="en-GB" sz="1600">
              <a:solidFill>
                <a:prstClr val="black"/>
              </a:solidFill>
              <a:ea typeface="Times New Roman" panose="02020603050405020304" pitchFamily="18" charset="0"/>
              <a:cs typeface="Times New Roman" panose="02020603050405020304" pitchFamily="18" charset="0"/>
            </a:endParaRPr>
          </a:p>
          <a:p>
            <a:pPr marR="0" lvl="0" algn="l" defTabSz="457200" rtl="0" eaLnBrk="1" fontAlgn="auto" latinLnBrk="0" hangingPunct="1">
              <a:spcBef>
                <a:spcPts val="0"/>
              </a:spcBef>
              <a:spcAft>
                <a:spcPts val="0"/>
              </a:spcAft>
              <a:buClrTx/>
              <a:buSzTx/>
              <a:tabLst/>
              <a:defRPr/>
            </a:pPr>
            <a:endParaRPr lang="en-GB" sz="1600">
              <a:effectLst/>
              <a:ea typeface="Times New Roman" panose="02020603050405020304" pitchFamily="18" charset="0"/>
              <a:cs typeface="Times New Roman" panose="02020603050405020304" pitchFamily="18" charset="0"/>
            </a:endParaRPr>
          </a:p>
          <a:p>
            <a:r>
              <a:rPr lang="en-US" sz="1600"/>
              <a:t>Activity will be managed via the BRC Innovation and Partnerships team, joint with Manchester NIHR CRF and embedded within the MFT Innovation team to align strategies and activities across the GM ecosystem.</a:t>
            </a:r>
          </a:p>
        </p:txBody>
      </p:sp>
      <p:pic>
        <p:nvPicPr>
          <p:cNvPr id="3" name="Picture 2" descr="A person wearing glasses&#10;&#10;Description automatically generated with low confidence">
            <a:extLst>
              <a:ext uri="{FF2B5EF4-FFF2-40B4-BE49-F238E27FC236}">
                <a16:creationId xmlns:a16="http://schemas.microsoft.com/office/drawing/2014/main" id="{3B0BDF45-6CB1-47B0-BD64-5B2C81F428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8002" y="4674553"/>
            <a:ext cx="1176528" cy="1568704"/>
          </a:xfrm>
          <a:prstGeom prst="rect">
            <a:avLst/>
          </a:prstGeom>
        </p:spPr>
      </p:pic>
      <p:pic>
        <p:nvPicPr>
          <p:cNvPr id="2" name="Picture 1">
            <a:extLst>
              <a:ext uri="{FF2B5EF4-FFF2-40B4-BE49-F238E27FC236}">
                <a16:creationId xmlns:a16="http://schemas.microsoft.com/office/drawing/2014/main" id="{4525CBFC-609D-4DC5-BDF5-2987DE4B2B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5096" y="4711291"/>
            <a:ext cx="1257300" cy="1500378"/>
          </a:xfrm>
          <a:prstGeom prst="rect">
            <a:avLst/>
          </a:prstGeom>
        </p:spPr>
      </p:pic>
      <p:sp>
        <p:nvSpPr>
          <p:cNvPr id="9" name="TextBox 8">
            <a:extLst>
              <a:ext uri="{FF2B5EF4-FFF2-40B4-BE49-F238E27FC236}">
                <a16:creationId xmlns:a16="http://schemas.microsoft.com/office/drawing/2014/main" id="{F43D80D3-DC92-4391-911F-981D905B391B}"/>
              </a:ext>
            </a:extLst>
          </p:cNvPr>
          <p:cNvSpPr txBox="1"/>
          <p:nvPr/>
        </p:nvSpPr>
        <p:spPr>
          <a:xfrm>
            <a:off x="3457408" y="6211669"/>
            <a:ext cx="1618392" cy="523220"/>
          </a:xfrm>
          <a:prstGeom prst="rect">
            <a:avLst/>
          </a:prstGeom>
          <a:noFill/>
        </p:spPr>
        <p:txBody>
          <a:bodyPr wrap="none" rtlCol="0">
            <a:spAutoFit/>
          </a:bodyPr>
          <a:lstStyle/>
          <a:p>
            <a:pPr algn="ctr"/>
            <a:r>
              <a:rPr lang="en-GB" sz="1400" b="1"/>
              <a:t>BRC Industry Lead: </a:t>
            </a:r>
          </a:p>
          <a:p>
            <a:pPr algn="ctr"/>
            <a:r>
              <a:rPr lang="en-GB" sz="1400"/>
              <a:t>Prof Rick Body</a:t>
            </a:r>
          </a:p>
        </p:txBody>
      </p:sp>
      <p:sp>
        <p:nvSpPr>
          <p:cNvPr id="10" name="TextBox 9">
            <a:extLst>
              <a:ext uri="{FF2B5EF4-FFF2-40B4-BE49-F238E27FC236}">
                <a16:creationId xmlns:a16="http://schemas.microsoft.com/office/drawing/2014/main" id="{E393226F-8AAA-4998-9FDC-32F19CA41807}"/>
              </a:ext>
            </a:extLst>
          </p:cNvPr>
          <p:cNvSpPr txBox="1"/>
          <p:nvPr/>
        </p:nvSpPr>
        <p:spPr>
          <a:xfrm>
            <a:off x="6442056" y="6211669"/>
            <a:ext cx="2888419" cy="523220"/>
          </a:xfrm>
          <a:prstGeom prst="rect">
            <a:avLst/>
          </a:prstGeom>
          <a:noFill/>
        </p:spPr>
        <p:txBody>
          <a:bodyPr wrap="none" rtlCol="0">
            <a:spAutoFit/>
          </a:bodyPr>
          <a:lstStyle/>
          <a:p>
            <a:pPr algn="ctr"/>
            <a:r>
              <a:rPr lang="en-GB" sz="1400" b="1"/>
              <a:t>Innovation &amp; Partnerships Manager:</a:t>
            </a:r>
          </a:p>
          <a:p>
            <a:pPr algn="ctr"/>
            <a:r>
              <a:rPr lang="en-GB" sz="1400"/>
              <a:t>Dr Colette Inkson</a:t>
            </a:r>
          </a:p>
        </p:txBody>
      </p:sp>
      <p:sp>
        <p:nvSpPr>
          <p:cNvPr id="8" name="Title 7">
            <a:extLst>
              <a:ext uri="{FF2B5EF4-FFF2-40B4-BE49-F238E27FC236}">
                <a16:creationId xmlns:a16="http://schemas.microsoft.com/office/drawing/2014/main" id="{20A4DC48-C42F-4975-BC70-1DD84B16F616}"/>
              </a:ext>
            </a:extLst>
          </p:cNvPr>
          <p:cNvSpPr>
            <a:spLocks noGrp="1"/>
          </p:cNvSpPr>
          <p:nvPr>
            <p:ph type="title"/>
          </p:nvPr>
        </p:nvSpPr>
        <p:spPr/>
        <p:txBody>
          <a:bodyPr/>
          <a:lstStyle/>
          <a:p>
            <a:r>
              <a:rPr lang="en-GB"/>
              <a:t>Innovation and Partnerships</a:t>
            </a:r>
          </a:p>
        </p:txBody>
      </p:sp>
    </p:spTree>
    <p:extLst>
      <p:ext uri="{BB962C8B-B14F-4D97-AF65-F5344CB8AC3E}">
        <p14:creationId xmlns:p14="http://schemas.microsoft.com/office/powerpoint/2010/main" val="3316779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A018206-F491-4BFF-9192-0113059BA62D}"/>
              </a:ext>
            </a:extLst>
          </p:cNvPr>
          <p:cNvGraphicFramePr>
            <a:graphicFrameLocks noGrp="1"/>
          </p:cNvGraphicFramePr>
          <p:nvPr>
            <p:extLst>
              <p:ext uri="{D42A27DB-BD31-4B8C-83A1-F6EECF244321}">
                <p14:modId xmlns:p14="http://schemas.microsoft.com/office/powerpoint/2010/main" val="2267031144"/>
              </p:ext>
            </p:extLst>
          </p:nvPr>
        </p:nvGraphicFramePr>
        <p:xfrm>
          <a:off x="1235679" y="1627525"/>
          <a:ext cx="9250530" cy="4572000"/>
        </p:xfrm>
        <a:graphic>
          <a:graphicData uri="http://schemas.openxmlformats.org/drawingml/2006/table">
            <a:tbl>
              <a:tblPr firstRow="1" bandRow="1">
                <a:tableStyleId>{5940675A-B579-460E-94D1-54222C63F5DA}</a:tableStyleId>
              </a:tblPr>
              <a:tblGrid>
                <a:gridCol w="3083510">
                  <a:extLst>
                    <a:ext uri="{9D8B030D-6E8A-4147-A177-3AD203B41FA5}">
                      <a16:colId xmlns:a16="http://schemas.microsoft.com/office/drawing/2014/main" val="3102132284"/>
                    </a:ext>
                  </a:extLst>
                </a:gridCol>
                <a:gridCol w="3083510">
                  <a:extLst>
                    <a:ext uri="{9D8B030D-6E8A-4147-A177-3AD203B41FA5}">
                      <a16:colId xmlns:a16="http://schemas.microsoft.com/office/drawing/2014/main" val="1738175466"/>
                    </a:ext>
                  </a:extLst>
                </a:gridCol>
                <a:gridCol w="3083510">
                  <a:extLst>
                    <a:ext uri="{9D8B030D-6E8A-4147-A177-3AD203B41FA5}">
                      <a16:colId xmlns:a16="http://schemas.microsoft.com/office/drawing/2014/main" val="999386504"/>
                    </a:ext>
                  </a:extLst>
                </a:gridCol>
              </a:tblGrid>
              <a:tr h="370840">
                <a:tc>
                  <a:txBody>
                    <a:bodyPr/>
                    <a:lstStyle/>
                    <a:p>
                      <a:pPr algn="ctr"/>
                      <a:r>
                        <a:rPr lang="en-GB" sz="1800" b="1" u="none" kern="1200">
                          <a:solidFill>
                            <a:schemeClr val="bg1"/>
                          </a:solidFill>
                          <a:effectLst/>
                          <a:latin typeface="+mn-lt"/>
                          <a:ea typeface="Times New Roman" panose="02020603050405020304" pitchFamily="18" charset="0"/>
                          <a:cs typeface="Calibri" panose="020F0502020204030204" pitchFamily="34" charset="0"/>
                        </a:rPr>
                        <a:t>Develop an entrepreneurial workforce</a:t>
                      </a:r>
                      <a:endParaRPr lang="en-GB" u="none">
                        <a:solidFill>
                          <a:schemeClr val="bg1"/>
                        </a:solidFill>
                        <a:latin typeface="+mn-lt"/>
                      </a:endParaRPr>
                    </a:p>
                  </a:txBody>
                  <a:tcPr anchor="ctr">
                    <a:solidFill>
                      <a:srgbClr val="193E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mn-lt"/>
                          <a:ea typeface="Times New Roman" panose="02020603050405020304" pitchFamily="18" charset="0"/>
                          <a:cs typeface="Calibri" panose="020F0502020204030204" pitchFamily="34" charset="0"/>
                        </a:rPr>
                        <a:t>Commercialisation</a:t>
                      </a:r>
                      <a:endParaRPr lang="en-GB">
                        <a:solidFill>
                          <a:schemeClr val="bg1"/>
                        </a:solidFill>
                        <a:latin typeface="+mn-lt"/>
                      </a:endParaRPr>
                    </a:p>
                  </a:txBody>
                  <a:tcPr anchor="ctr">
                    <a:solidFill>
                      <a:srgbClr val="193E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u="none" kern="1200">
                          <a:solidFill>
                            <a:schemeClr val="bg1"/>
                          </a:solidFill>
                          <a:effectLst/>
                          <a:latin typeface="+mn-lt"/>
                          <a:ea typeface="Times New Roman" panose="02020603050405020304" pitchFamily="18" charset="0"/>
                          <a:cs typeface="Calibri" panose="020F0502020204030204" pitchFamily="34" charset="0"/>
                        </a:rPr>
                        <a:t>Strategic partnerships</a:t>
                      </a:r>
                      <a:endParaRPr lang="en-GB">
                        <a:solidFill>
                          <a:schemeClr val="bg1"/>
                        </a:solidFill>
                        <a:latin typeface="+mn-lt"/>
                      </a:endParaRPr>
                    </a:p>
                  </a:txBody>
                  <a:tcPr anchor="ctr">
                    <a:solidFill>
                      <a:srgbClr val="193E72"/>
                    </a:solidFill>
                  </a:tcPr>
                </a:tc>
                <a:extLst>
                  <a:ext uri="{0D108BD9-81ED-4DB2-BD59-A6C34878D82A}">
                    <a16:rowId xmlns:a16="http://schemas.microsoft.com/office/drawing/2014/main" val="845944277"/>
                  </a:ext>
                </a:extLst>
              </a:tr>
              <a:tr h="370840">
                <a:tc>
                  <a:txBody>
                    <a:bodyPr/>
                    <a:lstStyle/>
                    <a:p>
                      <a:pPr marL="171450" lvl="0" indent="-171450">
                        <a:lnSpc>
                          <a:spcPct val="150000"/>
                        </a:lnSpc>
                        <a:buFont typeface="Arial" panose="020B0604020202020204" pitchFamily="34" charset="0"/>
                        <a:buChar char="•"/>
                      </a:pPr>
                      <a:r>
                        <a:rPr lang="en-GB" sz="1200" kern="1200">
                          <a:solidFill>
                            <a:schemeClr val="tx1"/>
                          </a:solidFill>
                          <a:latin typeface="+mn-lt"/>
                          <a:ea typeface="Times New Roman" panose="02020603050405020304" pitchFamily="18" charset="0"/>
                          <a:cs typeface="Calibri" panose="020F0502020204030204" pitchFamily="34" charset="0"/>
                        </a:rPr>
                        <a:t>Expand on our </a:t>
                      </a:r>
                      <a:r>
                        <a:rPr lang="en-GB" sz="1200" b="1" kern="1200">
                          <a:solidFill>
                            <a:schemeClr val="tx1"/>
                          </a:solidFill>
                          <a:latin typeface="+mn-lt"/>
                          <a:ea typeface="Times New Roman" panose="02020603050405020304" pitchFamily="18" charset="0"/>
                          <a:cs typeface="Calibri" panose="020F0502020204030204" pitchFamily="34" charset="0"/>
                        </a:rPr>
                        <a:t>‘</a:t>
                      </a:r>
                      <a:r>
                        <a:rPr lang="en-US" sz="1200" b="1" kern="1200">
                          <a:solidFill>
                            <a:schemeClr val="tx1"/>
                          </a:solidFill>
                          <a:latin typeface="+mn-lt"/>
                          <a:ea typeface="Times New Roman" panose="02020603050405020304" pitchFamily="18" charset="0"/>
                          <a:cs typeface="Calibri" panose="020F0502020204030204" pitchFamily="34" charset="0"/>
                        </a:rPr>
                        <a:t>Innovator Training Scheme’ </a:t>
                      </a:r>
                      <a:r>
                        <a:rPr lang="en-GB" sz="1200" kern="1200">
                          <a:solidFill>
                            <a:schemeClr val="tx1"/>
                          </a:solidFill>
                          <a:effectLst/>
                          <a:latin typeface="+mn-lt"/>
                          <a:ea typeface="Times New Roman" panose="02020603050405020304" pitchFamily="18" charset="0"/>
                          <a:cs typeface="Calibri" panose="020F0502020204030204" pitchFamily="34" charset="0"/>
                        </a:rPr>
                        <a:t>working with Capacity Building team and Translation Manchester to build an </a:t>
                      </a:r>
                      <a:r>
                        <a:rPr lang="en-GB" sz="1200" b="1" kern="1200">
                          <a:solidFill>
                            <a:schemeClr val="tx1"/>
                          </a:solidFill>
                          <a:effectLst/>
                          <a:latin typeface="+mn-lt"/>
                          <a:ea typeface="Times New Roman" panose="02020603050405020304" pitchFamily="18" charset="0"/>
                          <a:cs typeface="Calibri" panose="020F0502020204030204" pitchFamily="34" charset="0"/>
                        </a:rPr>
                        <a:t>e-learning innovation platform</a:t>
                      </a:r>
                      <a:endParaRPr lang="en-US" sz="1200" b="1" kern="1200">
                        <a:solidFill>
                          <a:schemeClr val="tx1"/>
                        </a:solidFill>
                        <a:latin typeface="+mn-lt"/>
                        <a:ea typeface="Times New Roman" panose="02020603050405020304" pitchFamily="18" charset="0"/>
                        <a:cs typeface="Calibri" panose="020F0502020204030204" pitchFamily="34" charset="0"/>
                      </a:endParaRPr>
                    </a:p>
                    <a:p>
                      <a:pPr marL="171450" lvl="0" indent="-171450">
                        <a:lnSpc>
                          <a:spcPct val="150000"/>
                        </a:lnSpc>
                        <a:buFont typeface="Arial" panose="020B0604020202020204" pitchFamily="34" charset="0"/>
                        <a:buChar char="•"/>
                      </a:pPr>
                      <a:r>
                        <a:rPr lang="en-GB" sz="1200" kern="1200">
                          <a:solidFill>
                            <a:schemeClr val="tx1"/>
                          </a:solidFill>
                          <a:latin typeface="+mn-lt"/>
                          <a:ea typeface="Times New Roman" panose="02020603050405020304" pitchFamily="18" charset="0"/>
                          <a:cs typeface="Calibri" panose="020F0502020204030204" pitchFamily="34" charset="0"/>
                        </a:rPr>
                        <a:t>Providing </a:t>
                      </a:r>
                      <a:r>
                        <a:rPr lang="en-GB" sz="1200" b="1" kern="1200">
                          <a:solidFill>
                            <a:schemeClr val="tx1"/>
                          </a:solidFill>
                          <a:latin typeface="+mn-lt"/>
                          <a:ea typeface="Times New Roman" panose="02020603050405020304" pitchFamily="18" charset="0"/>
                          <a:cs typeface="Calibri" panose="020F0502020204030204" pitchFamily="34" charset="0"/>
                        </a:rPr>
                        <a:t>v</a:t>
                      </a:r>
                      <a:r>
                        <a:rPr lang="en-GB" sz="1200" b="1" kern="1200">
                          <a:solidFill>
                            <a:schemeClr val="tx1"/>
                          </a:solidFill>
                          <a:effectLst/>
                          <a:latin typeface="+mn-lt"/>
                          <a:ea typeface="Times New Roman" panose="02020603050405020304" pitchFamily="18" charset="0"/>
                          <a:cs typeface="Calibri" panose="020F0502020204030204" pitchFamily="34" charset="0"/>
                        </a:rPr>
                        <a:t>isible role models </a:t>
                      </a:r>
                      <a:r>
                        <a:rPr lang="en-GB" sz="1200" kern="1200">
                          <a:solidFill>
                            <a:schemeClr val="tx1"/>
                          </a:solidFill>
                          <a:effectLst/>
                          <a:latin typeface="+mn-lt"/>
                          <a:ea typeface="Times New Roman" panose="02020603050405020304" pitchFamily="18" charset="0"/>
                          <a:cs typeface="Calibri" panose="020F0502020204030204" pitchFamily="34" charset="0"/>
                        </a:rPr>
                        <a:t>and mentoring for rising innovators through our </a:t>
                      </a:r>
                      <a:r>
                        <a:rPr lang="en-GB" sz="1200" b="1" kern="1200">
                          <a:solidFill>
                            <a:schemeClr val="tx1"/>
                          </a:solidFill>
                          <a:effectLst/>
                          <a:latin typeface="+mn-lt"/>
                          <a:ea typeface="Times New Roman" panose="02020603050405020304" pitchFamily="18" charset="0"/>
                          <a:cs typeface="Calibri" panose="020F0502020204030204" pitchFamily="34" charset="0"/>
                        </a:rPr>
                        <a:t>‘Innovator Insights’ </a:t>
                      </a:r>
                      <a:r>
                        <a:rPr lang="en-GB" sz="1200" kern="1200">
                          <a:solidFill>
                            <a:schemeClr val="tx1"/>
                          </a:solidFill>
                          <a:effectLst/>
                          <a:latin typeface="+mn-lt"/>
                          <a:ea typeface="Times New Roman" panose="02020603050405020304" pitchFamily="18" charset="0"/>
                          <a:cs typeface="Calibri" panose="020F0502020204030204" pitchFamily="34" charset="0"/>
                        </a:rPr>
                        <a:t>blog series;</a:t>
                      </a:r>
                    </a:p>
                    <a:p>
                      <a:pPr marL="171450" lvl="0" indent="-171450">
                        <a:lnSpc>
                          <a:spcPct val="150000"/>
                        </a:lnSpc>
                        <a:buFont typeface="Arial" panose="020B0604020202020204" pitchFamily="34" charset="0"/>
                        <a:buChar char="•"/>
                      </a:pPr>
                      <a:r>
                        <a:rPr lang="en-GB" sz="1200" b="1" kern="1200">
                          <a:solidFill>
                            <a:schemeClr val="tx1"/>
                          </a:solidFill>
                          <a:effectLst/>
                          <a:latin typeface="+mn-lt"/>
                          <a:ea typeface="Times New Roman" panose="02020603050405020304" pitchFamily="18" charset="0"/>
                          <a:cs typeface="Calibri" panose="020F0502020204030204" pitchFamily="34" charset="0"/>
                        </a:rPr>
                        <a:t>Pump priming </a:t>
                      </a:r>
                      <a:r>
                        <a:rPr lang="en-GB" sz="1200" kern="1200">
                          <a:solidFill>
                            <a:schemeClr val="tx1"/>
                          </a:solidFill>
                          <a:effectLst/>
                          <a:latin typeface="+mn-lt"/>
                          <a:ea typeface="Times New Roman" panose="02020603050405020304" pitchFamily="18" charset="0"/>
                          <a:cs typeface="Calibri" panose="020F0502020204030204" pitchFamily="34" charset="0"/>
                        </a:rPr>
                        <a:t>collaborative projects, supporting secondments and exchanges between industry and the BRC. </a:t>
                      </a:r>
                    </a:p>
                    <a:p>
                      <a:endParaRPr lang="en-GB">
                        <a:latin typeface="+mn-lt"/>
                      </a:endParaRPr>
                    </a:p>
                  </a:txBody>
                  <a:tcPr/>
                </a:tc>
                <a:tc>
                  <a:txBody>
                    <a:bodyPr/>
                    <a:lstStyle/>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mn-lt"/>
                          <a:ea typeface="Times New Roman" panose="02020603050405020304" pitchFamily="18" charset="0"/>
                          <a:cs typeface="Calibri" panose="020F0502020204030204" pitchFamily="34" charset="0"/>
                        </a:rPr>
                        <a:t>Developing ‘</a:t>
                      </a:r>
                      <a:r>
                        <a:rPr kumimoji="0" lang="en-GB" sz="1200" b="1" i="0" u="none" strike="noStrike" kern="1200" cap="none" spc="0" normalizeH="0" baseline="0" noProof="0">
                          <a:ln>
                            <a:noFill/>
                          </a:ln>
                          <a:solidFill>
                            <a:prstClr val="black"/>
                          </a:solidFill>
                          <a:effectLst/>
                          <a:uLnTx/>
                          <a:uFillTx/>
                          <a:latin typeface="+mn-lt"/>
                          <a:ea typeface="Times New Roman" panose="02020603050405020304" pitchFamily="18" charset="0"/>
                          <a:cs typeface="Calibri" panose="020F0502020204030204" pitchFamily="34" charset="0"/>
                        </a:rPr>
                        <a:t>impact realisation &amp; commercialisation plans’ </a:t>
                      </a:r>
                      <a:r>
                        <a:rPr kumimoji="0" lang="en-GB" sz="1200" b="0" i="0" u="none" strike="noStrike" kern="1200" cap="none" spc="0" normalizeH="0" baseline="0" noProof="0">
                          <a:ln>
                            <a:noFill/>
                          </a:ln>
                          <a:solidFill>
                            <a:prstClr val="black"/>
                          </a:solidFill>
                          <a:effectLst/>
                          <a:uLnTx/>
                          <a:uFillTx/>
                          <a:latin typeface="+mn-lt"/>
                          <a:ea typeface="Times New Roman" panose="02020603050405020304" pitchFamily="18" charset="0"/>
                          <a:cs typeface="Calibri" panose="020F0502020204030204" pitchFamily="34" charset="0"/>
                        </a:rPr>
                        <a:t>for our research with comprehensive invention capture.  </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solidFill>
                          <a:effectLst/>
                          <a:uLnTx/>
                          <a:uFillTx/>
                          <a:latin typeface="+mn-lt"/>
                          <a:ea typeface="Times New Roman" panose="02020603050405020304" pitchFamily="18" charset="0"/>
                          <a:cs typeface="Calibri" panose="020F0502020204030204" pitchFamily="34" charset="0"/>
                        </a:rPr>
                        <a:t>Proactively identify commercially attractive research</a:t>
                      </a:r>
                      <a:r>
                        <a:rPr kumimoji="0" lang="en-GB" sz="1200" b="0" i="0" u="none" strike="noStrike" kern="1200" cap="none" spc="0" normalizeH="0" baseline="0" noProof="0">
                          <a:ln>
                            <a:noFill/>
                          </a:ln>
                          <a:solidFill>
                            <a:prstClr val="black"/>
                          </a:solidFill>
                          <a:effectLst/>
                          <a:uLnTx/>
                          <a:uFillTx/>
                          <a:latin typeface="+mn-lt"/>
                          <a:ea typeface="Times New Roman" panose="02020603050405020304" pitchFamily="18" charset="0"/>
                          <a:cs typeface="Calibri" panose="020F0502020204030204" pitchFamily="34" charset="0"/>
                        </a:rPr>
                        <a:t>, working with Manchester Innovation Factory (</a:t>
                      </a:r>
                      <a:r>
                        <a:rPr kumimoji="0" lang="en-GB" sz="1200" b="0" i="0" u="none" strike="noStrike" kern="1200" cap="none" spc="0" normalizeH="0" baseline="0" noProof="0" err="1">
                          <a:ln>
                            <a:noFill/>
                          </a:ln>
                          <a:solidFill>
                            <a:prstClr val="black"/>
                          </a:solidFill>
                          <a:effectLst/>
                          <a:uLnTx/>
                          <a:uFillTx/>
                          <a:latin typeface="+mn-lt"/>
                          <a:ea typeface="Times New Roman" panose="02020603050405020304" pitchFamily="18" charset="0"/>
                          <a:cs typeface="Calibri" panose="020F0502020204030204" pitchFamily="34" charset="0"/>
                        </a:rPr>
                        <a:t>UoMIF</a:t>
                      </a:r>
                      <a:r>
                        <a:rPr kumimoji="0" lang="en-GB" sz="1200" b="0" i="0" u="none" strike="noStrike" kern="1200" cap="none" spc="0" normalizeH="0" baseline="0" noProof="0">
                          <a:ln>
                            <a:noFill/>
                          </a:ln>
                          <a:solidFill>
                            <a:prstClr val="black"/>
                          </a:solidFill>
                          <a:effectLst/>
                          <a:uLnTx/>
                          <a:uFillTx/>
                          <a:latin typeface="+mn-lt"/>
                          <a:ea typeface="Times New Roman" panose="02020603050405020304" pitchFamily="18" charset="0"/>
                          <a:cs typeface="Calibri" panose="020F0502020204030204" pitchFamily="34" charset="0"/>
                        </a:rPr>
                        <a:t>) to develop mechanisms for regular audits of our project pipeline.</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mn-lt"/>
                          <a:ea typeface="Times New Roman" panose="02020603050405020304" pitchFamily="18" charset="0"/>
                          <a:cs typeface="Calibri" panose="020F0502020204030204" pitchFamily="34" charset="0"/>
                        </a:rPr>
                        <a:t>Showcase </a:t>
                      </a:r>
                      <a:r>
                        <a:rPr kumimoji="0" lang="en-GB" sz="1200" b="1" i="0" u="none" strike="noStrike" kern="1200" cap="none" spc="0" normalizeH="0" baseline="0" noProof="0">
                          <a:ln>
                            <a:noFill/>
                          </a:ln>
                          <a:solidFill>
                            <a:prstClr val="black"/>
                          </a:solidFill>
                          <a:effectLst/>
                          <a:uLnTx/>
                          <a:uFillTx/>
                          <a:latin typeface="+mn-lt"/>
                          <a:ea typeface="Times New Roman" panose="02020603050405020304" pitchFamily="18" charset="0"/>
                          <a:cs typeface="Calibri" panose="020F0502020204030204" pitchFamily="34" charset="0"/>
                        </a:rPr>
                        <a:t>‘show and tell’, ‘collective impact forums’ </a:t>
                      </a:r>
                      <a:r>
                        <a:rPr kumimoji="0" lang="en-GB" sz="1200" b="0" i="0" u="none" strike="noStrike" kern="1200" cap="none" spc="0" normalizeH="0" baseline="0" noProof="0">
                          <a:ln>
                            <a:noFill/>
                          </a:ln>
                          <a:solidFill>
                            <a:prstClr val="black"/>
                          </a:solidFill>
                          <a:effectLst/>
                          <a:uLnTx/>
                          <a:uFillTx/>
                          <a:latin typeface="+mn-lt"/>
                          <a:ea typeface="Times New Roman" panose="02020603050405020304" pitchFamily="18" charset="0"/>
                          <a:cs typeface="Calibri" panose="020F0502020204030204" pitchFamily="34" charset="0"/>
                        </a:rPr>
                        <a:t>and </a:t>
                      </a:r>
                      <a:r>
                        <a:rPr kumimoji="0" lang="en-GB" sz="1200" b="1" i="0" u="none" strike="noStrike" kern="1200" cap="none" spc="0" normalizeH="0" baseline="0" noProof="0">
                          <a:ln>
                            <a:noFill/>
                          </a:ln>
                          <a:solidFill>
                            <a:prstClr val="black"/>
                          </a:solidFill>
                          <a:effectLst/>
                          <a:uLnTx/>
                          <a:uFillTx/>
                          <a:latin typeface="+mn-lt"/>
                          <a:ea typeface="Times New Roman" panose="02020603050405020304" pitchFamily="18" charset="0"/>
                          <a:cs typeface="Calibri" panose="020F0502020204030204" pitchFamily="34" charset="0"/>
                        </a:rPr>
                        <a:t>‘town hall’ </a:t>
                      </a:r>
                      <a:r>
                        <a:rPr kumimoji="0" lang="en-GB" sz="1200" b="0" i="0" u="none" strike="noStrike" kern="1200" cap="none" spc="0" normalizeH="0" baseline="0" noProof="0">
                          <a:ln>
                            <a:noFill/>
                          </a:ln>
                          <a:solidFill>
                            <a:prstClr val="black"/>
                          </a:solidFill>
                          <a:effectLst/>
                          <a:uLnTx/>
                          <a:uFillTx/>
                          <a:latin typeface="+mn-lt"/>
                          <a:ea typeface="Times New Roman" panose="02020603050405020304" pitchFamily="18" charset="0"/>
                          <a:cs typeface="Calibri" panose="020F0502020204030204" pitchFamily="34" charset="0"/>
                        </a:rPr>
                        <a:t>sessions with our commercial partners and VC investors to maximise commercialisation, investment &amp; licensing opportunities.</a:t>
                      </a:r>
                      <a:endParaRPr kumimoji="0" lang="en-GB" sz="1200" b="0" i="0" u="none" strike="noStrike" kern="1200" cap="none" spc="0" normalizeH="0" baseline="0" noProof="0">
                        <a:ln>
                          <a:noFill/>
                        </a:ln>
                        <a:solidFill>
                          <a:prstClr val="black"/>
                        </a:solidFill>
                        <a:effectLst/>
                        <a:uLnTx/>
                        <a:uFillTx/>
                        <a:latin typeface="+mn-lt"/>
                        <a:ea typeface="Times New Roman" panose="02020603050405020304" pitchFamily="18" charset="0"/>
                        <a:cs typeface="Times New Roman" panose="02020603050405020304" pitchFamily="18" charset="0"/>
                      </a:endParaRPr>
                    </a:p>
                    <a:p>
                      <a:endParaRPr lang="en-GB">
                        <a:latin typeface="+mn-lt"/>
                      </a:endParaRPr>
                    </a:p>
                  </a:txBody>
                  <a:tcPr/>
                </a:tc>
                <a:tc>
                  <a:txBody>
                    <a:bodyPr/>
                    <a:lstStyle/>
                    <a:p>
                      <a:pPr marL="171450" lvl="0" indent="-171450">
                        <a:lnSpc>
                          <a:spcPct val="150000"/>
                        </a:lnSpc>
                        <a:buFont typeface="Arial" panose="020B0604020202020204" pitchFamily="34" charset="0"/>
                        <a:buChar char="•"/>
                      </a:pPr>
                      <a:r>
                        <a:rPr lang="en-US" sz="1200" b="1" kern="1200">
                          <a:solidFill>
                            <a:schemeClr val="tx1"/>
                          </a:solidFill>
                          <a:effectLst/>
                          <a:latin typeface="+mn-lt"/>
                          <a:ea typeface="Times New Roman" panose="02020603050405020304" pitchFamily="18" charset="0"/>
                          <a:cs typeface="Calibri" panose="020F0502020204030204" pitchFamily="34" charset="0"/>
                        </a:rPr>
                        <a:t>Agreed frameworks for engagement </a:t>
                      </a:r>
                      <a:r>
                        <a:rPr lang="en-US" sz="1200" kern="1200">
                          <a:solidFill>
                            <a:schemeClr val="tx1"/>
                          </a:solidFill>
                          <a:effectLst/>
                          <a:latin typeface="+mn-lt"/>
                          <a:ea typeface="Times New Roman" panose="02020603050405020304" pitchFamily="18" charset="0"/>
                          <a:cs typeface="Calibri" panose="020F0502020204030204" pitchFamily="34" charset="0"/>
                        </a:rPr>
                        <a:t>across mutually beneficial areas of focus that span the BRC themes and the CRF, through signed MOUs and master agreements. Recent successes include QIAGEN and Morningside.</a:t>
                      </a:r>
                    </a:p>
                    <a:p>
                      <a:pPr marL="171450" lvl="0" indent="-171450">
                        <a:lnSpc>
                          <a:spcPct val="150000"/>
                        </a:lnSpc>
                        <a:buFont typeface="Arial" panose="020B0604020202020204" pitchFamily="34" charset="0"/>
                        <a:buChar char="•"/>
                      </a:pPr>
                      <a:r>
                        <a:rPr lang="en-US" sz="1200" b="1" kern="1200">
                          <a:solidFill>
                            <a:schemeClr val="tx1"/>
                          </a:solidFill>
                          <a:latin typeface="+mn-lt"/>
                          <a:ea typeface="Times New Roman" panose="02020603050405020304" pitchFamily="18" charset="0"/>
                          <a:cs typeface="Calibri" panose="020F0502020204030204" pitchFamily="34" charset="0"/>
                        </a:rPr>
                        <a:t>W</a:t>
                      </a:r>
                      <a:r>
                        <a:rPr lang="en-US" sz="1200" b="1" kern="1200">
                          <a:solidFill>
                            <a:schemeClr val="tx1"/>
                          </a:solidFill>
                          <a:effectLst/>
                          <a:latin typeface="+mn-lt"/>
                          <a:ea typeface="Times New Roman" panose="02020603050405020304" pitchFamily="18" charset="0"/>
                          <a:cs typeface="Calibri" panose="020F0502020204030204" pitchFamily="34" charset="0"/>
                        </a:rPr>
                        <a:t>ork with our regional partners </a:t>
                      </a:r>
                      <a:r>
                        <a:rPr lang="en-US" sz="1200" b="0" kern="1200">
                          <a:solidFill>
                            <a:schemeClr val="tx1"/>
                          </a:solidFill>
                          <a:effectLst/>
                          <a:latin typeface="+mn-lt"/>
                          <a:ea typeface="Times New Roman" panose="02020603050405020304" pitchFamily="18" charset="0"/>
                          <a:cs typeface="Calibri" panose="020F0502020204030204" pitchFamily="34" charset="0"/>
                        </a:rPr>
                        <a:t>CRF, </a:t>
                      </a:r>
                      <a:r>
                        <a:rPr lang="en-US" sz="1200" kern="1200" err="1">
                          <a:solidFill>
                            <a:schemeClr val="tx1"/>
                          </a:solidFill>
                          <a:effectLst/>
                          <a:latin typeface="+mn-lt"/>
                          <a:ea typeface="Times New Roman" panose="02020603050405020304" pitchFamily="18" charset="0"/>
                          <a:cs typeface="Calibri" panose="020F0502020204030204" pitchFamily="34" charset="0"/>
                        </a:rPr>
                        <a:t>DiTA</a:t>
                      </a:r>
                      <a:r>
                        <a:rPr lang="en-US" sz="1200" kern="1200">
                          <a:solidFill>
                            <a:schemeClr val="tx1"/>
                          </a:solidFill>
                          <a:effectLst/>
                          <a:latin typeface="+mn-lt"/>
                          <a:ea typeface="Times New Roman" panose="02020603050405020304" pitchFamily="18" charset="0"/>
                          <a:cs typeface="Calibri" panose="020F0502020204030204" pitchFamily="34" charset="0"/>
                        </a:rPr>
                        <a:t> and the Christabel Pankhurst institute to support working across the Digital  healthcare, MedTech and IVD sector, linking across to BRC themes with relevant and commercially attractive work packages. </a:t>
                      </a:r>
                      <a:endParaRPr lang="en-GB" sz="1200" kern="1200">
                        <a:solidFill>
                          <a:schemeClr val="tx1"/>
                        </a:solidFill>
                        <a:effectLst/>
                        <a:latin typeface="+mn-lt"/>
                        <a:ea typeface="Times New Roman" panose="02020603050405020304" pitchFamily="18" charset="0"/>
                        <a:cs typeface="Calibri" panose="020F0502020204030204" pitchFamily="34" charset="0"/>
                      </a:endParaRPr>
                    </a:p>
                    <a:p>
                      <a:endParaRPr lang="en-GB">
                        <a:latin typeface="+mn-lt"/>
                      </a:endParaRPr>
                    </a:p>
                  </a:txBody>
                  <a:tcPr/>
                </a:tc>
                <a:extLst>
                  <a:ext uri="{0D108BD9-81ED-4DB2-BD59-A6C34878D82A}">
                    <a16:rowId xmlns:a16="http://schemas.microsoft.com/office/drawing/2014/main" val="893067909"/>
                  </a:ext>
                </a:extLst>
              </a:tr>
            </a:tbl>
          </a:graphicData>
        </a:graphic>
      </p:graphicFrame>
    </p:spTree>
    <p:extLst>
      <p:ext uri="{BB962C8B-B14F-4D97-AF65-F5344CB8AC3E}">
        <p14:creationId xmlns:p14="http://schemas.microsoft.com/office/powerpoint/2010/main" val="2102141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81E54120-3DEA-4B57-B90B-B2C2DA17C3F6}"/>
              </a:ext>
            </a:extLst>
          </p:cNvPr>
          <p:cNvSpPr/>
          <p:nvPr/>
        </p:nvSpPr>
        <p:spPr>
          <a:xfrm>
            <a:off x="424901" y="1802921"/>
            <a:ext cx="1888857" cy="1599953"/>
          </a:xfrm>
          <a:prstGeom prst="flowChartConnector">
            <a:avLst/>
          </a:prstGeom>
          <a:solidFill>
            <a:srgbClr val="193E72"/>
          </a:solidFill>
          <a:ln w="44450">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Operations &amp; Contractual adherence </a:t>
            </a:r>
          </a:p>
        </p:txBody>
      </p:sp>
      <p:cxnSp>
        <p:nvCxnSpPr>
          <p:cNvPr id="8" name="Straight Connector 7">
            <a:extLst>
              <a:ext uri="{FF2B5EF4-FFF2-40B4-BE49-F238E27FC236}">
                <a16:creationId xmlns:a16="http://schemas.microsoft.com/office/drawing/2014/main" id="{9D8D0CCB-93C8-4E3C-8F6B-396963599EF3}"/>
              </a:ext>
            </a:extLst>
          </p:cNvPr>
          <p:cNvCxnSpPr>
            <a:cxnSpLocks/>
            <a:endCxn id="9" idx="5"/>
          </p:cNvCxnSpPr>
          <p:nvPr/>
        </p:nvCxnSpPr>
        <p:spPr>
          <a:xfrm flipH="1" flipV="1">
            <a:off x="5134222" y="2845085"/>
            <a:ext cx="486074" cy="350962"/>
          </a:xfrm>
          <a:prstGeom prst="line">
            <a:avLst/>
          </a:prstGeom>
          <a:ln w="60325">
            <a:solidFill>
              <a:srgbClr val="EA5D4E"/>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2B28F9F-1B68-46E1-B09C-218C1F9F21D4}"/>
              </a:ext>
            </a:extLst>
          </p:cNvPr>
          <p:cNvCxnSpPr>
            <a:stCxn id="5" idx="7"/>
            <a:endCxn id="10" idx="3"/>
          </p:cNvCxnSpPr>
          <p:nvPr/>
        </p:nvCxnSpPr>
        <p:spPr>
          <a:xfrm flipV="1">
            <a:off x="6596133" y="2888417"/>
            <a:ext cx="608026" cy="390620"/>
          </a:xfrm>
          <a:prstGeom prst="line">
            <a:avLst/>
          </a:prstGeom>
          <a:ln w="60325">
            <a:solidFill>
              <a:srgbClr val="EA5D4E"/>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F78D953-1B32-4B5E-86E3-B4D491EBB23A}"/>
              </a:ext>
            </a:extLst>
          </p:cNvPr>
          <p:cNvCxnSpPr>
            <a:cxnSpLocks/>
            <a:stCxn id="5" idx="6"/>
            <a:endCxn id="11" idx="3"/>
          </p:cNvCxnSpPr>
          <p:nvPr/>
        </p:nvCxnSpPr>
        <p:spPr>
          <a:xfrm flipV="1">
            <a:off x="6817723" y="2977777"/>
            <a:ext cx="3085816" cy="816983"/>
          </a:xfrm>
          <a:prstGeom prst="line">
            <a:avLst/>
          </a:prstGeom>
          <a:ln w="60325">
            <a:solidFill>
              <a:srgbClr val="EA5D4E"/>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C196129-759E-41DB-AE43-DE86CEC14529}"/>
              </a:ext>
            </a:extLst>
          </p:cNvPr>
          <p:cNvCxnSpPr>
            <a:cxnSpLocks/>
            <a:endCxn id="12" idx="2"/>
          </p:cNvCxnSpPr>
          <p:nvPr/>
        </p:nvCxnSpPr>
        <p:spPr>
          <a:xfrm>
            <a:off x="6610349" y="4091609"/>
            <a:ext cx="3342457" cy="530465"/>
          </a:xfrm>
          <a:prstGeom prst="line">
            <a:avLst/>
          </a:prstGeom>
          <a:ln w="60325">
            <a:solidFill>
              <a:srgbClr val="EA5D4E"/>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5036ED3-8C15-41DE-A723-14E0E593AEEE}"/>
              </a:ext>
            </a:extLst>
          </p:cNvPr>
          <p:cNvCxnSpPr>
            <a:cxnSpLocks/>
          </p:cNvCxnSpPr>
          <p:nvPr/>
        </p:nvCxnSpPr>
        <p:spPr>
          <a:xfrm>
            <a:off x="6458494" y="4404360"/>
            <a:ext cx="925286" cy="819150"/>
          </a:xfrm>
          <a:prstGeom prst="line">
            <a:avLst/>
          </a:prstGeom>
          <a:ln w="60325">
            <a:solidFill>
              <a:srgbClr val="EA5D4E"/>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3CC20E2-001F-4846-9E7A-32881EDF5FE7}"/>
              </a:ext>
            </a:extLst>
          </p:cNvPr>
          <p:cNvCxnSpPr>
            <a:cxnSpLocks/>
            <a:endCxn id="16" idx="7"/>
          </p:cNvCxnSpPr>
          <p:nvPr/>
        </p:nvCxnSpPr>
        <p:spPr>
          <a:xfrm flipH="1">
            <a:off x="5162556" y="4428092"/>
            <a:ext cx="550403" cy="712816"/>
          </a:xfrm>
          <a:prstGeom prst="line">
            <a:avLst/>
          </a:prstGeom>
          <a:ln w="60325">
            <a:solidFill>
              <a:srgbClr val="EA5D4E"/>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181DEAA-7937-4983-AE54-A2B98FEE748D}"/>
              </a:ext>
            </a:extLst>
          </p:cNvPr>
          <p:cNvCxnSpPr>
            <a:cxnSpLocks/>
            <a:endCxn id="17" idx="7"/>
          </p:cNvCxnSpPr>
          <p:nvPr/>
        </p:nvCxnSpPr>
        <p:spPr>
          <a:xfrm flipH="1">
            <a:off x="1663822" y="4091609"/>
            <a:ext cx="3730596" cy="1473493"/>
          </a:xfrm>
          <a:prstGeom prst="line">
            <a:avLst/>
          </a:prstGeom>
          <a:ln w="60325">
            <a:solidFill>
              <a:srgbClr val="EA5D4E"/>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13BBCAA6-EE3A-4061-80A7-C509CAC5DF38}"/>
              </a:ext>
            </a:extLst>
          </p:cNvPr>
          <p:cNvCxnSpPr>
            <a:stCxn id="5" idx="2"/>
          </p:cNvCxnSpPr>
          <p:nvPr/>
        </p:nvCxnSpPr>
        <p:spPr>
          <a:xfrm flipH="1">
            <a:off x="3195304" y="3794760"/>
            <a:ext cx="2109305" cy="258842"/>
          </a:xfrm>
          <a:prstGeom prst="line">
            <a:avLst/>
          </a:prstGeom>
          <a:ln w="60325">
            <a:solidFill>
              <a:srgbClr val="EA5D4E"/>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6444CAD5-9AF7-42FB-9F42-0F1DBA2BF886}"/>
              </a:ext>
            </a:extLst>
          </p:cNvPr>
          <p:cNvCxnSpPr/>
          <p:nvPr/>
        </p:nvCxnSpPr>
        <p:spPr>
          <a:xfrm flipH="1" flipV="1">
            <a:off x="2283614" y="2869475"/>
            <a:ext cx="3080660" cy="696685"/>
          </a:xfrm>
          <a:prstGeom prst="line">
            <a:avLst/>
          </a:prstGeom>
          <a:ln w="60325">
            <a:solidFill>
              <a:srgbClr val="EA5D4E"/>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08A38AE-DA25-43F8-A327-094ABB63B70C}"/>
              </a:ext>
            </a:extLst>
          </p:cNvPr>
          <p:cNvSpPr txBox="1"/>
          <p:nvPr/>
        </p:nvSpPr>
        <p:spPr>
          <a:xfrm>
            <a:off x="514348" y="1160788"/>
            <a:ext cx="7373607" cy="400110"/>
          </a:xfrm>
          <a:prstGeom prst="rect">
            <a:avLst/>
          </a:prstGeom>
          <a:noFill/>
        </p:spPr>
        <p:txBody>
          <a:bodyPr wrap="square">
            <a:spAutoFit/>
          </a:bodyPr>
          <a:lstStyle/>
          <a:p>
            <a:r>
              <a:rPr lang="en-US" sz="2000" b="1" i="0">
                <a:solidFill>
                  <a:srgbClr val="EA5D4E"/>
                </a:solidFill>
                <a:effectLst/>
                <a:latin typeface="Arial" panose="020B0604020202020204" pitchFamily="34" charset="0"/>
                <a:cs typeface="Arial" panose="020B0604020202020204" pitchFamily="34" charset="0"/>
              </a:rPr>
              <a:t>Our Core Team already comprises specialists in:</a:t>
            </a:r>
          </a:p>
        </p:txBody>
      </p:sp>
      <p:sp>
        <p:nvSpPr>
          <p:cNvPr id="5" name="Flowchart: Connector 4">
            <a:extLst>
              <a:ext uri="{FF2B5EF4-FFF2-40B4-BE49-F238E27FC236}">
                <a16:creationId xmlns:a16="http://schemas.microsoft.com/office/drawing/2014/main" id="{0757FB5D-8C35-4539-ABC1-0BD48D9B2E5C}"/>
              </a:ext>
            </a:extLst>
          </p:cNvPr>
          <p:cNvSpPr/>
          <p:nvPr/>
        </p:nvSpPr>
        <p:spPr>
          <a:xfrm>
            <a:off x="5304609" y="3065417"/>
            <a:ext cx="1513114" cy="1458686"/>
          </a:xfrm>
          <a:prstGeom prst="flowChartConnector">
            <a:avLst/>
          </a:prstGeom>
          <a:solidFill>
            <a:srgbClr val="EA5D4E"/>
          </a:solidFill>
          <a:ln w="57150">
            <a:solidFill>
              <a:srgbClr val="EA5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GB" sz="2800" b="1">
                <a:solidFill>
                  <a:schemeClr val="bg1"/>
                </a:solidFill>
              </a:rPr>
              <a:t>Core Team</a:t>
            </a:r>
          </a:p>
        </p:txBody>
      </p:sp>
      <p:sp>
        <p:nvSpPr>
          <p:cNvPr id="9" name="Flowchart: Connector 8">
            <a:extLst>
              <a:ext uri="{FF2B5EF4-FFF2-40B4-BE49-F238E27FC236}">
                <a16:creationId xmlns:a16="http://schemas.microsoft.com/office/drawing/2014/main" id="{F148BC96-9203-4064-8B66-5703B47ABDF9}"/>
              </a:ext>
            </a:extLst>
          </p:cNvPr>
          <p:cNvSpPr/>
          <p:nvPr/>
        </p:nvSpPr>
        <p:spPr>
          <a:xfrm>
            <a:off x="3398807" y="1560898"/>
            <a:ext cx="2033165" cy="1504519"/>
          </a:xfrm>
          <a:prstGeom prst="flowChartConnector">
            <a:avLst/>
          </a:prstGeom>
          <a:solidFill>
            <a:srgbClr val="193E72"/>
          </a:solidFill>
          <a:ln w="44450">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Financial Management </a:t>
            </a:r>
          </a:p>
        </p:txBody>
      </p:sp>
      <p:sp>
        <p:nvSpPr>
          <p:cNvPr id="10" name="Flowchart: Connector 9">
            <a:extLst>
              <a:ext uri="{FF2B5EF4-FFF2-40B4-BE49-F238E27FC236}">
                <a16:creationId xmlns:a16="http://schemas.microsoft.com/office/drawing/2014/main" id="{23E68526-84A0-4708-9B39-6FC09293C3B3}"/>
              </a:ext>
            </a:extLst>
          </p:cNvPr>
          <p:cNvSpPr/>
          <p:nvPr/>
        </p:nvSpPr>
        <p:spPr>
          <a:xfrm>
            <a:off x="6934743" y="1476104"/>
            <a:ext cx="1839686" cy="1654628"/>
          </a:xfrm>
          <a:prstGeom prst="flowChartConnector">
            <a:avLst/>
          </a:prstGeom>
          <a:solidFill>
            <a:srgbClr val="193E72"/>
          </a:solidFill>
          <a:ln w="44450">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Programme Management</a:t>
            </a:r>
          </a:p>
        </p:txBody>
      </p:sp>
      <p:sp>
        <p:nvSpPr>
          <p:cNvPr id="11" name="Flowchart: Connector 10">
            <a:extLst>
              <a:ext uri="{FF2B5EF4-FFF2-40B4-BE49-F238E27FC236}">
                <a16:creationId xmlns:a16="http://schemas.microsoft.com/office/drawing/2014/main" id="{F19331A0-98A9-4056-B1F0-345008614D7E}"/>
              </a:ext>
            </a:extLst>
          </p:cNvPr>
          <p:cNvSpPr/>
          <p:nvPr/>
        </p:nvSpPr>
        <p:spPr>
          <a:xfrm>
            <a:off x="9637391" y="1609965"/>
            <a:ext cx="1817374" cy="1602491"/>
          </a:xfrm>
          <a:prstGeom prst="flowChartConnector">
            <a:avLst/>
          </a:prstGeom>
          <a:solidFill>
            <a:srgbClr val="193E72"/>
          </a:solidFill>
          <a:ln w="44450">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NIHR BRC Performance Data and Metrics</a:t>
            </a:r>
          </a:p>
        </p:txBody>
      </p:sp>
      <p:sp>
        <p:nvSpPr>
          <p:cNvPr id="16" name="Flowchart: Connector 15">
            <a:extLst>
              <a:ext uri="{FF2B5EF4-FFF2-40B4-BE49-F238E27FC236}">
                <a16:creationId xmlns:a16="http://schemas.microsoft.com/office/drawing/2014/main" id="{D7D652C5-0C5A-41DB-8F79-E93548ECF2B5}"/>
              </a:ext>
            </a:extLst>
          </p:cNvPr>
          <p:cNvSpPr/>
          <p:nvPr/>
        </p:nvSpPr>
        <p:spPr>
          <a:xfrm>
            <a:off x="3592286" y="4898593"/>
            <a:ext cx="1839686" cy="1654628"/>
          </a:xfrm>
          <a:prstGeom prst="flowChartConnector">
            <a:avLst/>
          </a:prstGeom>
          <a:solidFill>
            <a:srgbClr val="193E72"/>
          </a:solidFill>
          <a:ln w="44450">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Patient and Public Involvement Engagement and Participation</a:t>
            </a:r>
          </a:p>
        </p:txBody>
      </p:sp>
      <p:sp>
        <p:nvSpPr>
          <p:cNvPr id="17" name="Flowchart: Connector 16">
            <a:extLst>
              <a:ext uri="{FF2B5EF4-FFF2-40B4-BE49-F238E27FC236}">
                <a16:creationId xmlns:a16="http://schemas.microsoft.com/office/drawing/2014/main" id="{062A4791-E10F-4BFA-A81F-DC2E8C87587A}"/>
              </a:ext>
            </a:extLst>
          </p:cNvPr>
          <p:cNvSpPr/>
          <p:nvPr/>
        </p:nvSpPr>
        <p:spPr>
          <a:xfrm>
            <a:off x="400594" y="5364569"/>
            <a:ext cx="1479964" cy="1369326"/>
          </a:xfrm>
          <a:prstGeom prst="flowChartConnector">
            <a:avLst/>
          </a:prstGeom>
          <a:solidFill>
            <a:srgbClr val="193E72"/>
          </a:solidFill>
          <a:ln w="44450">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Comms and Impact</a:t>
            </a:r>
          </a:p>
        </p:txBody>
      </p:sp>
      <p:sp>
        <p:nvSpPr>
          <p:cNvPr id="18" name="Flowchart: Connector 17">
            <a:extLst>
              <a:ext uri="{FF2B5EF4-FFF2-40B4-BE49-F238E27FC236}">
                <a16:creationId xmlns:a16="http://schemas.microsoft.com/office/drawing/2014/main" id="{AF38ED24-CFEE-424C-8B91-73ECFA14769D}"/>
              </a:ext>
            </a:extLst>
          </p:cNvPr>
          <p:cNvSpPr/>
          <p:nvPr/>
        </p:nvSpPr>
        <p:spPr>
          <a:xfrm>
            <a:off x="1739348" y="3279037"/>
            <a:ext cx="1887318" cy="1675970"/>
          </a:xfrm>
          <a:prstGeom prst="flowChartConnector">
            <a:avLst/>
          </a:prstGeom>
          <a:solidFill>
            <a:srgbClr val="193E72"/>
          </a:solidFill>
          <a:ln w="44450">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Digital Infrastructure </a:t>
            </a:r>
          </a:p>
        </p:txBody>
      </p:sp>
      <p:sp>
        <p:nvSpPr>
          <p:cNvPr id="12" name="Flowchart: Connector 11">
            <a:extLst>
              <a:ext uri="{FF2B5EF4-FFF2-40B4-BE49-F238E27FC236}">
                <a16:creationId xmlns:a16="http://schemas.microsoft.com/office/drawing/2014/main" id="{6B1B5BBA-83B5-48FF-A660-E25C39118C1C}"/>
              </a:ext>
            </a:extLst>
          </p:cNvPr>
          <p:cNvSpPr/>
          <p:nvPr/>
        </p:nvSpPr>
        <p:spPr>
          <a:xfrm>
            <a:off x="9952806" y="3794760"/>
            <a:ext cx="1839686" cy="1654628"/>
          </a:xfrm>
          <a:prstGeom prst="flowChartConnector">
            <a:avLst/>
          </a:prstGeom>
          <a:solidFill>
            <a:srgbClr val="193E72"/>
          </a:solidFill>
          <a:ln w="44450">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Innovations &amp; Strategic Partnerships</a:t>
            </a:r>
          </a:p>
        </p:txBody>
      </p:sp>
      <p:sp>
        <p:nvSpPr>
          <p:cNvPr id="13" name="Flowchart: Connector 12">
            <a:extLst>
              <a:ext uri="{FF2B5EF4-FFF2-40B4-BE49-F238E27FC236}">
                <a16:creationId xmlns:a16="http://schemas.microsoft.com/office/drawing/2014/main" id="{47C8F900-08C3-451D-81BF-BD9FFCBAEE25}"/>
              </a:ext>
            </a:extLst>
          </p:cNvPr>
          <p:cNvSpPr/>
          <p:nvPr/>
        </p:nvSpPr>
        <p:spPr>
          <a:xfrm>
            <a:off x="6934743" y="5035731"/>
            <a:ext cx="1839686" cy="1600199"/>
          </a:xfrm>
          <a:prstGeom prst="flowChartConnector">
            <a:avLst/>
          </a:prstGeom>
          <a:solidFill>
            <a:srgbClr val="193E72"/>
          </a:solidFill>
          <a:ln w="44450">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Training and Development</a:t>
            </a:r>
          </a:p>
        </p:txBody>
      </p:sp>
    </p:spTree>
    <p:extLst>
      <p:ext uri="{BB962C8B-B14F-4D97-AF65-F5344CB8AC3E}">
        <p14:creationId xmlns:p14="http://schemas.microsoft.com/office/powerpoint/2010/main" val="21945450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CB96EB-C3F9-4849-9793-B92D430927D6}"/>
              </a:ext>
            </a:extLst>
          </p:cNvPr>
          <p:cNvSpPr txBox="1"/>
          <p:nvPr/>
        </p:nvSpPr>
        <p:spPr>
          <a:xfrm>
            <a:off x="489774" y="2472162"/>
            <a:ext cx="8388539" cy="1756506"/>
          </a:xfrm>
          <a:prstGeom prst="rect">
            <a:avLst/>
          </a:prstGeom>
          <a:noFill/>
        </p:spPr>
        <p:txBody>
          <a:bodyPr wrap="square" lIns="91440" tIns="45720" rIns="91440" bIns="45720" anchor="t">
            <a:spAutoFit/>
          </a:bodyPr>
          <a:lstStyle/>
          <a:p>
            <a:r>
              <a:rPr lang="en-US" sz="1400" b="1" dirty="0">
                <a:ea typeface="+mn-lt"/>
                <a:cs typeface="+mn-lt"/>
              </a:rPr>
              <a:t>A</a:t>
            </a:r>
            <a:r>
              <a:rPr lang="en-US" sz="1400" b="1" dirty="0">
                <a:cs typeface="Calibri" panose="020F0502020204030204"/>
              </a:rPr>
              <a:t> core Manchester BRC Communications Team </a:t>
            </a:r>
          </a:p>
          <a:p>
            <a:pPr marL="171450" indent="-171450">
              <a:buFont typeface="Arial"/>
              <a:buChar char="•"/>
            </a:pPr>
            <a:r>
              <a:rPr lang="en-US" sz="1200" dirty="0">
                <a:cs typeface="Calibri" panose="020F0502020204030204"/>
              </a:rPr>
              <a:t>Aligned with communications teams at all BRC partner </a:t>
            </a:r>
            <a:r>
              <a:rPr lang="en-US" sz="1200" dirty="0" err="1">
                <a:cs typeface="Calibri" panose="020F0502020204030204"/>
              </a:rPr>
              <a:t>organisations</a:t>
            </a:r>
            <a:r>
              <a:rPr lang="en-US" sz="1200" dirty="0">
                <a:cs typeface="Calibri" panose="020F0502020204030204"/>
              </a:rPr>
              <a:t> thorough the Manchester BRC Communications Operational Group </a:t>
            </a:r>
          </a:p>
          <a:p>
            <a:pPr marL="171450" indent="-171450">
              <a:lnSpc>
                <a:spcPct val="150000"/>
              </a:lnSpc>
              <a:buFont typeface="Arial"/>
              <a:buChar char="•"/>
            </a:pPr>
            <a:r>
              <a:rPr lang="en-US" sz="1200" dirty="0">
                <a:cs typeface="Calibri" panose="020F0502020204030204"/>
              </a:rPr>
              <a:t>Part of the Greater Manchester Research and Innovation Communications Strategy Group </a:t>
            </a:r>
          </a:p>
          <a:p>
            <a:pPr marL="171450" indent="-171450">
              <a:lnSpc>
                <a:spcPct val="150000"/>
              </a:lnSpc>
              <a:buFont typeface="Arial"/>
              <a:buChar char="•"/>
            </a:pPr>
            <a:r>
              <a:rPr lang="en-US" sz="1200" dirty="0">
                <a:cs typeface="Calibri" panose="020F0502020204030204"/>
              </a:rPr>
              <a:t>Representation on the national NHS </a:t>
            </a:r>
            <a:r>
              <a:rPr lang="en-US" sz="1200" dirty="0"/>
              <a:t>Research &amp; Development Forum Communications Group</a:t>
            </a:r>
            <a:endParaRPr lang="en-US" sz="1200" dirty="0">
              <a:cs typeface="Calibri"/>
            </a:endParaRPr>
          </a:p>
          <a:p>
            <a:pPr marL="171450" indent="-171450">
              <a:lnSpc>
                <a:spcPct val="150000"/>
              </a:lnSpc>
              <a:buFont typeface="Arial,Sans-Serif"/>
              <a:buChar char="•"/>
            </a:pPr>
            <a:r>
              <a:rPr lang="en-US" sz="1200" dirty="0">
                <a:ea typeface="+mn-lt"/>
                <a:cs typeface="+mn-lt"/>
              </a:rPr>
              <a:t>Reports to the Manchester BRC Strategic Executive </a:t>
            </a:r>
          </a:p>
          <a:p>
            <a:pPr marL="171450" indent="-171450">
              <a:lnSpc>
                <a:spcPct val="150000"/>
              </a:lnSpc>
              <a:buFont typeface="Arial,Sans-Serif"/>
              <a:buChar char="•"/>
            </a:pPr>
            <a:r>
              <a:rPr lang="en-US" sz="1200" dirty="0">
                <a:ea typeface="+mn-lt"/>
                <a:cs typeface="+mn-lt"/>
              </a:rPr>
              <a:t>Well-established links with NIHR and other regional and national partners</a:t>
            </a:r>
            <a:endParaRPr lang="en-US" sz="1200" dirty="0"/>
          </a:p>
        </p:txBody>
      </p:sp>
      <p:sp>
        <p:nvSpPr>
          <p:cNvPr id="5" name="TextBox 4">
            <a:extLst>
              <a:ext uri="{FF2B5EF4-FFF2-40B4-BE49-F238E27FC236}">
                <a16:creationId xmlns:a16="http://schemas.microsoft.com/office/drawing/2014/main" id="{C187FF2D-F9B1-4DF7-B41E-6D5B2B588ABA}"/>
              </a:ext>
            </a:extLst>
          </p:cNvPr>
          <p:cNvSpPr txBox="1"/>
          <p:nvPr/>
        </p:nvSpPr>
        <p:spPr>
          <a:xfrm>
            <a:off x="7588341" y="2122842"/>
            <a:ext cx="4469884" cy="2123658"/>
          </a:xfrm>
          <a:prstGeom prst="rect">
            <a:avLst/>
          </a:prstGeom>
          <a:noFill/>
        </p:spPr>
        <p:txBody>
          <a:bodyPr wrap="square" lIns="91440" tIns="45720" rIns="91440" bIns="45720" rtlCol="0" anchor="t">
            <a:spAutoFit/>
          </a:bodyPr>
          <a:lstStyle/>
          <a:p>
            <a:pPr algn="r"/>
            <a:r>
              <a:rPr lang="en-GB" sz="1200" b="1" dirty="0">
                <a:latin typeface="Calibri"/>
                <a:cs typeface="Arial"/>
              </a:rPr>
              <a:t>Communications Lead:</a:t>
            </a:r>
            <a:r>
              <a:rPr lang="en-GB" sz="1200" dirty="0">
                <a:latin typeface="Calibri"/>
                <a:cs typeface="Arial"/>
              </a:rPr>
              <a:t> </a:t>
            </a:r>
          </a:p>
          <a:p>
            <a:pPr algn="r"/>
            <a:r>
              <a:rPr lang="en-GB" sz="1200" dirty="0">
                <a:latin typeface="Calibri"/>
                <a:cs typeface="Arial"/>
              </a:rPr>
              <a:t>Adam Shepphard  </a:t>
            </a:r>
          </a:p>
          <a:p>
            <a:pPr algn="r"/>
            <a:r>
              <a:rPr lang="en-GB" sz="1200" dirty="0">
                <a:latin typeface="Calibri"/>
                <a:cs typeface="Arial"/>
                <a:hlinkClick r:id="rId3"/>
              </a:rPr>
              <a:t>adam.shepphard@mft.nhs.uk</a:t>
            </a:r>
            <a:endParaRPr lang="en-GB" sz="1200" dirty="0">
              <a:latin typeface="Calibri"/>
              <a:cs typeface="Arial"/>
            </a:endParaRPr>
          </a:p>
          <a:p>
            <a:pPr algn="r"/>
            <a:endParaRPr lang="en-GB" sz="1200" b="1">
              <a:latin typeface="Calibri"/>
              <a:cs typeface="Calibri"/>
            </a:endParaRPr>
          </a:p>
          <a:p>
            <a:pPr algn="r"/>
            <a:r>
              <a:rPr lang="en-GB" sz="1200" b="1" dirty="0">
                <a:latin typeface="Calibri"/>
                <a:cs typeface="Calibri"/>
              </a:rPr>
              <a:t>Manchester BRC and CRF Communications Manager</a:t>
            </a:r>
            <a:r>
              <a:rPr lang="en-GB" sz="1200" dirty="0">
                <a:latin typeface="Calibri"/>
                <a:cs typeface="Calibri"/>
              </a:rPr>
              <a:t>: </a:t>
            </a:r>
          </a:p>
          <a:p>
            <a:pPr algn="r"/>
            <a:r>
              <a:rPr lang="en-GB" sz="1200" dirty="0">
                <a:latin typeface="Calibri"/>
                <a:cs typeface="Calibri"/>
              </a:rPr>
              <a:t>Jenny Fairhurst</a:t>
            </a:r>
          </a:p>
          <a:p>
            <a:pPr algn="r"/>
            <a:r>
              <a:rPr lang="en-GB" sz="1200" dirty="0">
                <a:latin typeface="Calibri"/>
                <a:cs typeface="Calibri"/>
                <a:hlinkClick r:id="rId4"/>
              </a:rPr>
              <a:t>jenny</a:t>
            </a:r>
            <a:r>
              <a:rPr lang="en-GB" sz="1200" dirty="0">
                <a:latin typeface="Calibri"/>
                <a:ea typeface="+mn-lt"/>
                <a:cs typeface="+mn-lt"/>
                <a:hlinkClick r:id="rId4"/>
              </a:rPr>
              <a:t>.fairhurst1@mft.nhs.uk</a:t>
            </a:r>
            <a:endParaRPr lang="en-GB" sz="1200" dirty="0">
              <a:latin typeface="Calibri"/>
              <a:cs typeface="Calibri"/>
            </a:endParaRPr>
          </a:p>
          <a:p>
            <a:pPr algn="r"/>
            <a:endParaRPr lang="en-GB" sz="1200">
              <a:latin typeface="Calibri"/>
              <a:cs typeface="Calibri"/>
            </a:endParaRPr>
          </a:p>
          <a:p>
            <a:pPr algn="r"/>
            <a:r>
              <a:rPr lang="en-GB" sz="1200" b="1" dirty="0">
                <a:latin typeface="Calibri"/>
                <a:cs typeface="Calibri"/>
              </a:rPr>
              <a:t>Manchester BRC Communications Officer:</a:t>
            </a:r>
            <a:r>
              <a:rPr lang="en-GB" sz="1200" dirty="0">
                <a:latin typeface="Calibri"/>
                <a:cs typeface="Calibri"/>
              </a:rPr>
              <a:t> </a:t>
            </a:r>
          </a:p>
          <a:p>
            <a:pPr algn="r"/>
            <a:r>
              <a:rPr lang="en-GB" sz="1200" dirty="0">
                <a:latin typeface="Calibri"/>
                <a:cs typeface="Calibri"/>
              </a:rPr>
              <a:t>Sophie Henderson</a:t>
            </a:r>
          </a:p>
          <a:p>
            <a:pPr algn="r"/>
            <a:r>
              <a:rPr lang="en-GB" sz="1200" dirty="0">
                <a:latin typeface="Calibri"/>
                <a:cs typeface="Calibri"/>
                <a:hlinkClick r:id="rId5"/>
              </a:rPr>
              <a:t>Sophie.henderson@mft.nhs.uk</a:t>
            </a:r>
            <a:r>
              <a:rPr lang="en-GB" sz="1200" dirty="0">
                <a:latin typeface="Calibri"/>
                <a:cs typeface="Calibri"/>
              </a:rPr>
              <a:t> </a:t>
            </a:r>
          </a:p>
        </p:txBody>
      </p:sp>
      <p:sp>
        <p:nvSpPr>
          <p:cNvPr id="2" name="TextBox 1">
            <a:extLst>
              <a:ext uri="{FF2B5EF4-FFF2-40B4-BE49-F238E27FC236}">
                <a16:creationId xmlns:a16="http://schemas.microsoft.com/office/drawing/2014/main" id="{7CF6EB56-1DEA-37C6-2E16-01C8F798847C}"/>
              </a:ext>
            </a:extLst>
          </p:cNvPr>
          <p:cNvSpPr txBox="1"/>
          <p:nvPr/>
        </p:nvSpPr>
        <p:spPr>
          <a:xfrm>
            <a:off x="567886" y="5381905"/>
            <a:ext cx="2512164" cy="1231106"/>
          </a:xfrm>
          <a:prstGeom prst="rect">
            <a:avLst/>
          </a:prstGeom>
          <a:noFill/>
        </p:spPr>
        <p:txBody>
          <a:bodyPr wrap="square" lIns="91440" tIns="45720" rIns="91440" bIns="45720" rtlCol="0" anchor="t">
            <a:spAutoFit/>
          </a:bodyPr>
          <a:lstStyle/>
          <a:p>
            <a:r>
              <a:rPr lang="en-GB" sz="1400" b="1">
                <a:solidFill>
                  <a:srgbClr val="193E72"/>
                </a:solidFill>
                <a:latin typeface="Calibri"/>
                <a:cs typeface="Arial"/>
              </a:rPr>
              <a:t>Our activity: </a:t>
            </a:r>
          </a:p>
          <a:p>
            <a:pPr marL="171450" indent="-171450">
              <a:buFont typeface="Arial"/>
              <a:buChar char="•"/>
            </a:pPr>
            <a:r>
              <a:rPr lang="en-GB" sz="1200">
                <a:ea typeface="+mn-lt"/>
                <a:cs typeface="+mn-lt"/>
              </a:rPr>
              <a:t>News stories and press releases</a:t>
            </a:r>
          </a:p>
          <a:p>
            <a:pPr marL="171450" indent="-171450">
              <a:buFont typeface="Arial"/>
              <a:buChar char="•"/>
            </a:pPr>
            <a:r>
              <a:rPr lang="en-GB" sz="1200">
                <a:ea typeface="+mn-lt"/>
                <a:cs typeface="+mn-lt"/>
              </a:rPr>
              <a:t>Media management and relations</a:t>
            </a:r>
          </a:p>
          <a:p>
            <a:pPr marL="171450" indent="-171450">
              <a:buFont typeface="Arial"/>
              <a:buChar char="•"/>
            </a:pPr>
            <a:r>
              <a:rPr lang="en-GB" sz="1200">
                <a:ea typeface="+mn-lt"/>
                <a:cs typeface="+mn-lt"/>
              </a:rPr>
              <a:t>Blogs</a:t>
            </a:r>
            <a:endParaRPr lang="en-GB" sz="1200">
              <a:cs typeface="Calibri"/>
            </a:endParaRPr>
          </a:p>
          <a:p>
            <a:pPr marL="171450" indent="-171450">
              <a:buFont typeface="Arial"/>
              <a:buChar char="•"/>
            </a:pPr>
            <a:r>
              <a:rPr lang="en-GB" sz="1200">
                <a:ea typeface="+mn-lt"/>
                <a:cs typeface="+mn-lt"/>
              </a:rPr>
              <a:t>Case studies </a:t>
            </a:r>
          </a:p>
          <a:p>
            <a:pPr marL="171450" indent="-171450">
              <a:buFont typeface="Arial"/>
              <a:buChar char="•"/>
            </a:pPr>
            <a:r>
              <a:rPr lang="en-GB" sz="1200">
                <a:ea typeface="+mn-lt"/>
                <a:cs typeface="+mn-lt"/>
              </a:rPr>
              <a:t>Presentations </a:t>
            </a:r>
          </a:p>
        </p:txBody>
      </p:sp>
      <p:pic>
        <p:nvPicPr>
          <p:cNvPr id="7" name="Picture 7" descr="Logo&#10;&#10;Description automatically generated">
            <a:extLst>
              <a:ext uri="{FF2B5EF4-FFF2-40B4-BE49-F238E27FC236}">
                <a16:creationId xmlns:a16="http://schemas.microsoft.com/office/drawing/2014/main" id="{A131A0BC-92FD-CD08-41E4-B333FF1EB4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51179" y="4268424"/>
            <a:ext cx="956930" cy="956930"/>
          </a:xfrm>
          <a:prstGeom prst="rect">
            <a:avLst/>
          </a:prstGeom>
        </p:spPr>
      </p:pic>
      <p:sp>
        <p:nvSpPr>
          <p:cNvPr id="8" name="TextBox 7">
            <a:extLst>
              <a:ext uri="{FF2B5EF4-FFF2-40B4-BE49-F238E27FC236}">
                <a16:creationId xmlns:a16="http://schemas.microsoft.com/office/drawing/2014/main" id="{160F1DDF-CFA3-B4A1-930F-F6877BB146D4}"/>
              </a:ext>
            </a:extLst>
          </p:cNvPr>
          <p:cNvSpPr txBox="1"/>
          <p:nvPr/>
        </p:nvSpPr>
        <p:spPr>
          <a:xfrm>
            <a:off x="9330370" y="4485279"/>
            <a:ext cx="17331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a:latin typeface="Calibri"/>
                <a:cs typeface="Arial"/>
              </a:rPr>
              <a:t>Follow us</a:t>
            </a:r>
          </a:p>
          <a:p>
            <a:pPr algn="r"/>
            <a:r>
              <a:rPr lang="en-US" sz="1400" b="1">
                <a:latin typeface="Calibri"/>
                <a:cs typeface="Arial"/>
              </a:rPr>
              <a:t> </a:t>
            </a:r>
            <a:r>
              <a:rPr lang="en-US" sz="1400">
                <a:ea typeface="+mn-lt"/>
                <a:cs typeface="+mn-lt"/>
                <a:hlinkClick r:id="rId7"/>
              </a:rPr>
              <a:t>@ManchesterBRC</a:t>
            </a:r>
            <a:endParaRPr lang="en-US" sz="1400">
              <a:cs typeface="Calibri" panose="020F0502020204030204"/>
            </a:endParaRPr>
          </a:p>
        </p:txBody>
      </p:sp>
      <p:pic>
        <p:nvPicPr>
          <p:cNvPr id="10" name="Picture 10" descr="Logo&#10;&#10;Description automatically generated">
            <a:extLst>
              <a:ext uri="{FF2B5EF4-FFF2-40B4-BE49-F238E27FC236}">
                <a16:creationId xmlns:a16="http://schemas.microsoft.com/office/drawing/2014/main" id="{8A7B5AF0-3D66-DCD6-1645-4F384ABB98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307854" y="5265017"/>
            <a:ext cx="634282" cy="634282"/>
          </a:xfrm>
          <a:prstGeom prst="rect">
            <a:avLst/>
          </a:prstGeom>
        </p:spPr>
      </p:pic>
      <p:sp>
        <p:nvSpPr>
          <p:cNvPr id="11" name="TextBox 10">
            <a:extLst>
              <a:ext uri="{FF2B5EF4-FFF2-40B4-BE49-F238E27FC236}">
                <a16:creationId xmlns:a16="http://schemas.microsoft.com/office/drawing/2014/main" id="{EEAA34E5-1220-6E63-0C6A-6EF1DE1658E2}"/>
              </a:ext>
            </a:extLst>
          </p:cNvPr>
          <p:cNvSpPr txBox="1"/>
          <p:nvPr/>
        </p:nvSpPr>
        <p:spPr>
          <a:xfrm>
            <a:off x="9330370" y="5388935"/>
            <a:ext cx="17331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400">
                <a:cs typeface="Calibri"/>
                <a:hlinkClick r:id="rId9"/>
              </a:rPr>
              <a:t>Link in with us</a:t>
            </a:r>
            <a:r>
              <a:rPr lang="en-GB" sz="1400">
                <a:cs typeface="Calibri"/>
              </a:rPr>
              <a:t>​</a:t>
            </a:r>
          </a:p>
        </p:txBody>
      </p:sp>
      <p:sp>
        <p:nvSpPr>
          <p:cNvPr id="15" name="TextBox 14">
            <a:extLst>
              <a:ext uri="{FF2B5EF4-FFF2-40B4-BE49-F238E27FC236}">
                <a16:creationId xmlns:a16="http://schemas.microsoft.com/office/drawing/2014/main" id="{2F3DC814-BC0E-5DE1-0FB9-0FEE7FC05047}"/>
              </a:ext>
            </a:extLst>
          </p:cNvPr>
          <p:cNvSpPr txBox="1"/>
          <p:nvPr/>
        </p:nvSpPr>
        <p:spPr>
          <a:xfrm>
            <a:off x="5222377" y="5359797"/>
            <a:ext cx="4195650" cy="1231106"/>
          </a:xfrm>
          <a:prstGeom prst="rect">
            <a:avLst/>
          </a:prstGeom>
          <a:noFill/>
        </p:spPr>
        <p:txBody>
          <a:bodyPr wrap="square" lIns="91440" tIns="45720" rIns="91440" bIns="45720" rtlCol="0" anchor="t">
            <a:spAutoFit/>
          </a:bodyPr>
          <a:lstStyle/>
          <a:p>
            <a:r>
              <a:rPr lang="en-GB" sz="1400" b="1">
                <a:solidFill>
                  <a:srgbClr val="193E72"/>
                </a:solidFill>
                <a:latin typeface="Calibri"/>
                <a:cs typeface="Arial"/>
              </a:rPr>
              <a:t>Our channels: </a:t>
            </a:r>
          </a:p>
          <a:p>
            <a:pPr marL="171450" indent="-171450">
              <a:buFont typeface="Arial"/>
              <a:buChar char="•"/>
            </a:pPr>
            <a:r>
              <a:rPr lang="en-GB" sz="1200">
                <a:ea typeface="+mn-lt"/>
                <a:cs typeface="+mn-lt"/>
              </a:rPr>
              <a:t>Manchester BRC website: </a:t>
            </a:r>
            <a:r>
              <a:rPr lang="en-GB" sz="1200">
                <a:ea typeface="+mn-lt"/>
                <a:cs typeface="+mn-lt"/>
                <a:hlinkClick r:id="rId10"/>
              </a:rPr>
              <a:t>www.manchesterbrc.nihr.ac.uk</a:t>
            </a:r>
            <a:r>
              <a:rPr lang="en-GB" sz="1200">
                <a:ea typeface="+mn-lt"/>
                <a:cs typeface="+mn-lt"/>
              </a:rPr>
              <a:t> </a:t>
            </a:r>
            <a:endParaRPr lang="en-GB" sz="1200">
              <a:cs typeface="Calibri"/>
            </a:endParaRPr>
          </a:p>
          <a:p>
            <a:pPr marL="171450" indent="-171450">
              <a:buFont typeface="Arial"/>
              <a:buChar char="•"/>
            </a:pPr>
            <a:r>
              <a:rPr lang="en-GB" sz="1200">
                <a:ea typeface="+mn-lt"/>
                <a:cs typeface="+mn-lt"/>
              </a:rPr>
              <a:t>Manchester BRC Twitter </a:t>
            </a:r>
          </a:p>
          <a:p>
            <a:pPr marL="171450" indent="-171450">
              <a:buFont typeface="Arial"/>
              <a:buChar char="•"/>
            </a:pPr>
            <a:r>
              <a:rPr lang="en-GB" sz="1200">
                <a:ea typeface="+mn-lt"/>
                <a:cs typeface="+mn-lt"/>
              </a:rPr>
              <a:t>Manchester BRC YouTube</a:t>
            </a:r>
          </a:p>
          <a:p>
            <a:pPr marL="171450" indent="-171450">
              <a:buFont typeface="Arial"/>
              <a:buChar char="•"/>
            </a:pPr>
            <a:r>
              <a:rPr lang="en-GB" sz="1200">
                <a:ea typeface="+mn-lt"/>
                <a:cs typeface="+mn-lt"/>
              </a:rPr>
              <a:t>Manchester BRC LinkedIn</a:t>
            </a:r>
          </a:p>
          <a:p>
            <a:pPr marL="171450" indent="-171450">
              <a:buFont typeface="Arial"/>
              <a:buChar char="•"/>
            </a:pPr>
            <a:r>
              <a:rPr lang="en-GB" sz="1200">
                <a:ea typeface="+mn-lt"/>
                <a:cs typeface="+mn-lt"/>
              </a:rPr>
              <a:t>'Bridging the Gap' - Manchester BRC Director blog </a:t>
            </a:r>
            <a:endParaRPr lang="en-GB" sz="1100">
              <a:cs typeface="Calibri"/>
            </a:endParaRPr>
          </a:p>
        </p:txBody>
      </p:sp>
      <p:pic>
        <p:nvPicPr>
          <p:cNvPr id="22" name="Picture 22" descr="A picture containing logo&#10;&#10;Description automatically generated">
            <a:extLst>
              <a:ext uri="{FF2B5EF4-FFF2-40B4-BE49-F238E27FC236}">
                <a16:creationId xmlns:a16="http://schemas.microsoft.com/office/drawing/2014/main" id="{77A8E0CF-18F5-ECE8-8344-61C0A00225B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211467" y="6123168"/>
            <a:ext cx="846758" cy="552285"/>
          </a:xfrm>
          <a:prstGeom prst="rect">
            <a:avLst/>
          </a:prstGeom>
        </p:spPr>
      </p:pic>
      <p:sp>
        <p:nvSpPr>
          <p:cNvPr id="23" name="TextBox 22">
            <a:extLst>
              <a:ext uri="{FF2B5EF4-FFF2-40B4-BE49-F238E27FC236}">
                <a16:creationId xmlns:a16="http://schemas.microsoft.com/office/drawing/2014/main" id="{C660B738-F197-2212-B047-624FD035CF9D}"/>
              </a:ext>
            </a:extLst>
          </p:cNvPr>
          <p:cNvSpPr txBox="1"/>
          <p:nvPr/>
        </p:nvSpPr>
        <p:spPr>
          <a:xfrm>
            <a:off x="9330370" y="6230678"/>
            <a:ext cx="17331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400" b="1">
                <a:cs typeface="Calibri"/>
              </a:rPr>
              <a:t>Watch our</a:t>
            </a:r>
            <a:r>
              <a:rPr lang="en-GB" sz="1400">
                <a:cs typeface="Calibri"/>
              </a:rPr>
              <a:t> </a:t>
            </a:r>
            <a:r>
              <a:rPr lang="en-GB" sz="1400">
                <a:cs typeface="Calibri"/>
                <a:hlinkClick r:id="rId12"/>
              </a:rPr>
              <a:t>YouTube​</a:t>
            </a:r>
            <a:endParaRPr lang="en-US"/>
          </a:p>
        </p:txBody>
      </p:sp>
      <p:sp>
        <p:nvSpPr>
          <p:cNvPr id="6" name="TextBox 5">
            <a:extLst>
              <a:ext uri="{FF2B5EF4-FFF2-40B4-BE49-F238E27FC236}">
                <a16:creationId xmlns:a16="http://schemas.microsoft.com/office/drawing/2014/main" id="{F94AAEF1-5032-7167-4892-4C47FA641D75}"/>
              </a:ext>
            </a:extLst>
          </p:cNvPr>
          <p:cNvSpPr txBox="1"/>
          <p:nvPr/>
        </p:nvSpPr>
        <p:spPr>
          <a:xfrm>
            <a:off x="489774" y="4356011"/>
            <a:ext cx="85047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93E72"/>
                </a:solidFill>
              </a:rPr>
              <a:t>Please inform the Manchester BRC Communications Team of any exciting or notable BRC research or upcoming publications. Contact them as early as possible to ensure there is enough time to create wide-reaching and impactful stories to showcase your research. For example, notify them around the same time that you are preparing a publication for submission to a journal.</a:t>
            </a:r>
            <a:endParaRPr lang="en-US" sz="1400" b="1">
              <a:solidFill>
                <a:srgbClr val="193E72"/>
              </a:solidFill>
              <a:cs typeface="Calibri"/>
            </a:endParaRPr>
          </a:p>
        </p:txBody>
      </p:sp>
      <p:sp>
        <p:nvSpPr>
          <p:cNvPr id="9" name="Title 8">
            <a:extLst>
              <a:ext uri="{FF2B5EF4-FFF2-40B4-BE49-F238E27FC236}">
                <a16:creationId xmlns:a16="http://schemas.microsoft.com/office/drawing/2014/main" id="{1E3D49CE-F8C3-FDEA-6F9D-384F9BE095F5}"/>
              </a:ext>
            </a:extLst>
          </p:cNvPr>
          <p:cNvSpPr>
            <a:spLocks noGrp="1"/>
          </p:cNvSpPr>
          <p:nvPr>
            <p:ph type="title"/>
          </p:nvPr>
        </p:nvSpPr>
        <p:spPr/>
        <p:txBody>
          <a:bodyPr/>
          <a:lstStyle/>
          <a:p>
            <a:r>
              <a:rPr lang="en-GB"/>
              <a:t>Manchester BRC Communications</a:t>
            </a:r>
          </a:p>
        </p:txBody>
      </p:sp>
      <p:sp>
        <p:nvSpPr>
          <p:cNvPr id="13" name="TextBox 12">
            <a:extLst>
              <a:ext uri="{FF2B5EF4-FFF2-40B4-BE49-F238E27FC236}">
                <a16:creationId xmlns:a16="http://schemas.microsoft.com/office/drawing/2014/main" id="{90116238-6A9E-766F-DD60-81BCBE7BFE00}"/>
              </a:ext>
            </a:extLst>
          </p:cNvPr>
          <p:cNvSpPr txBox="1"/>
          <p:nvPr/>
        </p:nvSpPr>
        <p:spPr>
          <a:xfrm>
            <a:off x="489774" y="1621512"/>
            <a:ext cx="9538478" cy="769441"/>
          </a:xfrm>
          <a:prstGeom prst="rect">
            <a:avLst/>
          </a:prstGeom>
          <a:noFill/>
        </p:spPr>
        <p:txBody>
          <a:bodyPr wrap="square">
            <a:spAutoFit/>
          </a:bodyPr>
          <a:lstStyle/>
          <a:p>
            <a:r>
              <a:rPr lang="en-US" sz="1600" b="1">
                <a:solidFill>
                  <a:srgbClr val="193E72"/>
                </a:solidFill>
                <a:ea typeface="+mn-lt"/>
                <a:cs typeface="+mn-lt"/>
              </a:rPr>
              <a:t>'</a:t>
            </a:r>
            <a:r>
              <a:rPr lang="en-US" sz="1600" b="1" err="1">
                <a:solidFill>
                  <a:srgbClr val="193E72"/>
                </a:solidFill>
                <a:ea typeface="+mn-lt"/>
                <a:cs typeface="+mn-lt"/>
              </a:rPr>
              <a:t>Humanising</a:t>
            </a:r>
            <a:r>
              <a:rPr lang="en-US" sz="1600" b="1">
                <a:solidFill>
                  <a:srgbClr val="193E72"/>
                </a:solidFill>
                <a:ea typeface="+mn-lt"/>
                <a:cs typeface="+mn-lt"/>
              </a:rPr>
              <a:t> research and innovation through storytelling'</a:t>
            </a:r>
            <a:endParaRPr lang="en-US" sz="1600">
              <a:solidFill>
                <a:srgbClr val="193E72"/>
              </a:solidFill>
            </a:endParaRPr>
          </a:p>
          <a:p>
            <a:r>
              <a:rPr lang="en-US" sz="1400">
                <a:ea typeface="+mn-lt"/>
                <a:cs typeface="+mn-lt"/>
              </a:rPr>
              <a:t>We showcase Manchester BRC's story of driving health improvements and lasting change for all to a wide audience, including: staff, partners, academia, industry, regulators, government bodies, patients and the public</a:t>
            </a:r>
            <a:r>
              <a:rPr lang="en-US" sz="1200">
                <a:ea typeface="+mn-lt"/>
                <a:cs typeface="+mn-lt"/>
              </a:rPr>
              <a:t>.</a:t>
            </a:r>
            <a:endParaRPr lang="en-US" sz="1200"/>
          </a:p>
        </p:txBody>
      </p:sp>
      <p:sp>
        <p:nvSpPr>
          <p:cNvPr id="16" name="TextBox 15">
            <a:extLst>
              <a:ext uri="{FF2B5EF4-FFF2-40B4-BE49-F238E27FC236}">
                <a16:creationId xmlns:a16="http://schemas.microsoft.com/office/drawing/2014/main" id="{A44A1D09-6B28-4A99-B525-4960B619CAF3}"/>
              </a:ext>
            </a:extLst>
          </p:cNvPr>
          <p:cNvSpPr txBox="1"/>
          <p:nvPr/>
        </p:nvSpPr>
        <p:spPr>
          <a:xfrm>
            <a:off x="3097138" y="5584347"/>
            <a:ext cx="2007456" cy="646331"/>
          </a:xfrm>
          <a:prstGeom prst="rect">
            <a:avLst/>
          </a:prstGeom>
          <a:noFill/>
        </p:spPr>
        <p:txBody>
          <a:bodyPr wrap="square">
            <a:spAutoFit/>
          </a:bodyPr>
          <a:lstStyle/>
          <a:p>
            <a:pPr marL="171450" indent="-171450">
              <a:buFont typeface="Arial"/>
              <a:buChar char="•"/>
            </a:pPr>
            <a:r>
              <a:rPr lang="en-GB" sz="1200">
                <a:ea typeface="+mn-lt"/>
                <a:cs typeface="+mn-lt"/>
              </a:rPr>
              <a:t>Promotional materials</a:t>
            </a:r>
          </a:p>
          <a:p>
            <a:pPr marL="171450" indent="-171450">
              <a:buFont typeface="Arial"/>
              <a:buChar char="•"/>
            </a:pPr>
            <a:r>
              <a:rPr lang="en-GB" sz="1200">
                <a:ea typeface="+mn-lt"/>
                <a:cs typeface="+mn-lt"/>
              </a:rPr>
              <a:t>Publications</a:t>
            </a:r>
          </a:p>
          <a:p>
            <a:pPr marL="171450" indent="-171450">
              <a:buFont typeface="Arial"/>
              <a:buChar char="•"/>
            </a:pPr>
            <a:r>
              <a:rPr lang="en-GB" sz="1200">
                <a:ea typeface="+mn-lt"/>
                <a:cs typeface="+mn-lt"/>
              </a:rPr>
              <a:t>videos and animations </a:t>
            </a:r>
            <a:endParaRPr lang="en-GB" sz="1200">
              <a:cs typeface="Calibri"/>
            </a:endParaRPr>
          </a:p>
        </p:txBody>
      </p:sp>
    </p:spTree>
    <p:extLst>
      <p:ext uri="{BB962C8B-B14F-4D97-AF65-F5344CB8AC3E}">
        <p14:creationId xmlns:p14="http://schemas.microsoft.com/office/powerpoint/2010/main" val="23270050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B2C40E-42ED-4A39-9578-06C564D9FD89}"/>
              </a:ext>
            </a:extLst>
          </p:cNvPr>
          <p:cNvSpPr txBox="1"/>
          <p:nvPr/>
        </p:nvSpPr>
        <p:spPr>
          <a:xfrm>
            <a:off x="733659" y="2068425"/>
            <a:ext cx="9652001" cy="584775"/>
          </a:xfrm>
          <a:prstGeom prst="rect">
            <a:avLst/>
          </a:prstGeom>
          <a:noFill/>
        </p:spPr>
        <p:txBody>
          <a:bodyPr wrap="square">
            <a:spAutoFit/>
          </a:bodyPr>
          <a:lstStyle/>
          <a:p>
            <a:r>
              <a:rPr lang="en-US" sz="1600"/>
              <a:t>BRC funding is used for Direct Costs relating to research and supporting staff salaries, training costs (e.g. stipends and fees) and non-pay expenditure to carry out our planned early phase research.</a:t>
            </a:r>
            <a:endParaRPr lang="en-GB" sz="1600"/>
          </a:p>
        </p:txBody>
      </p:sp>
      <p:sp>
        <p:nvSpPr>
          <p:cNvPr id="9" name="TextBox 8">
            <a:extLst>
              <a:ext uri="{FF2B5EF4-FFF2-40B4-BE49-F238E27FC236}">
                <a16:creationId xmlns:a16="http://schemas.microsoft.com/office/drawing/2014/main" id="{FE8FE226-8AAA-467B-863F-988BE73AFDCE}"/>
              </a:ext>
            </a:extLst>
          </p:cNvPr>
          <p:cNvSpPr txBox="1"/>
          <p:nvPr/>
        </p:nvSpPr>
        <p:spPr>
          <a:xfrm>
            <a:off x="733658" y="3010362"/>
            <a:ext cx="9652001" cy="830997"/>
          </a:xfrm>
          <a:prstGeom prst="rect">
            <a:avLst/>
          </a:prstGeom>
          <a:noFill/>
        </p:spPr>
        <p:txBody>
          <a:bodyPr wrap="square">
            <a:spAutoFit/>
          </a:bodyPr>
          <a:lstStyle/>
          <a:p>
            <a:r>
              <a:rPr lang="en-US" sz="1600"/>
              <a:t>Most projects and studies that we define as a BRC project will be </a:t>
            </a:r>
            <a:r>
              <a:rPr lang="en-US" sz="1600" u="sng"/>
              <a:t>part-funded only</a:t>
            </a:r>
            <a:r>
              <a:rPr lang="en-US" sz="1600"/>
              <a:t> and will be a mixture of salary and/or non-pay support. We are discouraged from fully funding projects and instead encouraged to leverage external funding for </a:t>
            </a:r>
            <a:r>
              <a:rPr lang="en-US" sz="1600" err="1"/>
              <a:t>programmes</a:t>
            </a:r>
            <a:r>
              <a:rPr lang="en-US" sz="1600"/>
              <a:t> of research. </a:t>
            </a:r>
            <a:endParaRPr lang="en-GB" sz="1600"/>
          </a:p>
        </p:txBody>
      </p:sp>
      <p:sp>
        <p:nvSpPr>
          <p:cNvPr id="10" name="TextBox 9">
            <a:extLst>
              <a:ext uri="{FF2B5EF4-FFF2-40B4-BE49-F238E27FC236}">
                <a16:creationId xmlns:a16="http://schemas.microsoft.com/office/drawing/2014/main" id="{2170B9B3-509A-48EC-98A3-66BBD42E4B3C}"/>
              </a:ext>
            </a:extLst>
          </p:cNvPr>
          <p:cNvSpPr txBox="1"/>
          <p:nvPr/>
        </p:nvSpPr>
        <p:spPr>
          <a:xfrm>
            <a:off x="1606047" y="4238384"/>
            <a:ext cx="8702609" cy="1877437"/>
          </a:xfrm>
          <a:prstGeom prst="rect">
            <a:avLst/>
          </a:prstGeom>
          <a:noFill/>
        </p:spPr>
        <p:txBody>
          <a:bodyPr wrap="square">
            <a:spAutoFit/>
          </a:bodyPr>
          <a:lstStyle/>
          <a:p>
            <a:r>
              <a:rPr lang="en-US" sz="1600"/>
              <a:t>On a regular basis we report to NIHR on our research activity, which includes:</a:t>
            </a:r>
          </a:p>
          <a:p>
            <a:pPr marL="742950" lvl="1" indent="-285750">
              <a:buFont typeface="Arial" panose="020B0604020202020204" pitchFamily="34" charset="0"/>
              <a:buChar char="•"/>
            </a:pPr>
            <a:r>
              <a:rPr lang="en-US" sz="1600"/>
              <a:t>Project activity (e.g. recruitment, status)</a:t>
            </a:r>
          </a:p>
          <a:p>
            <a:pPr marL="742950" lvl="1" indent="-285750">
              <a:buFont typeface="Arial" panose="020B0604020202020204" pitchFamily="34" charset="0"/>
              <a:buChar char="•"/>
            </a:pPr>
            <a:r>
              <a:rPr lang="en-US" sz="1600"/>
              <a:t>Publications</a:t>
            </a:r>
          </a:p>
          <a:p>
            <a:pPr marL="742950" lvl="1" indent="-285750">
              <a:buFont typeface="Arial" panose="020B0604020202020204" pitchFamily="34" charset="0"/>
              <a:buChar char="•"/>
            </a:pPr>
            <a:r>
              <a:rPr lang="en-US" sz="1600"/>
              <a:t>Grant income</a:t>
            </a:r>
          </a:p>
          <a:p>
            <a:pPr marL="742950" lvl="1" indent="-285750">
              <a:buFont typeface="Arial" panose="020B0604020202020204" pitchFamily="34" charset="0"/>
              <a:buChar char="•"/>
            </a:pPr>
            <a:r>
              <a:rPr lang="en-US" sz="1600"/>
              <a:t>IP / commercialization</a:t>
            </a:r>
          </a:p>
          <a:p>
            <a:pPr marL="742950" lvl="1" indent="-285750">
              <a:buFont typeface="Arial" panose="020B0604020202020204" pitchFamily="34" charset="0"/>
              <a:buChar char="•"/>
            </a:pPr>
            <a:r>
              <a:rPr lang="en-US" sz="1600"/>
              <a:t>Links with industry</a:t>
            </a:r>
          </a:p>
          <a:p>
            <a:pPr marL="742950" lvl="1" indent="-285750">
              <a:buFont typeface="Arial" panose="020B0604020202020204" pitchFamily="34" charset="0"/>
              <a:buChar char="•"/>
            </a:pPr>
            <a:r>
              <a:rPr lang="en-US" sz="1600"/>
              <a:t>Impact</a:t>
            </a:r>
            <a:endParaRPr lang="en-GB" sz="1600"/>
          </a:p>
        </p:txBody>
      </p:sp>
      <p:sp>
        <p:nvSpPr>
          <p:cNvPr id="7" name="Title 4">
            <a:extLst>
              <a:ext uri="{FF2B5EF4-FFF2-40B4-BE49-F238E27FC236}">
                <a16:creationId xmlns:a16="http://schemas.microsoft.com/office/drawing/2014/main" id="{45AD1F01-7F01-493E-A320-5C3ACA936F8A}"/>
              </a:ext>
            </a:extLst>
          </p:cNvPr>
          <p:cNvSpPr>
            <a:spLocks noGrp="1"/>
          </p:cNvSpPr>
          <p:nvPr>
            <p:ph type="title"/>
          </p:nvPr>
        </p:nvSpPr>
        <p:spPr>
          <a:xfrm>
            <a:off x="452273" y="1050202"/>
            <a:ext cx="8899957" cy="692204"/>
          </a:xfrm>
        </p:spPr>
        <p:txBody>
          <a:bodyPr/>
          <a:lstStyle/>
          <a:p>
            <a:r>
              <a:rPr lang="en-GB" sz="2400"/>
              <a:t>Funding, Data and Reporting</a:t>
            </a:r>
            <a:endParaRPr lang="en-GB"/>
          </a:p>
        </p:txBody>
      </p:sp>
    </p:spTree>
    <p:extLst>
      <p:ext uri="{BB962C8B-B14F-4D97-AF65-F5344CB8AC3E}">
        <p14:creationId xmlns:p14="http://schemas.microsoft.com/office/powerpoint/2010/main" val="20263356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5C63FB-9910-427C-BE59-B4D563D9B3A7}"/>
              </a:ext>
            </a:extLst>
          </p:cNvPr>
          <p:cNvSpPr txBox="1"/>
          <p:nvPr/>
        </p:nvSpPr>
        <p:spPr>
          <a:xfrm>
            <a:off x="749482" y="2083886"/>
            <a:ext cx="8535371" cy="1569660"/>
          </a:xfrm>
          <a:prstGeom prst="rect">
            <a:avLst/>
          </a:prstGeom>
          <a:noFill/>
        </p:spPr>
        <p:txBody>
          <a:bodyPr wrap="square" rtlCol="0">
            <a:spAutoFit/>
          </a:bodyPr>
          <a:lstStyle/>
          <a:p>
            <a:r>
              <a:rPr lang="en-GB" sz="1600" b="1"/>
              <a:t>Within the BRC we will have a number of opportunities through funding calls.  These will be open across the partnership focussing on the following areas:</a:t>
            </a:r>
          </a:p>
          <a:p>
            <a:endParaRPr lang="en-GB" sz="1600" b="1"/>
          </a:p>
          <a:p>
            <a:pPr marL="895350" indent="-269875">
              <a:buFont typeface="Arial" panose="020B0604020202020204" pitchFamily="34" charset="0"/>
              <a:buChar char="•"/>
            </a:pPr>
            <a:r>
              <a:rPr lang="en-GB" sz="1600"/>
              <a:t>Strategic Funding (e.g. emerging cross-theme, multidisciplinary research)</a:t>
            </a:r>
          </a:p>
          <a:p>
            <a:pPr marL="895350" indent="-269875">
              <a:buFont typeface="Arial" panose="020B0604020202020204" pitchFamily="34" charset="0"/>
              <a:buChar char="•"/>
            </a:pPr>
            <a:r>
              <a:rPr lang="en-GB" sz="1600"/>
              <a:t>Capacity Building (supporting people across their career)</a:t>
            </a:r>
          </a:p>
          <a:p>
            <a:pPr marL="895350" indent="-269875">
              <a:buFont typeface="Arial" panose="020B0604020202020204" pitchFamily="34" charset="0"/>
              <a:buChar char="•"/>
            </a:pPr>
            <a:r>
              <a:rPr lang="en-GB" sz="1600"/>
              <a:t>Innovation (supporting entrepreneurship and potential for commercialisation</a:t>
            </a:r>
          </a:p>
        </p:txBody>
      </p:sp>
      <p:sp>
        <p:nvSpPr>
          <p:cNvPr id="5" name="Title 4">
            <a:extLst>
              <a:ext uri="{FF2B5EF4-FFF2-40B4-BE49-F238E27FC236}">
                <a16:creationId xmlns:a16="http://schemas.microsoft.com/office/drawing/2014/main" id="{BE912395-B3E6-4BDC-9BEA-732905EF7BBD}"/>
              </a:ext>
            </a:extLst>
          </p:cNvPr>
          <p:cNvSpPr>
            <a:spLocks noGrp="1"/>
          </p:cNvSpPr>
          <p:nvPr>
            <p:ph type="title"/>
          </p:nvPr>
        </p:nvSpPr>
        <p:spPr/>
        <p:txBody>
          <a:bodyPr/>
          <a:lstStyle/>
          <a:p>
            <a:r>
              <a:rPr lang="en-GB" sz="2400"/>
              <a:t>Core Funding Opportunities</a:t>
            </a:r>
            <a:endParaRPr lang="en-GB"/>
          </a:p>
        </p:txBody>
      </p:sp>
    </p:spTree>
    <p:extLst>
      <p:ext uri="{BB962C8B-B14F-4D97-AF65-F5344CB8AC3E}">
        <p14:creationId xmlns:p14="http://schemas.microsoft.com/office/powerpoint/2010/main" val="3290299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364008-D3B7-4CAD-A4CA-40E878A2A371}"/>
              </a:ext>
            </a:extLst>
          </p:cNvPr>
          <p:cNvSpPr txBox="1"/>
          <p:nvPr/>
        </p:nvSpPr>
        <p:spPr>
          <a:xfrm>
            <a:off x="4663417" y="2468503"/>
            <a:ext cx="6483685" cy="3539430"/>
          </a:xfrm>
          <a:prstGeom prst="rect">
            <a:avLst/>
          </a:prstGeom>
          <a:noFill/>
        </p:spPr>
        <p:txBody>
          <a:bodyPr wrap="square">
            <a:spAutoFit/>
          </a:bodyPr>
          <a:lstStyle/>
          <a:p>
            <a:r>
              <a:rPr lang="en-GB" sz="1600"/>
              <a:t>Early translational research further into our communities and localities in GM, Lancashire and South Cumbria by deepening the meaningful involvement of patients, public and civic partners.</a:t>
            </a:r>
          </a:p>
          <a:p>
            <a:endParaRPr lang="en-GB" sz="1600"/>
          </a:p>
          <a:p>
            <a:endParaRPr lang="en-GB" sz="1600" b="1"/>
          </a:p>
          <a:p>
            <a:r>
              <a:rPr lang="en-GB" sz="1600"/>
              <a:t>A unique national powerhouse for innovation by combining the world-leading discovery and translational science capabilities of our partnership with a strong research culture centred on a committed, diverse and inclusive workforce. </a:t>
            </a:r>
          </a:p>
          <a:p>
            <a:endParaRPr lang="en-GB" sz="1600" b="1"/>
          </a:p>
          <a:p>
            <a:endParaRPr lang="en-GB" sz="1600" b="1"/>
          </a:p>
          <a:p>
            <a:r>
              <a:rPr lang="en-GB" sz="1600"/>
              <a:t>At scale, the impact of our research through our mature and integrated innovation pipeline in order to achieve measurable improvements in health and wellbeing across all sections of society in our region and beyond.</a:t>
            </a:r>
          </a:p>
        </p:txBody>
      </p:sp>
      <p:pic>
        <p:nvPicPr>
          <p:cNvPr id="4" name="Graphic 3">
            <a:extLst>
              <a:ext uri="{FF2B5EF4-FFF2-40B4-BE49-F238E27FC236}">
                <a16:creationId xmlns:a16="http://schemas.microsoft.com/office/drawing/2014/main" id="{7FC41C97-A4FE-41F6-B997-D20602621C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84" y="2137004"/>
            <a:ext cx="1247775" cy="1247775"/>
          </a:xfrm>
          <a:prstGeom prst="rect">
            <a:avLst/>
          </a:prstGeom>
        </p:spPr>
      </p:pic>
      <p:pic>
        <p:nvPicPr>
          <p:cNvPr id="7" name="Graphic 6">
            <a:extLst>
              <a:ext uri="{FF2B5EF4-FFF2-40B4-BE49-F238E27FC236}">
                <a16:creationId xmlns:a16="http://schemas.microsoft.com/office/drawing/2014/main" id="{9E7CB358-F83F-4555-8D84-BC7B5B623A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1798" y="3596710"/>
            <a:ext cx="1238250" cy="1238250"/>
          </a:xfrm>
          <a:prstGeom prst="rect">
            <a:avLst/>
          </a:prstGeom>
        </p:spPr>
      </p:pic>
      <p:pic>
        <p:nvPicPr>
          <p:cNvPr id="9" name="Graphic 8">
            <a:extLst>
              <a:ext uri="{FF2B5EF4-FFF2-40B4-BE49-F238E27FC236}">
                <a16:creationId xmlns:a16="http://schemas.microsoft.com/office/drawing/2014/main" id="{3CB15E02-E126-46B0-8516-8F98211312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1798" y="5046891"/>
            <a:ext cx="1238250" cy="1238250"/>
          </a:xfrm>
          <a:prstGeom prst="rect">
            <a:avLst/>
          </a:prstGeom>
        </p:spPr>
      </p:pic>
      <p:sp>
        <p:nvSpPr>
          <p:cNvPr id="10" name="Title 1">
            <a:extLst>
              <a:ext uri="{FF2B5EF4-FFF2-40B4-BE49-F238E27FC236}">
                <a16:creationId xmlns:a16="http://schemas.microsoft.com/office/drawing/2014/main" id="{CE2FA8CA-379F-4DFF-8D4D-1A1002C6BE70}"/>
              </a:ext>
            </a:extLst>
          </p:cNvPr>
          <p:cNvSpPr txBox="1">
            <a:spLocks/>
          </p:cNvSpPr>
          <p:nvPr/>
        </p:nvSpPr>
        <p:spPr>
          <a:xfrm>
            <a:off x="452273" y="1050202"/>
            <a:ext cx="10368127" cy="6922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US" sz="2400"/>
              <a:t>Manchester BRC’s </a:t>
            </a:r>
            <a:r>
              <a:rPr lang="en-US" sz="2400" b="1"/>
              <a:t>vision</a:t>
            </a:r>
            <a:r>
              <a:rPr lang="en-US" sz="2400"/>
              <a:t> is to drive</a:t>
            </a:r>
            <a:r>
              <a:rPr lang="en-US" sz="2400" b="1"/>
              <a:t> </a:t>
            </a:r>
            <a:r>
              <a:rPr lang="en-US" sz="2400" b="1" err="1"/>
              <a:t>personalised</a:t>
            </a:r>
            <a:r>
              <a:rPr lang="en-US" sz="2400" b="1"/>
              <a:t> health &amp; care for all</a:t>
            </a:r>
            <a:endParaRPr lang="en-GB"/>
          </a:p>
        </p:txBody>
      </p:sp>
      <p:sp>
        <p:nvSpPr>
          <p:cNvPr id="8" name="TextBox 7">
            <a:extLst>
              <a:ext uri="{FF2B5EF4-FFF2-40B4-BE49-F238E27FC236}">
                <a16:creationId xmlns:a16="http://schemas.microsoft.com/office/drawing/2014/main" id="{5C175B03-7E20-6525-AB56-2B9CAF268138}"/>
              </a:ext>
            </a:extLst>
          </p:cNvPr>
          <p:cNvSpPr txBox="1"/>
          <p:nvPr/>
        </p:nvSpPr>
        <p:spPr>
          <a:xfrm>
            <a:off x="2418080" y="2468503"/>
            <a:ext cx="1595120" cy="584775"/>
          </a:xfrm>
          <a:prstGeom prst="rect">
            <a:avLst/>
          </a:prstGeom>
          <a:noFill/>
        </p:spPr>
        <p:txBody>
          <a:bodyPr wrap="square">
            <a:spAutoFit/>
          </a:bodyPr>
          <a:lstStyle/>
          <a:p>
            <a:r>
              <a:rPr lang="en-GB" sz="3200" b="1"/>
              <a:t>Embed</a:t>
            </a:r>
            <a:endParaRPr lang="en-GB" sz="3200"/>
          </a:p>
        </p:txBody>
      </p:sp>
      <p:sp>
        <p:nvSpPr>
          <p:cNvPr id="12" name="TextBox 11">
            <a:extLst>
              <a:ext uri="{FF2B5EF4-FFF2-40B4-BE49-F238E27FC236}">
                <a16:creationId xmlns:a16="http://schemas.microsoft.com/office/drawing/2014/main" id="{B5F6E491-5A84-DF5F-D660-7B5804335D82}"/>
              </a:ext>
            </a:extLst>
          </p:cNvPr>
          <p:cNvSpPr txBox="1"/>
          <p:nvPr/>
        </p:nvSpPr>
        <p:spPr>
          <a:xfrm>
            <a:off x="2418080" y="3874792"/>
            <a:ext cx="1785697" cy="584775"/>
          </a:xfrm>
          <a:prstGeom prst="rect">
            <a:avLst/>
          </a:prstGeom>
          <a:noFill/>
        </p:spPr>
        <p:txBody>
          <a:bodyPr wrap="square">
            <a:spAutoFit/>
          </a:bodyPr>
          <a:lstStyle/>
          <a:p>
            <a:r>
              <a:rPr lang="en-GB" sz="3200" b="1"/>
              <a:t>Build</a:t>
            </a:r>
            <a:endParaRPr lang="en-GB" sz="3200"/>
          </a:p>
        </p:txBody>
      </p:sp>
      <p:sp>
        <p:nvSpPr>
          <p:cNvPr id="14" name="TextBox 13">
            <a:extLst>
              <a:ext uri="{FF2B5EF4-FFF2-40B4-BE49-F238E27FC236}">
                <a16:creationId xmlns:a16="http://schemas.microsoft.com/office/drawing/2014/main" id="{1E87666B-7EAC-E595-AEA0-B429B14A9A4D}"/>
              </a:ext>
            </a:extLst>
          </p:cNvPr>
          <p:cNvSpPr txBox="1"/>
          <p:nvPr/>
        </p:nvSpPr>
        <p:spPr>
          <a:xfrm>
            <a:off x="2418080" y="5349270"/>
            <a:ext cx="1997305" cy="584775"/>
          </a:xfrm>
          <a:prstGeom prst="rect">
            <a:avLst/>
          </a:prstGeom>
          <a:noFill/>
        </p:spPr>
        <p:txBody>
          <a:bodyPr wrap="square">
            <a:spAutoFit/>
          </a:bodyPr>
          <a:lstStyle/>
          <a:p>
            <a:r>
              <a:rPr lang="en-GB" sz="3200" b="1"/>
              <a:t>Accelerate</a:t>
            </a:r>
            <a:endParaRPr lang="en-GB" sz="3200"/>
          </a:p>
        </p:txBody>
      </p:sp>
    </p:spTree>
    <p:extLst>
      <p:ext uri="{BB962C8B-B14F-4D97-AF65-F5344CB8AC3E}">
        <p14:creationId xmlns:p14="http://schemas.microsoft.com/office/powerpoint/2010/main" val="560547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4927CA7-EC96-4747-9B45-752357B97859}"/>
              </a:ext>
            </a:extLst>
          </p:cNvPr>
          <p:cNvSpPr txBox="1">
            <a:spLocks/>
          </p:cNvSpPr>
          <p:nvPr/>
        </p:nvSpPr>
        <p:spPr>
          <a:xfrm>
            <a:off x="452273" y="1050202"/>
            <a:ext cx="8899957" cy="6922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Main Contacts</a:t>
            </a:r>
          </a:p>
        </p:txBody>
      </p:sp>
      <p:pic>
        <p:nvPicPr>
          <p:cNvPr id="5" name="Graphic 4" descr="Envelope with solid fill">
            <a:extLst>
              <a:ext uri="{FF2B5EF4-FFF2-40B4-BE49-F238E27FC236}">
                <a16:creationId xmlns:a16="http://schemas.microsoft.com/office/drawing/2014/main" id="{1B623450-B5CB-4358-8A0E-8F3D7273BFA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7500" y="2120535"/>
            <a:ext cx="914400" cy="914400"/>
          </a:xfrm>
          <a:prstGeom prst="rect">
            <a:avLst/>
          </a:prstGeom>
        </p:spPr>
      </p:pic>
      <p:sp>
        <p:nvSpPr>
          <p:cNvPr id="6" name="TextBox 5">
            <a:extLst>
              <a:ext uri="{FF2B5EF4-FFF2-40B4-BE49-F238E27FC236}">
                <a16:creationId xmlns:a16="http://schemas.microsoft.com/office/drawing/2014/main" id="{035B19D5-C7BD-4E66-B431-37F402213217}"/>
              </a:ext>
            </a:extLst>
          </p:cNvPr>
          <p:cNvSpPr txBox="1"/>
          <p:nvPr/>
        </p:nvSpPr>
        <p:spPr>
          <a:xfrm>
            <a:off x="2175556" y="2162099"/>
            <a:ext cx="8899957" cy="1200329"/>
          </a:xfrm>
          <a:prstGeom prst="rect">
            <a:avLst/>
          </a:prstGeom>
          <a:noFill/>
        </p:spPr>
        <p:txBody>
          <a:bodyPr wrap="square" rtlCol="0">
            <a:spAutoFit/>
          </a:bodyPr>
          <a:lstStyle/>
          <a:p>
            <a:r>
              <a:rPr lang="en-GB"/>
              <a:t>Generic: </a:t>
            </a:r>
            <a:r>
              <a:rPr lang="en-GB">
                <a:hlinkClick r:id="rId5"/>
              </a:rPr>
              <a:t>ManchesterBRC@mft.nhs.uk</a:t>
            </a:r>
            <a:r>
              <a:rPr lang="en-GB"/>
              <a:t> – sign up for access to newsletters/opportunities </a:t>
            </a:r>
          </a:p>
          <a:p>
            <a:r>
              <a:rPr lang="en-GB"/>
              <a:t>Ops Director: </a:t>
            </a:r>
            <a:r>
              <a:rPr lang="en-GB">
                <a:hlinkClick r:id="rId6"/>
              </a:rPr>
              <a:t>Lisa.Miles@mft.nhs.uk</a:t>
            </a:r>
            <a:endParaRPr lang="en-GB"/>
          </a:p>
          <a:p>
            <a:r>
              <a:rPr lang="en-GB"/>
              <a:t>Innovations &amp; Partnerships: </a:t>
            </a:r>
            <a:r>
              <a:rPr lang="en-GB">
                <a:hlinkClick r:id="rId7"/>
              </a:rPr>
              <a:t>Colette.Inkson@mft.nhs.uk</a:t>
            </a:r>
            <a:r>
              <a:rPr lang="en-GB"/>
              <a:t> </a:t>
            </a:r>
          </a:p>
          <a:p>
            <a:endParaRPr lang="en-GB"/>
          </a:p>
        </p:txBody>
      </p:sp>
      <p:pic>
        <p:nvPicPr>
          <p:cNvPr id="8" name="Graphic 7" descr="Internet with solid fill">
            <a:extLst>
              <a:ext uri="{FF2B5EF4-FFF2-40B4-BE49-F238E27FC236}">
                <a16:creationId xmlns:a16="http://schemas.microsoft.com/office/drawing/2014/main" id="{D17D5797-6502-4F29-8A5B-EB4C959E5DD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87500" y="3250838"/>
            <a:ext cx="914400" cy="914400"/>
          </a:xfrm>
          <a:prstGeom prst="rect">
            <a:avLst/>
          </a:prstGeom>
        </p:spPr>
      </p:pic>
      <p:sp>
        <p:nvSpPr>
          <p:cNvPr id="9" name="TextBox 8">
            <a:extLst>
              <a:ext uri="{FF2B5EF4-FFF2-40B4-BE49-F238E27FC236}">
                <a16:creationId xmlns:a16="http://schemas.microsoft.com/office/drawing/2014/main" id="{A36EA347-F14F-4F32-8ED0-ED8E5FB2C612}"/>
              </a:ext>
            </a:extLst>
          </p:cNvPr>
          <p:cNvSpPr txBox="1"/>
          <p:nvPr/>
        </p:nvSpPr>
        <p:spPr>
          <a:xfrm>
            <a:off x="2175556" y="3487653"/>
            <a:ext cx="4111371" cy="369332"/>
          </a:xfrm>
          <a:prstGeom prst="rect">
            <a:avLst/>
          </a:prstGeom>
          <a:noFill/>
        </p:spPr>
        <p:txBody>
          <a:bodyPr wrap="square" rtlCol="0">
            <a:spAutoFit/>
          </a:bodyPr>
          <a:lstStyle/>
          <a:p>
            <a:r>
              <a:rPr lang="en-GB">
                <a:hlinkClick r:id="rId10"/>
              </a:rPr>
              <a:t>https://www.manchesterbrc.nihr.ac.uk/</a:t>
            </a:r>
            <a:r>
              <a:rPr lang="en-GB"/>
              <a:t> </a:t>
            </a:r>
          </a:p>
        </p:txBody>
      </p:sp>
      <p:pic>
        <p:nvPicPr>
          <p:cNvPr id="10" name="Graphic 9" descr="Teacher with solid fill">
            <a:extLst>
              <a:ext uri="{FF2B5EF4-FFF2-40B4-BE49-F238E27FC236}">
                <a16:creationId xmlns:a16="http://schemas.microsoft.com/office/drawing/2014/main" id="{97F9958C-AB35-4E8C-889B-E6EAE7966035}"/>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87500" y="4266419"/>
            <a:ext cx="914400" cy="914400"/>
          </a:xfrm>
          <a:prstGeom prst="rect">
            <a:avLst/>
          </a:prstGeom>
        </p:spPr>
      </p:pic>
      <p:sp>
        <p:nvSpPr>
          <p:cNvPr id="11" name="TextBox 10">
            <a:extLst>
              <a:ext uri="{FF2B5EF4-FFF2-40B4-BE49-F238E27FC236}">
                <a16:creationId xmlns:a16="http://schemas.microsoft.com/office/drawing/2014/main" id="{27AD780C-E558-48A7-81A4-A14FD9BB20DA}"/>
              </a:ext>
            </a:extLst>
          </p:cNvPr>
          <p:cNvSpPr txBox="1"/>
          <p:nvPr/>
        </p:nvSpPr>
        <p:spPr>
          <a:xfrm>
            <a:off x="2175556" y="4449529"/>
            <a:ext cx="5343692" cy="646331"/>
          </a:xfrm>
          <a:prstGeom prst="rect">
            <a:avLst/>
          </a:prstGeom>
          <a:noFill/>
        </p:spPr>
        <p:txBody>
          <a:bodyPr wrap="square" rtlCol="0">
            <a:spAutoFit/>
          </a:bodyPr>
          <a:lstStyle/>
          <a:p>
            <a:r>
              <a:rPr lang="en-GB">
                <a:hlinkClick r:id="rId13"/>
              </a:rPr>
              <a:t>https://www.manchesterbrc.nihr.ac.uk/training/</a:t>
            </a:r>
            <a:endParaRPr lang="en-GB"/>
          </a:p>
          <a:p>
            <a:r>
              <a:rPr lang="en-GB"/>
              <a:t>Training: </a:t>
            </a:r>
            <a:r>
              <a:rPr lang="en-GB">
                <a:hlinkClick r:id="rId14"/>
              </a:rPr>
              <a:t>Jane.Crosbie@manchester.ac.uk</a:t>
            </a:r>
            <a:r>
              <a:rPr lang="en-GB"/>
              <a:t>   </a:t>
            </a:r>
          </a:p>
        </p:txBody>
      </p:sp>
      <p:pic>
        <p:nvPicPr>
          <p:cNvPr id="12" name="Graphic 11" descr="Coins with solid fill">
            <a:extLst>
              <a:ext uri="{FF2B5EF4-FFF2-40B4-BE49-F238E27FC236}">
                <a16:creationId xmlns:a16="http://schemas.microsoft.com/office/drawing/2014/main" id="{C9FC7B57-F054-4846-861A-25F4345D9275}"/>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87500" y="5257797"/>
            <a:ext cx="914400" cy="914400"/>
          </a:xfrm>
          <a:prstGeom prst="rect">
            <a:avLst/>
          </a:prstGeom>
        </p:spPr>
      </p:pic>
      <p:sp>
        <p:nvSpPr>
          <p:cNvPr id="13" name="TextBox 12">
            <a:extLst>
              <a:ext uri="{FF2B5EF4-FFF2-40B4-BE49-F238E27FC236}">
                <a16:creationId xmlns:a16="http://schemas.microsoft.com/office/drawing/2014/main" id="{EF4B1A26-EE59-4E22-AC75-EE46ABFC7D42}"/>
              </a:ext>
            </a:extLst>
          </p:cNvPr>
          <p:cNvSpPr txBox="1"/>
          <p:nvPr/>
        </p:nvSpPr>
        <p:spPr>
          <a:xfrm>
            <a:off x="2175556" y="5498435"/>
            <a:ext cx="8676755" cy="369332"/>
          </a:xfrm>
          <a:prstGeom prst="rect">
            <a:avLst/>
          </a:prstGeom>
          <a:noFill/>
        </p:spPr>
        <p:txBody>
          <a:bodyPr wrap="square" rtlCol="0">
            <a:spAutoFit/>
          </a:bodyPr>
          <a:lstStyle/>
          <a:p>
            <a:r>
              <a:rPr lang="en-US">
                <a:hlinkClick r:id="rId17"/>
              </a:rPr>
              <a:t>Translational research support in Manchester | The University of Manchester</a:t>
            </a:r>
            <a:r>
              <a:rPr lang="en-US"/>
              <a:t> </a:t>
            </a:r>
            <a:endParaRPr lang="en-GB"/>
          </a:p>
        </p:txBody>
      </p:sp>
      <p:pic>
        <p:nvPicPr>
          <p:cNvPr id="7" name="Picture 7" descr="Logo&#10;&#10;Description automatically generated">
            <a:extLst>
              <a:ext uri="{FF2B5EF4-FFF2-40B4-BE49-F238E27FC236}">
                <a16:creationId xmlns:a16="http://schemas.microsoft.com/office/drawing/2014/main" id="{05A379B7-F5B7-9340-4DDF-8F4FA832E6C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914205" y="3996710"/>
            <a:ext cx="956930" cy="956930"/>
          </a:xfrm>
          <a:prstGeom prst="rect">
            <a:avLst/>
          </a:prstGeom>
        </p:spPr>
      </p:pic>
      <p:sp>
        <p:nvSpPr>
          <p:cNvPr id="14" name="TextBox 13">
            <a:extLst>
              <a:ext uri="{FF2B5EF4-FFF2-40B4-BE49-F238E27FC236}">
                <a16:creationId xmlns:a16="http://schemas.microsoft.com/office/drawing/2014/main" id="{06B27FC6-5535-C979-88E5-25655C0116BF}"/>
              </a:ext>
            </a:extLst>
          </p:cNvPr>
          <p:cNvSpPr txBox="1"/>
          <p:nvPr/>
        </p:nvSpPr>
        <p:spPr>
          <a:xfrm>
            <a:off x="8867356" y="4062156"/>
            <a:ext cx="20468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latin typeface="Calibri"/>
                <a:cs typeface="Arial"/>
              </a:rPr>
              <a:t>Follow us</a:t>
            </a:r>
          </a:p>
          <a:p>
            <a:pPr algn="r"/>
            <a:r>
              <a:rPr lang="en-US" b="1">
                <a:latin typeface="Calibri"/>
                <a:cs typeface="Arial"/>
              </a:rPr>
              <a:t> </a:t>
            </a:r>
            <a:r>
              <a:rPr lang="en-US">
                <a:ea typeface="+mn-lt"/>
                <a:cs typeface="+mn-lt"/>
                <a:hlinkClick r:id="rId19"/>
              </a:rPr>
              <a:t>@ManchesterBRC</a:t>
            </a:r>
            <a:endParaRPr lang="en-US">
              <a:cs typeface="Calibri" panose="020F0502020204030204"/>
            </a:endParaRPr>
          </a:p>
        </p:txBody>
      </p:sp>
      <p:pic>
        <p:nvPicPr>
          <p:cNvPr id="15" name="Picture 10" descr="Logo&#10;&#10;Description automatically generated">
            <a:extLst>
              <a:ext uri="{FF2B5EF4-FFF2-40B4-BE49-F238E27FC236}">
                <a16:creationId xmlns:a16="http://schemas.microsoft.com/office/drawing/2014/main" id="{63CA5602-9F25-B171-8940-92C82D302819}"/>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1063478" y="3362428"/>
            <a:ext cx="634282" cy="634282"/>
          </a:xfrm>
          <a:prstGeom prst="rect">
            <a:avLst/>
          </a:prstGeom>
        </p:spPr>
      </p:pic>
      <p:sp>
        <p:nvSpPr>
          <p:cNvPr id="16" name="TextBox 15">
            <a:extLst>
              <a:ext uri="{FF2B5EF4-FFF2-40B4-BE49-F238E27FC236}">
                <a16:creationId xmlns:a16="http://schemas.microsoft.com/office/drawing/2014/main" id="{6409C60D-428B-A288-F27A-59292E1F6D89}"/>
              </a:ext>
            </a:extLst>
          </p:cNvPr>
          <p:cNvSpPr txBox="1"/>
          <p:nvPr/>
        </p:nvSpPr>
        <p:spPr>
          <a:xfrm>
            <a:off x="9181097" y="3549208"/>
            <a:ext cx="17331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a:cs typeface="Calibri"/>
                <a:hlinkClick r:id="rId21"/>
              </a:rPr>
              <a:t>Link in with us</a:t>
            </a:r>
            <a:r>
              <a:rPr lang="en-GB">
                <a:cs typeface="Calibri"/>
              </a:rPr>
              <a:t>​</a:t>
            </a:r>
          </a:p>
        </p:txBody>
      </p:sp>
    </p:spTree>
    <p:extLst>
      <p:ext uri="{BB962C8B-B14F-4D97-AF65-F5344CB8AC3E}">
        <p14:creationId xmlns:p14="http://schemas.microsoft.com/office/powerpoint/2010/main" val="477274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9A01-23D3-4804-9640-719B0699BDC1}"/>
              </a:ext>
            </a:extLst>
          </p:cNvPr>
          <p:cNvSpPr>
            <a:spLocks noGrp="1"/>
          </p:cNvSpPr>
          <p:nvPr>
            <p:ph type="title"/>
          </p:nvPr>
        </p:nvSpPr>
        <p:spPr/>
        <p:txBody>
          <a:bodyPr/>
          <a:lstStyle/>
          <a:p>
            <a:r>
              <a:rPr lang="en-GB"/>
              <a:t>Spare slides</a:t>
            </a:r>
          </a:p>
        </p:txBody>
      </p:sp>
    </p:spTree>
    <p:extLst>
      <p:ext uri="{BB962C8B-B14F-4D97-AF65-F5344CB8AC3E}">
        <p14:creationId xmlns:p14="http://schemas.microsoft.com/office/powerpoint/2010/main" val="287230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12CE3A-A72C-4287-BF4B-C0B4AC7952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359" y="1468072"/>
            <a:ext cx="11197413" cy="4911807"/>
          </a:xfrm>
          <a:prstGeom prst="rect">
            <a:avLst/>
          </a:prstGeom>
        </p:spPr>
      </p:pic>
    </p:spTree>
    <p:extLst>
      <p:ext uri="{BB962C8B-B14F-4D97-AF65-F5344CB8AC3E}">
        <p14:creationId xmlns:p14="http://schemas.microsoft.com/office/powerpoint/2010/main" val="5801261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65B47C-253E-4905-90C1-DE6B3C366FE7}"/>
              </a:ext>
            </a:extLst>
          </p:cNvPr>
          <p:cNvGrpSpPr/>
          <p:nvPr/>
        </p:nvGrpSpPr>
        <p:grpSpPr>
          <a:xfrm>
            <a:off x="5973989" y="1565279"/>
            <a:ext cx="6150186" cy="5046785"/>
            <a:chOff x="3236725" y="1290019"/>
            <a:chExt cx="6416462" cy="5019249"/>
          </a:xfrm>
        </p:grpSpPr>
        <p:sp>
          <p:nvSpPr>
            <p:cNvPr id="7" name="Rectangle 6">
              <a:extLst>
                <a:ext uri="{FF2B5EF4-FFF2-40B4-BE49-F238E27FC236}">
                  <a16:creationId xmlns:a16="http://schemas.microsoft.com/office/drawing/2014/main" id="{0733DB2C-4D1E-4A1F-8356-33EF1AA33596}"/>
                </a:ext>
              </a:extLst>
            </p:cNvPr>
            <p:cNvSpPr/>
            <p:nvPr/>
          </p:nvSpPr>
          <p:spPr>
            <a:xfrm>
              <a:off x="3236725" y="1290019"/>
              <a:ext cx="6416462" cy="5019249"/>
            </a:xfrm>
            <a:prstGeom prst="rect">
              <a:avLst/>
            </a:prstGeom>
            <a:noFill/>
            <a:ln>
              <a:noFill/>
            </a:ln>
          </p:spPr>
        </p:sp>
        <p:sp>
          <p:nvSpPr>
            <p:cNvPr id="8" name="Freeform: Shape 7">
              <a:extLst>
                <a:ext uri="{FF2B5EF4-FFF2-40B4-BE49-F238E27FC236}">
                  <a16:creationId xmlns:a16="http://schemas.microsoft.com/office/drawing/2014/main" id="{2B95D157-56D8-4AAF-8F06-FED5E671C4A0}"/>
                </a:ext>
              </a:extLst>
            </p:cNvPr>
            <p:cNvSpPr/>
            <p:nvPr/>
          </p:nvSpPr>
          <p:spPr>
            <a:xfrm>
              <a:off x="3935332" y="1290019"/>
              <a:ext cx="5019249" cy="5019249"/>
            </a:xfrm>
            <a:custGeom>
              <a:avLst/>
              <a:gdLst>
                <a:gd name="connsiteX0" fmla="*/ 0 w 5019249"/>
                <a:gd name="connsiteY0" fmla="*/ 2509625 h 5019249"/>
                <a:gd name="connsiteX1" fmla="*/ 2509625 w 5019249"/>
                <a:gd name="connsiteY1" fmla="*/ 0 h 5019249"/>
                <a:gd name="connsiteX2" fmla="*/ 5019250 w 5019249"/>
                <a:gd name="connsiteY2" fmla="*/ 2509625 h 5019249"/>
                <a:gd name="connsiteX3" fmla="*/ 2509625 w 5019249"/>
                <a:gd name="connsiteY3" fmla="*/ 5019250 h 5019249"/>
                <a:gd name="connsiteX4" fmla="*/ 0 w 5019249"/>
                <a:gd name="connsiteY4" fmla="*/ 2509625 h 5019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9249" h="5019249">
                  <a:moveTo>
                    <a:pt x="0" y="2509625"/>
                  </a:moveTo>
                  <a:cubicBezTo>
                    <a:pt x="0" y="1123597"/>
                    <a:pt x="1123597" y="0"/>
                    <a:pt x="2509625" y="0"/>
                  </a:cubicBezTo>
                  <a:cubicBezTo>
                    <a:pt x="3895653" y="0"/>
                    <a:pt x="5019250" y="1123597"/>
                    <a:pt x="5019250" y="2509625"/>
                  </a:cubicBezTo>
                  <a:cubicBezTo>
                    <a:pt x="5019250" y="3895653"/>
                    <a:pt x="3895653" y="5019250"/>
                    <a:pt x="2509625" y="5019250"/>
                  </a:cubicBezTo>
                  <a:cubicBezTo>
                    <a:pt x="1123597" y="5019250"/>
                    <a:pt x="0" y="3895653"/>
                    <a:pt x="0" y="2509625"/>
                  </a:cubicBezTo>
                  <a:close/>
                </a:path>
              </a:pathLst>
            </a:custGeom>
            <a:gradFill flip="none" rotWithShape="1">
              <a:gsLst>
                <a:gs pos="62000">
                  <a:srgbClr val="00B0F0"/>
                </a:gs>
                <a:gs pos="17000">
                  <a:srgbClr val="193E72"/>
                </a:gs>
                <a:gs pos="92000">
                  <a:srgbClr val="29C2FF"/>
                </a:gs>
              </a:gsLst>
              <a:lin ang="16200000" scaled="1"/>
              <a:tileRect/>
            </a:gradFill>
            <a:ln>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886165" tIns="329194" rIns="1886166" bIns="4093632"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endParaRPr kumimoji="0" lang="en-GB" sz="11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Shape 8">
              <a:extLst>
                <a:ext uri="{FF2B5EF4-FFF2-40B4-BE49-F238E27FC236}">
                  <a16:creationId xmlns:a16="http://schemas.microsoft.com/office/drawing/2014/main" id="{FF6702DE-28EE-4C95-A4EF-EB108A3C3408}"/>
                </a:ext>
              </a:extLst>
            </p:cNvPr>
            <p:cNvSpPr/>
            <p:nvPr/>
          </p:nvSpPr>
          <p:spPr>
            <a:xfrm>
              <a:off x="4437257" y="2293868"/>
              <a:ext cx="4015399" cy="4015399"/>
            </a:xfrm>
            <a:custGeom>
              <a:avLst/>
              <a:gdLst>
                <a:gd name="connsiteX0" fmla="*/ 0 w 4015399"/>
                <a:gd name="connsiteY0" fmla="*/ 2007700 h 4015399"/>
                <a:gd name="connsiteX1" fmla="*/ 2007700 w 4015399"/>
                <a:gd name="connsiteY1" fmla="*/ 0 h 4015399"/>
                <a:gd name="connsiteX2" fmla="*/ 4015400 w 4015399"/>
                <a:gd name="connsiteY2" fmla="*/ 2007700 h 4015399"/>
                <a:gd name="connsiteX3" fmla="*/ 2007700 w 4015399"/>
                <a:gd name="connsiteY3" fmla="*/ 4015400 h 4015399"/>
                <a:gd name="connsiteX4" fmla="*/ 0 w 4015399"/>
                <a:gd name="connsiteY4" fmla="*/ 2007700 h 4015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5399" h="4015399">
                  <a:moveTo>
                    <a:pt x="0" y="2007700"/>
                  </a:moveTo>
                  <a:cubicBezTo>
                    <a:pt x="0" y="898878"/>
                    <a:pt x="898878" y="0"/>
                    <a:pt x="2007700" y="0"/>
                  </a:cubicBezTo>
                  <a:cubicBezTo>
                    <a:pt x="3116522" y="0"/>
                    <a:pt x="4015400" y="898878"/>
                    <a:pt x="4015400" y="2007700"/>
                  </a:cubicBezTo>
                  <a:cubicBezTo>
                    <a:pt x="4015400" y="3116522"/>
                    <a:pt x="3116522" y="4015400"/>
                    <a:pt x="2007700" y="4015400"/>
                  </a:cubicBezTo>
                  <a:cubicBezTo>
                    <a:pt x="898878" y="4015400"/>
                    <a:pt x="0" y="3116522"/>
                    <a:pt x="0" y="2007700"/>
                  </a:cubicBezTo>
                  <a:close/>
                </a:path>
              </a:pathLst>
            </a:custGeom>
            <a:gradFill flip="none" rotWithShape="1">
              <a:gsLst>
                <a:gs pos="17000">
                  <a:srgbClr val="193E72"/>
                </a:gs>
                <a:gs pos="48000">
                  <a:srgbClr val="007DB1"/>
                </a:gs>
                <a:gs pos="93000">
                  <a:srgbClr val="00ADF2"/>
                </a:gs>
              </a:gsLst>
              <a:lin ang="16200000" scaled="1"/>
              <a:tileRect/>
            </a:gradFill>
            <a:ln>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1">
                <a:shade val="80000"/>
                <a:hueOff val="116428"/>
                <a:satOff val="-2085"/>
                <a:lumOff val="8862"/>
                <a:alphaOff val="0"/>
              </a:schemeClr>
            </a:effectRef>
            <a:fontRef idx="minor">
              <a:schemeClr val="lt1"/>
            </a:fontRef>
          </p:style>
          <p:txBody>
            <a:bodyPr spcFirstLastPara="0" vert="horz" wrap="square" lIns="1384241" tIns="319156" rIns="1384240" bIns="312993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endParaRPr kumimoji="0" lang="en-GB" sz="11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Freeform: Shape 9">
              <a:extLst>
                <a:ext uri="{FF2B5EF4-FFF2-40B4-BE49-F238E27FC236}">
                  <a16:creationId xmlns:a16="http://schemas.microsoft.com/office/drawing/2014/main" id="{552A98CD-CAE2-4236-AE21-EF887BE1F76D}"/>
                </a:ext>
              </a:extLst>
            </p:cNvPr>
            <p:cNvSpPr/>
            <p:nvPr/>
          </p:nvSpPr>
          <p:spPr>
            <a:xfrm>
              <a:off x="4939182" y="3297718"/>
              <a:ext cx="3011549" cy="3011549"/>
            </a:xfrm>
            <a:custGeom>
              <a:avLst/>
              <a:gdLst>
                <a:gd name="connsiteX0" fmla="*/ 0 w 3011549"/>
                <a:gd name="connsiteY0" fmla="*/ 1505775 h 3011549"/>
                <a:gd name="connsiteX1" fmla="*/ 1505775 w 3011549"/>
                <a:gd name="connsiteY1" fmla="*/ 0 h 3011549"/>
                <a:gd name="connsiteX2" fmla="*/ 3011550 w 3011549"/>
                <a:gd name="connsiteY2" fmla="*/ 1505775 h 3011549"/>
                <a:gd name="connsiteX3" fmla="*/ 1505775 w 3011549"/>
                <a:gd name="connsiteY3" fmla="*/ 3011550 h 3011549"/>
                <a:gd name="connsiteX4" fmla="*/ 0 w 3011549"/>
                <a:gd name="connsiteY4" fmla="*/ 1505775 h 301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549" h="3011549">
                  <a:moveTo>
                    <a:pt x="0" y="1505775"/>
                  </a:moveTo>
                  <a:cubicBezTo>
                    <a:pt x="0" y="674158"/>
                    <a:pt x="674158" y="0"/>
                    <a:pt x="1505775" y="0"/>
                  </a:cubicBezTo>
                  <a:cubicBezTo>
                    <a:pt x="2337392" y="0"/>
                    <a:pt x="3011550" y="674158"/>
                    <a:pt x="3011550" y="1505775"/>
                  </a:cubicBezTo>
                  <a:cubicBezTo>
                    <a:pt x="3011550" y="2337392"/>
                    <a:pt x="2337392" y="3011550"/>
                    <a:pt x="1505775" y="3011550"/>
                  </a:cubicBezTo>
                  <a:cubicBezTo>
                    <a:pt x="674158" y="3011550"/>
                    <a:pt x="0" y="2337392"/>
                    <a:pt x="0" y="1505775"/>
                  </a:cubicBezTo>
                  <a:close/>
                </a:path>
              </a:pathLst>
            </a:custGeom>
            <a:gradFill flip="none" rotWithShape="1">
              <a:gsLst>
                <a:gs pos="45000">
                  <a:schemeClr val="accent1">
                    <a:lumMod val="67000"/>
                  </a:schemeClr>
                </a:gs>
                <a:gs pos="100000">
                  <a:srgbClr val="6E9CE0"/>
                </a:gs>
              </a:gsLst>
              <a:lin ang="16200000" scaled="1"/>
              <a:tileRect/>
            </a:gradFill>
            <a:ln>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1">
                <a:shade val="80000"/>
                <a:hueOff val="232855"/>
                <a:satOff val="-4171"/>
                <a:lumOff val="17723"/>
                <a:alphaOff val="0"/>
              </a:schemeClr>
            </a:effectRef>
            <a:fontRef idx="minor">
              <a:schemeClr val="lt1"/>
            </a:fontRef>
          </p:style>
          <p:txBody>
            <a:bodyPr spcFirstLastPara="0" vert="horz" wrap="square" lIns="974771" tIns="396554" rIns="974772" bIns="227877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GB" sz="2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Freeform: Shape 10">
              <a:extLst>
                <a:ext uri="{FF2B5EF4-FFF2-40B4-BE49-F238E27FC236}">
                  <a16:creationId xmlns:a16="http://schemas.microsoft.com/office/drawing/2014/main" id="{AED66F1E-B9D6-4D24-9712-F14EBC2F7E2D}"/>
                </a:ext>
              </a:extLst>
            </p:cNvPr>
            <p:cNvSpPr/>
            <p:nvPr/>
          </p:nvSpPr>
          <p:spPr>
            <a:xfrm>
              <a:off x="5441107" y="4301568"/>
              <a:ext cx="2007699" cy="2007699"/>
            </a:xfrm>
            <a:custGeom>
              <a:avLst/>
              <a:gdLst>
                <a:gd name="connsiteX0" fmla="*/ 0 w 2007699"/>
                <a:gd name="connsiteY0" fmla="*/ 1003850 h 2007699"/>
                <a:gd name="connsiteX1" fmla="*/ 1003850 w 2007699"/>
                <a:gd name="connsiteY1" fmla="*/ 0 h 2007699"/>
                <a:gd name="connsiteX2" fmla="*/ 2007700 w 2007699"/>
                <a:gd name="connsiteY2" fmla="*/ 1003850 h 2007699"/>
                <a:gd name="connsiteX3" fmla="*/ 1003850 w 2007699"/>
                <a:gd name="connsiteY3" fmla="*/ 2007700 h 2007699"/>
                <a:gd name="connsiteX4" fmla="*/ 0 w 2007699"/>
                <a:gd name="connsiteY4" fmla="*/ 1003850 h 200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699" h="2007699">
                  <a:moveTo>
                    <a:pt x="0" y="1003850"/>
                  </a:moveTo>
                  <a:cubicBezTo>
                    <a:pt x="0" y="449439"/>
                    <a:pt x="449439" y="0"/>
                    <a:pt x="1003850" y="0"/>
                  </a:cubicBezTo>
                  <a:cubicBezTo>
                    <a:pt x="1558261" y="0"/>
                    <a:pt x="2007700" y="449439"/>
                    <a:pt x="2007700" y="1003850"/>
                  </a:cubicBezTo>
                  <a:cubicBezTo>
                    <a:pt x="2007700" y="1558261"/>
                    <a:pt x="1558261" y="2007700"/>
                    <a:pt x="1003850" y="2007700"/>
                  </a:cubicBezTo>
                  <a:cubicBezTo>
                    <a:pt x="449439" y="2007700"/>
                    <a:pt x="0" y="1558261"/>
                    <a:pt x="0" y="1003850"/>
                  </a:cubicBezTo>
                  <a:close/>
                </a:path>
              </a:pathLst>
            </a:custGeom>
            <a:gradFill flip="none" rotWithShape="1">
              <a:gsLst>
                <a:gs pos="0">
                  <a:srgbClr val="193E72"/>
                </a:gs>
                <a:gs pos="48000">
                  <a:srgbClr val="193E72"/>
                </a:gs>
                <a:gs pos="100000">
                  <a:srgbClr val="2760B3"/>
                </a:gs>
              </a:gsLst>
              <a:lin ang="16200000" scaled="1"/>
              <a:tileRect/>
            </a:gradFill>
            <a:ln>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1">
                <a:shade val="80000"/>
                <a:hueOff val="349283"/>
                <a:satOff val="-6256"/>
                <a:lumOff val="26585"/>
                <a:alphaOff val="0"/>
              </a:schemeClr>
            </a:effectRef>
            <a:fontRef idx="minor">
              <a:schemeClr val="lt1"/>
            </a:fontRef>
          </p:style>
          <p:txBody>
            <a:bodyPr spcFirstLastPara="0" vert="horz" wrap="square" lIns="542940" tIns="750845" rIns="542941" bIns="75084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endParaRPr kumimoji="0" lang="en-GB" sz="35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B724A6E-6943-4B74-AEE0-BDAB8119385E}"/>
                </a:ext>
              </a:extLst>
            </p:cNvPr>
            <p:cNvSpPr txBox="1">
              <a:spLocks noChangeArrowheads="1"/>
            </p:cNvSpPr>
            <p:nvPr/>
          </p:nvSpPr>
          <p:spPr bwMode="auto">
            <a:xfrm>
              <a:off x="5236869" y="5172549"/>
              <a:ext cx="2416175" cy="474509"/>
            </a:xfrm>
            <a:prstGeom prst="rect">
              <a:avLst/>
            </a:prstGeom>
            <a:noFill/>
            <a:ln w="19050">
              <a:noFill/>
              <a:miter lim="800000"/>
              <a:headEnd/>
              <a:tailEnd/>
            </a:ln>
            <a:effectLst>
              <a:outerShdw blurRad="63500" dist="20000" dir="5400000" rotWithShape="0">
                <a:srgbClr val="000000">
                  <a:alpha val="37999"/>
                </a:srgbClr>
              </a:outerShdw>
            </a:effectLst>
          </p:spPr>
          <p:txBody>
            <a:bodyPr tIns="21600" bIns="216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Manchester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BRC</a:t>
              </a:r>
            </a:p>
          </p:txBody>
        </p:sp>
        <p:sp>
          <p:nvSpPr>
            <p:cNvPr id="13" name="TextBox 33">
              <a:extLst>
                <a:ext uri="{FF2B5EF4-FFF2-40B4-BE49-F238E27FC236}">
                  <a16:creationId xmlns:a16="http://schemas.microsoft.com/office/drawing/2014/main" id="{26CCFBB2-A95F-453E-8F5A-8D196CB91837}"/>
                </a:ext>
              </a:extLst>
            </p:cNvPr>
            <p:cNvSpPr txBox="1">
              <a:spLocks noChangeArrowheads="1"/>
            </p:cNvSpPr>
            <p:nvPr/>
          </p:nvSpPr>
          <p:spPr bwMode="auto">
            <a:xfrm>
              <a:off x="5578106" y="3529927"/>
              <a:ext cx="1733698" cy="41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05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Manchester Academic Health Science Centre </a:t>
              </a:r>
            </a:p>
          </p:txBody>
        </p:sp>
        <p:sp>
          <p:nvSpPr>
            <p:cNvPr id="14" name="TextBox 32">
              <a:extLst>
                <a:ext uri="{FF2B5EF4-FFF2-40B4-BE49-F238E27FC236}">
                  <a16:creationId xmlns:a16="http://schemas.microsoft.com/office/drawing/2014/main" id="{64D45E88-15FE-4071-9FD3-4F9D01791B5F}"/>
                </a:ext>
              </a:extLst>
            </p:cNvPr>
            <p:cNvSpPr txBox="1">
              <a:spLocks noChangeArrowheads="1"/>
            </p:cNvSpPr>
            <p:nvPr/>
          </p:nvSpPr>
          <p:spPr bwMode="auto">
            <a:xfrm>
              <a:off x="5411406" y="2660602"/>
              <a:ext cx="2067100" cy="41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05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Health Innovation Manchester </a:t>
              </a:r>
            </a:p>
          </p:txBody>
        </p:sp>
        <p:sp>
          <p:nvSpPr>
            <p:cNvPr id="15" name="TextBox 31">
              <a:extLst>
                <a:ext uri="{FF2B5EF4-FFF2-40B4-BE49-F238E27FC236}">
                  <a16:creationId xmlns:a16="http://schemas.microsoft.com/office/drawing/2014/main" id="{DA6D298C-8C4E-4133-A5E2-6419955A5E12}"/>
                </a:ext>
              </a:extLst>
            </p:cNvPr>
            <p:cNvSpPr txBox="1">
              <a:spLocks noChangeArrowheads="1"/>
            </p:cNvSpPr>
            <p:nvPr/>
          </p:nvSpPr>
          <p:spPr bwMode="auto">
            <a:xfrm>
              <a:off x="5041547" y="1634700"/>
              <a:ext cx="2806818" cy="41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05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Greater Manchester Health and Social Care Partnership</a:t>
              </a:r>
            </a:p>
          </p:txBody>
        </p:sp>
        <p:sp>
          <p:nvSpPr>
            <p:cNvPr id="16" name="Rectangle 15">
              <a:extLst>
                <a:ext uri="{FF2B5EF4-FFF2-40B4-BE49-F238E27FC236}">
                  <a16:creationId xmlns:a16="http://schemas.microsoft.com/office/drawing/2014/main" id="{42D79C8E-8CEB-450A-A790-BC189A28E3C9}"/>
                </a:ext>
              </a:extLst>
            </p:cNvPr>
            <p:cNvSpPr/>
            <p:nvPr/>
          </p:nvSpPr>
          <p:spPr>
            <a:xfrm rot="18859601">
              <a:off x="4705857" y="3330312"/>
              <a:ext cx="1082811" cy="411525"/>
            </a:xfrm>
            <a:prstGeom prst="rect">
              <a:avLst/>
            </a:prstGeom>
            <a:noFill/>
          </p:spPr>
          <p:txBody>
            <a:bodyPr wrap="none" lIns="91440" tIns="45720" rIns="91440" bIns="45720">
              <a:prstTxWarp prst="textArchUp">
                <a:avLst>
                  <a:gd name="adj" fmla="val 11719934"/>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w="0"/>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AHSN</a:t>
              </a:r>
            </a:p>
          </p:txBody>
        </p:sp>
        <p:sp>
          <p:nvSpPr>
            <p:cNvPr id="17" name="Rectangle 16">
              <a:extLst>
                <a:ext uri="{FF2B5EF4-FFF2-40B4-BE49-F238E27FC236}">
                  <a16:creationId xmlns:a16="http://schemas.microsoft.com/office/drawing/2014/main" id="{574EA25E-3EB5-4BD1-985D-4179AFAFBF97}"/>
                </a:ext>
              </a:extLst>
            </p:cNvPr>
            <p:cNvSpPr/>
            <p:nvPr/>
          </p:nvSpPr>
          <p:spPr>
            <a:xfrm rot="2506586">
              <a:off x="7067996" y="3313378"/>
              <a:ext cx="1082811" cy="411525"/>
            </a:xfrm>
            <a:prstGeom prst="rect">
              <a:avLst/>
            </a:prstGeom>
            <a:noFill/>
          </p:spPr>
          <p:txBody>
            <a:bodyPr wrap="none" lIns="91440" tIns="45720" rIns="91440" bIns="45720">
              <a:prstTxWarp prst="textArchUp">
                <a:avLst>
                  <a:gd name="adj" fmla="val 11719934"/>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w="0"/>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ARC GM</a:t>
              </a:r>
            </a:p>
          </p:txBody>
        </p:sp>
      </p:grpSp>
      <p:sp>
        <p:nvSpPr>
          <p:cNvPr id="18" name="TextBox 17">
            <a:extLst>
              <a:ext uri="{FF2B5EF4-FFF2-40B4-BE49-F238E27FC236}">
                <a16:creationId xmlns:a16="http://schemas.microsoft.com/office/drawing/2014/main" id="{A6C44C04-0E0A-4BE9-BCFF-3D082286EAA8}"/>
              </a:ext>
            </a:extLst>
          </p:cNvPr>
          <p:cNvSpPr txBox="1"/>
          <p:nvPr/>
        </p:nvSpPr>
        <p:spPr>
          <a:xfrm>
            <a:off x="784596" y="2119600"/>
            <a:ext cx="5122295" cy="2821285"/>
          </a:xfrm>
          <a:prstGeom prst="rect">
            <a:avLst/>
          </a:prstGeom>
          <a:noFill/>
        </p:spPr>
        <p:txBody>
          <a:bodyPr wrap="square">
            <a:spAutoFit/>
          </a:bodyPr>
          <a:lstStyle/>
          <a:p>
            <a:pPr lvl="0">
              <a:spcAft>
                <a:spcPts val="800"/>
              </a:spcAft>
            </a:pPr>
            <a:r>
              <a:rPr lang="en-GB" sz="1600" b="1">
                <a:solidFill>
                  <a:srgbClr val="000000"/>
                </a:solidFill>
                <a:effectLst/>
                <a:ea typeface="Calibri" panose="020F0502020204030204" pitchFamily="34" charset="0"/>
                <a:cs typeface="Times New Roman" panose="02020603050405020304" pitchFamily="18" charset="0"/>
              </a:rPr>
              <a:t>Manchester BRC is hosted by Manchester University NHS Foundation Trust (MFT) and The University of Manchester (UoM), in partnership with:</a:t>
            </a:r>
          </a:p>
          <a:p>
            <a:pPr marL="625475" lvl="0" indent="-173038">
              <a:spcAft>
                <a:spcPts val="800"/>
              </a:spcAft>
              <a:buFontTx/>
              <a:buChar char="-"/>
            </a:pPr>
            <a:r>
              <a:rPr lang="en-GB" sz="1600">
                <a:solidFill>
                  <a:srgbClr val="000000"/>
                </a:solidFill>
                <a:effectLst/>
                <a:ea typeface="Calibri" panose="020F0502020204030204" pitchFamily="34" charset="0"/>
                <a:cs typeface="Times New Roman" panose="02020603050405020304" pitchFamily="18" charset="0"/>
              </a:rPr>
              <a:t>The Christie NHS Foundation Trust</a:t>
            </a:r>
          </a:p>
          <a:p>
            <a:pPr marL="625475" lvl="0" indent="-173038">
              <a:spcAft>
                <a:spcPts val="800"/>
              </a:spcAft>
              <a:buFontTx/>
              <a:buChar char="-"/>
            </a:pPr>
            <a:r>
              <a:rPr lang="en-GB" sz="1600">
                <a:solidFill>
                  <a:srgbClr val="000000"/>
                </a:solidFill>
                <a:effectLst/>
                <a:ea typeface="Calibri" panose="020F0502020204030204" pitchFamily="34" charset="0"/>
                <a:cs typeface="Times New Roman" panose="02020603050405020304" pitchFamily="18" charset="0"/>
              </a:rPr>
              <a:t>Northern Care Alliance NHS Foundation Trust</a:t>
            </a:r>
          </a:p>
          <a:p>
            <a:pPr marL="625475" lvl="0" indent="-173038">
              <a:spcAft>
                <a:spcPts val="800"/>
              </a:spcAft>
              <a:buFontTx/>
              <a:buChar char="-"/>
            </a:pPr>
            <a:r>
              <a:rPr lang="en-GB" sz="1600">
                <a:solidFill>
                  <a:srgbClr val="000000"/>
                </a:solidFill>
                <a:ea typeface="Calibri" panose="020F0502020204030204" pitchFamily="34" charset="0"/>
                <a:cs typeface="Times New Roman" panose="02020603050405020304" pitchFamily="18" charset="0"/>
              </a:rPr>
              <a:t>Greater Manchester Mental Health NHS Foundation Trust</a:t>
            </a:r>
          </a:p>
          <a:p>
            <a:pPr marL="625475" lvl="0" indent="-173038">
              <a:spcAft>
                <a:spcPts val="800"/>
              </a:spcAft>
              <a:buFontTx/>
              <a:buChar char="-"/>
            </a:pPr>
            <a:r>
              <a:rPr lang="en-GB" sz="1600">
                <a:solidFill>
                  <a:srgbClr val="000000"/>
                </a:solidFill>
                <a:effectLst/>
                <a:ea typeface="Calibri" panose="020F0502020204030204" pitchFamily="34" charset="0"/>
                <a:cs typeface="Times New Roman" panose="02020603050405020304" pitchFamily="18" charset="0"/>
              </a:rPr>
              <a:t>Bl</a:t>
            </a:r>
            <a:r>
              <a:rPr lang="en-GB" sz="1600">
                <a:solidFill>
                  <a:srgbClr val="000000"/>
                </a:solidFill>
                <a:ea typeface="Calibri" panose="020F0502020204030204" pitchFamily="34" charset="0"/>
                <a:cs typeface="Times New Roman" panose="02020603050405020304" pitchFamily="18" charset="0"/>
              </a:rPr>
              <a:t>ackpool Teaching Hospitals NHS Foundation Trust</a:t>
            </a:r>
          </a:p>
          <a:p>
            <a:pPr marL="625475" lvl="0" indent="-173038">
              <a:spcAft>
                <a:spcPts val="800"/>
              </a:spcAft>
              <a:buFontTx/>
              <a:buChar char="-"/>
            </a:pPr>
            <a:r>
              <a:rPr lang="en-GB" sz="1600">
                <a:solidFill>
                  <a:srgbClr val="000000"/>
                </a:solidFill>
                <a:effectLst/>
                <a:ea typeface="Calibri" panose="020F0502020204030204" pitchFamily="34" charset="0"/>
                <a:cs typeface="Times New Roman" panose="02020603050405020304" pitchFamily="18" charset="0"/>
              </a:rPr>
              <a:t>Lancashire Teaching Hospitals NHS Foundation Trust</a:t>
            </a:r>
            <a:endParaRPr lang="en-GB" sz="1600">
              <a:effectLst/>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4C81ADA6-8A05-4F9D-B05E-C86C2BEE9E7A}"/>
              </a:ext>
            </a:extLst>
          </p:cNvPr>
          <p:cNvSpPr>
            <a:spLocks noGrp="1"/>
          </p:cNvSpPr>
          <p:nvPr>
            <p:ph type="title"/>
          </p:nvPr>
        </p:nvSpPr>
        <p:spPr/>
        <p:txBody>
          <a:bodyPr/>
          <a:lstStyle/>
          <a:p>
            <a:r>
              <a:rPr lang="en-GB" sz="2400"/>
              <a:t>Manchester BRC</a:t>
            </a:r>
            <a:endParaRPr lang="en-GB"/>
          </a:p>
        </p:txBody>
      </p:sp>
    </p:spTree>
    <p:extLst>
      <p:ext uri="{BB962C8B-B14F-4D97-AF65-F5344CB8AC3E}">
        <p14:creationId xmlns:p14="http://schemas.microsoft.com/office/powerpoint/2010/main" val="20006763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C94AD6-EDD0-4498-903D-86136E8AA67E}"/>
              </a:ext>
            </a:extLst>
          </p:cNvPr>
          <p:cNvSpPr txBox="1"/>
          <p:nvPr/>
        </p:nvSpPr>
        <p:spPr>
          <a:xfrm>
            <a:off x="766090" y="2162476"/>
            <a:ext cx="3129809" cy="1200329"/>
          </a:xfrm>
          <a:prstGeom prst="rect">
            <a:avLst/>
          </a:prstGeom>
          <a:noFill/>
        </p:spPr>
        <p:txBody>
          <a:bodyPr wrap="square" rtlCol="0">
            <a:spAutoFit/>
          </a:bodyPr>
          <a:lstStyle/>
          <a:p>
            <a:r>
              <a:rPr lang="en-GB"/>
              <a:t>Brief text on how we will work with partners from bid and use the diagram, but amend to draw out key  </a:t>
            </a:r>
          </a:p>
        </p:txBody>
      </p:sp>
      <p:grpSp>
        <p:nvGrpSpPr>
          <p:cNvPr id="53" name="Group 52">
            <a:extLst>
              <a:ext uri="{FF2B5EF4-FFF2-40B4-BE49-F238E27FC236}">
                <a16:creationId xmlns:a16="http://schemas.microsoft.com/office/drawing/2014/main" id="{CC3FF2B6-3E7C-4729-B92F-8659AC3F423D}"/>
              </a:ext>
            </a:extLst>
          </p:cNvPr>
          <p:cNvGrpSpPr/>
          <p:nvPr/>
        </p:nvGrpSpPr>
        <p:grpSpPr>
          <a:xfrm>
            <a:off x="4453062" y="1589123"/>
            <a:ext cx="7286665" cy="5081184"/>
            <a:chOff x="4453062" y="1589123"/>
            <a:chExt cx="7630264" cy="5549370"/>
          </a:xfrm>
        </p:grpSpPr>
        <p:sp>
          <p:nvSpPr>
            <p:cNvPr id="5" name="Freeform: Shape 4">
              <a:extLst>
                <a:ext uri="{FF2B5EF4-FFF2-40B4-BE49-F238E27FC236}">
                  <a16:creationId xmlns:a16="http://schemas.microsoft.com/office/drawing/2014/main" id="{C3AA4396-D97F-483E-959A-31BBF1308923}"/>
                </a:ext>
              </a:extLst>
            </p:cNvPr>
            <p:cNvSpPr/>
            <p:nvPr/>
          </p:nvSpPr>
          <p:spPr>
            <a:xfrm>
              <a:off x="5519944" y="1602419"/>
              <a:ext cx="6563382" cy="2094933"/>
            </a:xfrm>
            <a:custGeom>
              <a:avLst/>
              <a:gdLst>
                <a:gd name="connsiteX0" fmla="*/ 0 w 6644916"/>
                <a:gd name="connsiteY0" fmla="*/ 0 h 2109526"/>
                <a:gd name="connsiteX1" fmla="*/ 6644916 w 6644916"/>
                <a:gd name="connsiteY1" fmla="*/ 0 h 2109526"/>
                <a:gd name="connsiteX2" fmla="*/ 6644916 w 6644916"/>
                <a:gd name="connsiteY2" fmla="*/ 2109526 h 2109526"/>
                <a:gd name="connsiteX3" fmla="*/ 0 w 6644916"/>
                <a:gd name="connsiteY3" fmla="*/ 2109526 h 2109526"/>
                <a:gd name="connsiteX4" fmla="*/ 0 w 6644916"/>
                <a:gd name="connsiteY4" fmla="*/ 0 h 210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916" h="2109526">
                  <a:moveTo>
                    <a:pt x="0" y="0"/>
                  </a:moveTo>
                  <a:lnTo>
                    <a:pt x="6644916" y="0"/>
                  </a:lnTo>
                  <a:lnTo>
                    <a:pt x="6644916" y="2109526"/>
                  </a:lnTo>
                  <a:lnTo>
                    <a:pt x="0" y="2109526"/>
                  </a:lnTo>
                  <a:lnTo>
                    <a:pt x="0" y="0"/>
                  </a:lnTo>
                  <a:close/>
                </a:path>
              </a:pathLst>
            </a:custGeom>
            <a:ln w="28575"/>
          </p:spPr>
          <p:style>
            <a:lnRef idx="2">
              <a:schemeClr val="accent5"/>
            </a:lnRef>
            <a:fillRef idx="1">
              <a:schemeClr val="lt1"/>
            </a:fillRef>
            <a:effectRef idx="0">
              <a:schemeClr val="accent5"/>
            </a:effectRef>
            <a:fontRef idx="minor">
              <a:schemeClr val="dk1"/>
            </a:fontRef>
          </p:style>
          <p:txBody>
            <a:bodyPr spcFirstLastPara="0" vert="horz" wrap="square" lIns="720000" tIns="180000" rIns="40640" bIns="40640" numCol="1" spcCol="1270" anchor="t" anchorCtr="0">
              <a:noAutofit/>
            </a:bodyPr>
            <a:lstStyle/>
            <a:p>
              <a:pPr defTabSz="711200">
                <a:lnSpc>
                  <a:spcPct val="90000"/>
                </a:lnSpc>
                <a:spcBef>
                  <a:spcPct val="0"/>
                </a:spcBef>
                <a:spcAft>
                  <a:spcPct val="35000"/>
                </a:spcAft>
                <a:defRPr/>
              </a:pPr>
              <a:endParaRPr lang="en-US" sz="1600" b="1">
                <a:solidFill>
                  <a:srgbClr val="4472C4">
                    <a:lumMod val="75000"/>
                  </a:srgbClr>
                </a:solidFill>
                <a:latin typeface="Open Sans"/>
              </a:endParaRPr>
            </a:p>
          </p:txBody>
        </p:sp>
        <p:sp>
          <p:nvSpPr>
            <p:cNvPr id="6" name="Oval 5">
              <a:extLst>
                <a:ext uri="{FF2B5EF4-FFF2-40B4-BE49-F238E27FC236}">
                  <a16:creationId xmlns:a16="http://schemas.microsoft.com/office/drawing/2014/main" id="{1756BA4E-BD5C-4930-8DDA-26888CD014A5}"/>
                </a:ext>
              </a:extLst>
            </p:cNvPr>
            <p:cNvSpPr/>
            <p:nvPr/>
          </p:nvSpPr>
          <p:spPr>
            <a:xfrm>
              <a:off x="4453062" y="1602420"/>
              <a:ext cx="2133766" cy="2095319"/>
            </a:xfrm>
            <a:prstGeom prst="ellipse">
              <a:avLst/>
            </a:prstGeom>
            <a:ln w="28575">
              <a:solidFill>
                <a:srgbClr val="4472C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906A5CF8-3801-4DF5-9E71-169BA15E75CE}"/>
                </a:ext>
              </a:extLst>
            </p:cNvPr>
            <p:cNvSpPr/>
            <p:nvPr/>
          </p:nvSpPr>
          <p:spPr>
            <a:xfrm>
              <a:off x="5833974" y="3829469"/>
              <a:ext cx="6249352" cy="1744746"/>
            </a:xfrm>
            <a:custGeom>
              <a:avLst/>
              <a:gdLst>
                <a:gd name="connsiteX0" fmla="*/ 0 w 6215278"/>
                <a:gd name="connsiteY0" fmla="*/ 0 h 1743619"/>
                <a:gd name="connsiteX1" fmla="*/ 6215278 w 6215278"/>
                <a:gd name="connsiteY1" fmla="*/ 0 h 1743619"/>
                <a:gd name="connsiteX2" fmla="*/ 6215278 w 6215278"/>
                <a:gd name="connsiteY2" fmla="*/ 1743619 h 1743619"/>
                <a:gd name="connsiteX3" fmla="*/ 0 w 6215278"/>
                <a:gd name="connsiteY3" fmla="*/ 1743619 h 1743619"/>
                <a:gd name="connsiteX4" fmla="*/ 0 w 6215278"/>
                <a:gd name="connsiteY4" fmla="*/ 0 h 174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278" h="1743619">
                  <a:moveTo>
                    <a:pt x="0" y="0"/>
                  </a:moveTo>
                  <a:lnTo>
                    <a:pt x="6215278" y="0"/>
                  </a:lnTo>
                  <a:lnTo>
                    <a:pt x="6215278" y="1743619"/>
                  </a:lnTo>
                  <a:lnTo>
                    <a:pt x="0" y="1743619"/>
                  </a:lnTo>
                  <a:lnTo>
                    <a:pt x="0" y="0"/>
                  </a:lnTo>
                  <a:close/>
                </a:path>
              </a:pathLst>
            </a:custGeom>
            <a:ln w="28575"/>
          </p:spPr>
          <p:style>
            <a:lnRef idx="2">
              <a:schemeClr val="accent5"/>
            </a:lnRef>
            <a:fillRef idx="1">
              <a:schemeClr val="lt1"/>
            </a:fillRef>
            <a:effectRef idx="0">
              <a:schemeClr val="accent5"/>
            </a:effectRef>
            <a:fontRef idx="minor">
              <a:schemeClr val="dk1"/>
            </a:fontRef>
          </p:style>
          <p:txBody>
            <a:bodyPr spcFirstLastPara="0" vert="horz" wrap="square" lIns="720000" tIns="144000" rIns="40640" bIns="40640" numCol="1" spcCol="1270" anchor="t" anchorCtr="0">
              <a:noAutofit/>
            </a:bodyPr>
            <a:lstStyle/>
            <a:p>
              <a:pPr defTabSz="711200">
                <a:lnSpc>
                  <a:spcPct val="90000"/>
                </a:lnSpc>
                <a:spcBef>
                  <a:spcPct val="0"/>
                </a:spcBef>
                <a:spcAft>
                  <a:spcPct val="35000"/>
                </a:spcAft>
                <a:defRPr/>
              </a:pPr>
              <a:endParaRPr lang="en-US" sz="1600" b="1">
                <a:solidFill>
                  <a:srgbClr val="4472C4">
                    <a:lumMod val="75000"/>
                  </a:srgbClr>
                </a:solidFill>
                <a:latin typeface="Open Sans"/>
              </a:endParaRPr>
            </a:p>
          </p:txBody>
        </p:sp>
        <p:sp>
          <p:nvSpPr>
            <p:cNvPr id="8" name="Oval 7">
              <a:extLst>
                <a:ext uri="{FF2B5EF4-FFF2-40B4-BE49-F238E27FC236}">
                  <a16:creationId xmlns:a16="http://schemas.microsoft.com/office/drawing/2014/main" id="{23AA9325-7208-4697-9618-31F280F65993}"/>
                </a:ext>
              </a:extLst>
            </p:cNvPr>
            <p:cNvSpPr/>
            <p:nvPr/>
          </p:nvSpPr>
          <p:spPr>
            <a:xfrm>
              <a:off x="4970613" y="3828404"/>
              <a:ext cx="1778145" cy="1746106"/>
            </a:xfrm>
            <a:prstGeom prst="ellipse">
              <a:avLst/>
            </a:prstGeom>
            <a:ln w="28575">
              <a:solidFill>
                <a:srgbClr val="4472C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CCDB248A-90D8-402D-A6E5-B42660325200}"/>
                </a:ext>
              </a:extLst>
            </p:cNvPr>
            <p:cNvSpPr/>
            <p:nvPr/>
          </p:nvSpPr>
          <p:spPr>
            <a:xfrm>
              <a:off x="5404180" y="5712197"/>
              <a:ext cx="6679146" cy="1425910"/>
            </a:xfrm>
            <a:custGeom>
              <a:avLst/>
              <a:gdLst>
                <a:gd name="connsiteX0" fmla="*/ 0 w 6644916"/>
                <a:gd name="connsiteY0" fmla="*/ 0 h 1143734"/>
                <a:gd name="connsiteX1" fmla="*/ 6644916 w 6644916"/>
                <a:gd name="connsiteY1" fmla="*/ 0 h 1143734"/>
                <a:gd name="connsiteX2" fmla="*/ 6644916 w 6644916"/>
                <a:gd name="connsiteY2" fmla="*/ 1143734 h 1143734"/>
                <a:gd name="connsiteX3" fmla="*/ 0 w 6644916"/>
                <a:gd name="connsiteY3" fmla="*/ 1143734 h 1143734"/>
                <a:gd name="connsiteX4" fmla="*/ 0 w 6644916"/>
                <a:gd name="connsiteY4" fmla="*/ 0 h 114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916" h="1143734">
                  <a:moveTo>
                    <a:pt x="0" y="0"/>
                  </a:moveTo>
                  <a:lnTo>
                    <a:pt x="6644916" y="0"/>
                  </a:lnTo>
                  <a:lnTo>
                    <a:pt x="6644916" y="1143734"/>
                  </a:lnTo>
                  <a:lnTo>
                    <a:pt x="0" y="1143734"/>
                  </a:lnTo>
                  <a:lnTo>
                    <a:pt x="0" y="0"/>
                  </a:lnTo>
                  <a:close/>
                </a:path>
              </a:pathLst>
            </a:custGeom>
            <a:ln w="28575">
              <a:solidFill>
                <a:srgbClr val="4472C4"/>
              </a:solidFill>
            </a:ln>
          </p:spPr>
          <p:style>
            <a:lnRef idx="2">
              <a:schemeClr val="accent5"/>
            </a:lnRef>
            <a:fillRef idx="1">
              <a:schemeClr val="lt1"/>
            </a:fillRef>
            <a:effectRef idx="0">
              <a:schemeClr val="accent5"/>
            </a:effectRef>
            <a:fontRef idx="minor">
              <a:schemeClr val="dk1"/>
            </a:fontRef>
          </p:style>
          <p:txBody>
            <a:bodyPr spcFirstLastPara="0" vert="horz" wrap="square" lIns="720000" tIns="144000" rIns="40640" bIns="40640" numCol="1" spcCol="1270" anchor="t" anchorCtr="0">
              <a:noAutofit/>
            </a:bodyPr>
            <a:lstStyle/>
            <a:p>
              <a:pPr defTabSz="711200">
                <a:lnSpc>
                  <a:spcPct val="90000"/>
                </a:lnSpc>
                <a:spcBef>
                  <a:spcPct val="0"/>
                </a:spcBef>
                <a:spcAft>
                  <a:spcPct val="35000"/>
                </a:spcAft>
                <a:defRPr/>
              </a:pPr>
              <a:r>
                <a:rPr lang="en-US" sz="1600" b="1">
                  <a:solidFill>
                    <a:srgbClr val="4472C4">
                      <a:lumMod val="75000"/>
                    </a:srgbClr>
                  </a:solidFill>
                  <a:latin typeface="Open Sans"/>
                </a:rPr>
                <a:t> </a:t>
              </a:r>
            </a:p>
          </p:txBody>
        </p:sp>
        <p:sp>
          <p:nvSpPr>
            <p:cNvPr id="10" name="Oval 9">
              <a:extLst>
                <a:ext uri="{FF2B5EF4-FFF2-40B4-BE49-F238E27FC236}">
                  <a16:creationId xmlns:a16="http://schemas.microsoft.com/office/drawing/2014/main" id="{ACF4E880-ED95-4D54-B844-1DE720A08667}"/>
                </a:ext>
              </a:extLst>
            </p:cNvPr>
            <p:cNvSpPr/>
            <p:nvPr/>
          </p:nvSpPr>
          <p:spPr>
            <a:xfrm>
              <a:off x="4719631" y="5705297"/>
              <a:ext cx="1459494" cy="1433196"/>
            </a:xfrm>
            <a:prstGeom prst="ellipse">
              <a:avLst/>
            </a:prstGeom>
            <a:ln w="28575">
              <a:solidFill>
                <a:srgbClr val="4472C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1" name="Picture 10">
              <a:extLst>
                <a:ext uri="{FF2B5EF4-FFF2-40B4-BE49-F238E27FC236}">
                  <a16:creationId xmlns:a16="http://schemas.microsoft.com/office/drawing/2014/main" id="{77E1A0D6-A47E-4DDC-AEED-663DC39EBD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2645" y="5976478"/>
              <a:ext cx="851220" cy="862141"/>
            </a:xfrm>
            <a:prstGeom prst="rect">
              <a:avLst/>
            </a:prstGeom>
          </p:spPr>
        </p:pic>
        <p:pic>
          <p:nvPicPr>
            <p:cNvPr id="12" name="Picture 11">
              <a:extLst>
                <a:ext uri="{FF2B5EF4-FFF2-40B4-BE49-F238E27FC236}">
                  <a16:creationId xmlns:a16="http://schemas.microsoft.com/office/drawing/2014/main" id="{4E626E48-B163-413F-B096-4BEB937538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6374" y="6426240"/>
              <a:ext cx="916023" cy="507420"/>
            </a:xfrm>
            <a:prstGeom prst="rect">
              <a:avLst/>
            </a:prstGeom>
          </p:spPr>
        </p:pic>
        <p:pic>
          <p:nvPicPr>
            <p:cNvPr id="13" name="Picture 12">
              <a:extLst>
                <a:ext uri="{FF2B5EF4-FFF2-40B4-BE49-F238E27FC236}">
                  <a16:creationId xmlns:a16="http://schemas.microsoft.com/office/drawing/2014/main" id="{67FA5B6D-F578-4711-9DAF-D33407CF5C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36467" y="5870634"/>
              <a:ext cx="1296991" cy="483120"/>
            </a:xfrm>
            <a:prstGeom prst="rect">
              <a:avLst/>
            </a:prstGeom>
          </p:spPr>
        </p:pic>
        <p:pic>
          <p:nvPicPr>
            <p:cNvPr id="14" name="Picture 13">
              <a:extLst>
                <a:ext uri="{FF2B5EF4-FFF2-40B4-BE49-F238E27FC236}">
                  <a16:creationId xmlns:a16="http://schemas.microsoft.com/office/drawing/2014/main" id="{99D86D44-23C1-4190-8C86-A41DCEA869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80997" y="5905674"/>
              <a:ext cx="1170929" cy="408131"/>
            </a:xfrm>
            <a:prstGeom prst="rect">
              <a:avLst/>
            </a:prstGeom>
          </p:spPr>
        </p:pic>
        <p:pic>
          <p:nvPicPr>
            <p:cNvPr id="15" name="Picture 14">
              <a:extLst>
                <a:ext uri="{FF2B5EF4-FFF2-40B4-BE49-F238E27FC236}">
                  <a16:creationId xmlns:a16="http://schemas.microsoft.com/office/drawing/2014/main" id="{D9BE9209-2953-4D0B-9E54-E5BF327DEA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32752" y="5936541"/>
              <a:ext cx="1192940" cy="382325"/>
            </a:xfrm>
            <a:prstGeom prst="rect">
              <a:avLst/>
            </a:prstGeom>
          </p:spPr>
        </p:pic>
        <p:pic>
          <p:nvPicPr>
            <p:cNvPr id="16" name="Picture 15">
              <a:extLst>
                <a:ext uri="{FF2B5EF4-FFF2-40B4-BE49-F238E27FC236}">
                  <a16:creationId xmlns:a16="http://schemas.microsoft.com/office/drawing/2014/main" id="{CC4D464D-DDA9-4642-BF73-5CF53A632D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49670" y="6347052"/>
              <a:ext cx="813038" cy="733335"/>
            </a:xfrm>
            <a:prstGeom prst="rect">
              <a:avLst/>
            </a:prstGeom>
          </p:spPr>
        </p:pic>
        <p:pic>
          <p:nvPicPr>
            <p:cNvPr id="17" name="Picture 16">
              <a:extLst>
                <a:ext uri="{FF2B5EF4-FFF2-40B4-BE49-F238E27FC236}">
                  <a16:creationId xmlns:a16="http://schemas.microsoft.com/office/drawing/2014/main" id="{5A52B29E-8E21-4F72-BF0D-BA033C99B0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11613" y="6535288"/>
              <a:ext cx="611465" cy="323318"/>
            </a:xfrm>
            <a:prstGeom prst="rect">
              <a:avLst/>
            </a:prstGeom>
          </p:spPr>
        </p:pic>
        <p:pic>
          <p:nvPicPr>
            <p:cNvPr id="18" name="Picture 17">
              <a:extLst>
                <a:ext uri="{FF2B5EF4-FFF2-40B4-BE49-F238E27FC236}">
                  <a16:creationId xmlns:a16="http://schemas.microsoft.com/office/drawing/2014/main" id="{0E2B7AA8-7EA7-420D-82E9-9B39686EBE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44575" y="6452132"/>
              <a:ext cx="953603" cy="489737"/>
            </a:xfrm>
            <a:prstGeom prst="rect">
              <a:avLst/>
            </a:prstGeom>
          </p:spPr>
        </p:pic>
        <p:pic>
          <p:nvPicPr>
            <p:cNvPr id="19" name="Picture 18">
              <a:extLst>
                <a:ext uri="{FF2B5EF4-FFF2-40B4-BE49-F238E27FC236}">
                  <a16:creationId xmlns:a16="http://schemas.microsoft.com/office/drawing/2014/main" id="{C089454B-45BB-441C-A8B3-1405561AD80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38721" y="6548102"/>
              <a:ext cx="796778" cy="331183"/>
            </a:xfrm>
            <a:prstGeom prst="rect">
              <a:avLst/>
            </a:prstGeom>
          </p:spPr>
        </p:pic>
        <p:pic>
          <p:nvPicPr>
            <p:cNvPr id="20" name="Picture 19">
              <a:extLst>
                <a:ext uri="{FF2B5EF4-FFF2-40B4-BE49-F238E27FC236}">
                  <a16:creationId xmlns:a16="http://schemas.microsoft.com/office/drawing/2014/main" id="{66F15862-658A-4005-8C25-3016E6A9CF0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42673" y="3983007"/>
              <a:ext cx="978017" cy="371435"/>
            </a:xfrm>
            <a:prstGeom prst="rect">
              <a:avLst/>
            </a:prstGeom>
          </p:spPr>
        </p:pic>
        <p:pic>
          <p:nvPicPr>
            <p:cNvPr id="21" name="Picture 20">
              <a:extLst>
                <a:ext uri="{FF2B5EF4-FFF2-40B4-BE49-F238E27FC236}">
                  <a16:creationId xmlns:a16="http://schemas.microsoft.com/office/drawing/2014/main" id="{DC9084DD-896A-477E-8B44-5875794D738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94554" y="4507980"/>
              <a:ext cx="1052166" cy="340451"/>
            </a:xfrm>
            <a:prstGeom prst="rect">
              <a:avLst/>
            </a:prstGeom>
          </p:spPr>
        </p:pic>
        <p:pic>
          <p:nvPicPr>
            <p:cNvPr id="22" name="Picture 21">
              <a:extLst>
                <a:ext uri="{FF2B5EF4-FFF2-40B4-BE49-F238E27FC236}">
                  <a16:creationId xmlns:a16="http://schemas.microsoft.com/office/drawing/2014/main" id="{7C9BEBF4-E378-4A65-9BF8-0774429D657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25352" t="11262" r="25401" b="-1"/>
            <a:stretch/>
          </p:blipFill>
          <p:spPr>
            <a:xfrm>
              <a:off x="10118711" y="3964704"/>
              <a:ext cx="716901" cy="473758"/>
            </a:xfrm>
            <a:prstGeom prst="rect">
              <a:avLst/>
            </a:prstGeom>
          </p:spPr>
        </p:pic>
        <p:pic>
          <p:nvPicPr>
            <p:cNvPr id="23" name="Picture 22">
              <a:extLst>
                <a:ext uri="{FF2B5EF4-FFF2-40B4-BE49-F238E27FC236}">
                  <a16:creationId xmlns:a16="http://schemas.microsoft.com/office/drawing/2014/main" id="{F6FCDE0F-1A3A-4873-B158-20518A7BB7E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970640" y="5078514"/>
              <a:ext cx="1056072" cy="376461"/>
            </a:xfrm>
            <a:prstGeom prst="rect">
              <a:avLst/>
            </a:prstGeom>
          </p:spPr>
        </p:pic>
        <p:sp>
          <p:nvSpPr>
            <p:cNvPr id="24" name="Rectangle 23">
              <a:extLst>
                <a:ext uri="{FF2B5EF4-FFF2-40B4-BE49-F238E27FC236}">
                  <a16:creationId xmlns:a16="http://schemas.microsoft.com/office/drawing/2014/main" id="{D72CA28F-42B1-4C50-8AB9-3822F0513359}"/>
                </a:ext>
              </a:extLst>
            </p:cNvPr>
            <p:cNvSpPr/>
            <p:nvPr/>
          </p:nvSpPr>
          <p:spPr>
            <a:xfrm>
              <a:off x="7063571" y="4201583"/>
              <a:ext cx="2771302" cy="156804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tIns="45720" rIns="91440" bIns="45720" numCol="1" rtlCol="0" anchor="ctr"/>
            <a:lstStyle/>
            <a:p>
              <a:pPr defTabSz="914400">
                <a:spcAft>
                  <a:spcPts val="600"/>
                </a:spcAft>
                <a:defRPr/>
              </a:pPr>
              <a:endParaRPr lang="en-GB" sz="9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endParaRPr>
            </a:p>
            <a:p>
              <a:pPr defTabSz="914400">
                <a:spcAft>
                  <a:spcPts val="600"/>
                </a:spcAft>
                <a:defRPr/>
              </a:pPr>
              <a:r>
                <a:rPr lang="en-GB" sz="900">
                  <a:solidFill>
                    <a:srgbClr val="4472C4">
                      <a:lumMod val="75000"/>
                    </a:srgbClr>
                  </a:solidFill>
                  <a:latin typeface="Open Sans"/>
                  <a:ea typeface="Open Sans"/>
                  <a:cs typeface="Open Sans"/>
                </a:rPr>
                <a:t>Guy's and St Thomas' BRC</a:t>
              </a:r>
            </a:p>
            <a:p>
              <a:pPr defTabSz="914400">
                <a:spcAft>
                  <a:spcPts val="600"/>
                </a:spcAft>
                <a:defRPr/>
              </a:pPr>
              <a:r>
                <a:rPr lang="en-GB" sz="9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Oxford Health BRC</a:t>
              </a:r>
            </a:p>
            <a:p>
              <a:pPr defTabSz="914400">
                <a:spcAft>
                  <a:spcPts val="600"/>
                </a:spcAft>
                <a:defRPr/>
              </a:pPr>
              <a:r>
                <a:rPr lang="en-GB" sz="900">
                  <a:solidFill>
                    <a:srgbClr val="4472C4">
                      <a:lumMod val="75000"/>
                    </a:srgbClr>
                  </a:solidFill>
                  <a:latin typeface="Open Sans"/>
                  <a:ea typeface="Open Sans"/>
                  <a:cs typeface="Open Sans"/>
                </a:rPr>
                <a:t>Cambridge BRC – </a:t>
              </a:r>
              <a:r>
                <a:rPr lang="en-GB" sz="900" i="1">
                  <a:solidFill>
                    <a:srgbClr val="4472C4">
                      <a:lumMod val="75000"/>
                    </a:srgbClr>
                  </a:solidFill>
                  <a:latin typeface="Open Sans"/>
                  <a:ea typeface="Open Sans"/>
                  <a:cs typeface="Open Sans"/>
                </a:rPr>
                <a:t>BioResource</a:t>
              </a:r>
            </a:p>
            <a:p>
              <a:pPr defTabSz="914400">
                <a:spcAft>
                  <a:spcPts val="600"/>
                </a:spcAft>
                <a:defRPr/>
              </a:pPr>
              <a:r>
                <a:rPr lang="en-GB" sz="9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NIHR Health Informatics Collaborative</a:t>
              </a:r>
            </a:p>
            <a:p>
              <a:pPr defTabSz="914400">
                <a:spcAft>
                  <a:spcPts val="600"/>
                </a:spcAft>
                <a:defRPr/>
              </a:pPr>
              <a:r>
                <a:rPr lang="en-GB" sz="9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NIHR TRCs </a:t>
              </a:r>
              <a:r>
                <a:rPr lang="en-GB" sz="900" i="1">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 MSK, Oncology, Respiratory</a:t>
              </a:r>
            </a:p>
            <a:p>
              <a:pPr defTabSz="914400">
                <a:spcAft>
                  <a:spcPts val="600"/>
                </a:spcAft>
                <a:defRPr/>
              </a:pPr>
              <a:r>
                <a:rPr lang="en-GB" sz="900">
                  <a:solidFill>
                    <a:srgbClr val="4472C4">
                      <a:lumMod val="75000"/>
                    </a:srgbClr>
                  </a:solidFill>
                  <a:latin typeface="Open Sans"/>
                  <a:ea typeface="Open Sans"/>
                  <a:cs typeface="Open Sans"/>
                </a:rPr>
                <a:t>Polygenic Risk Score (PRS) Initiative</a:t>
              </a:r>
            </a:p>
            <a:p>
              <a:pPr defTabSz="914400">
                <a:defRPr/>
              </a:pPr>
              <a:endParaRPr lang="en-GB" sz="900" b="1">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endParaRPr>
            </a:p>
            <a:p>
              <a:pPr defTabSz="914400">
                <a:defRPr/>
              </a:pPr>
              <a:endParaRPr lang="en-GB" sz="900" b="1">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endParaRPr>
            </a:p>
            <a:p>
              <a:pPr defTabSz="914400">
                <a:defRPr/>
              </a:pPr>
              <a:endParaRPr lang="en-GB" sz="900" b="1">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D7E4ADD3-15FA-484E-93A5-E3654A2878E0}"/>
                </a:ext>
              </a:extLst>
            </p:cNvPr>
            <p:cNvSpPr txBox="1"/>
            <p:nvPr/>
          </p:nvSpPr>
          <p:spPr>
            <a:xfrm>
              <a:off x="7063571" y="3897289"/>
              <a:ext cx="1968656" cy="268705"/>
            </a:xfrm>
            <a:prstGeom prst="rect">
              <a:avLst/>
            </a:prstGeom>
            <a:noFill/>
          </p:spPr>
          <p:txBody>
            <a:bodyPr wrap="none" rtlCol="0">
              <a:spAutoFit/>
            </a:bodyPr>
            <a:lstStyle/>
            <a:p>
              <a:pPr defTabSz="914400">
                <a:defRPr/>
              </a:pPr>
              <a:r>
                <a:rPr lang="en-GB" sz="1200" b="1">
                  <a:solidFill>
                    <a:srgbClr val="0082CA"/>
                  </a:solidFill>
                  <a:latin typeface="Open Sans" panose="020B0606030504020204" pitchFamily="34" charset="0"/>
                  <a:ea typeface="Open Sans" panose="020B0606030504020204" pitchFamily="34" charset="0"/>
                  <a:cs typeface="Open Sans" panose="020B0606030504020204" pitchFamily="34" charset="0"/>
                </a:rPr>
                <a:t>National NIHR Partners</a:t>
              </a:r>
            </a:p>
          </p:txBody>
        </p:sp>
        <p:pic>
          <p:nvPicPr>
            <p:cNvPr id="26" name="Picture 25">
              <a:extLst>
                <a:ext uri="{FF2B5EF4-FFF2-40B4-BE49-F238E27FC236}">
                  <a16:creationId xmlns:a16="http://schemas.microsoft.com/office/drawing/2014/main" id="{BF72FB6A-6673-4E8F-ACA1-C1EC5840678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938737" y="1925336"/>
              <a:ext cx="1101576" cy="644488"/>
            </a:xfrm>
            <a:prstGeom prst="rect">
              <a:avLst/>
            </a:prstGeom>
          </p:spPr>
        </p:pic>
        <p:pic>
          <p:nvPicPr>
            <p:cNvPr id="27" name="Picture 26">
              <a:extLst>
                <a:ext uri="{FF2B5EF4-FFF2-40B4-BE49-F238E27FC236}">
                  <a16:creationId xmlns:a16="http://schemas.microsoft.com/office/drawing/2014/main" id="{ECF5F95C-9D20-44F9-9339-B493EC19250C}"/>
                </a:ext>
              </a:extLst>
            </p:cNvPr>
            <p:cNvPicPr>
              <a:picLocks noChangeAspect="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79662" y="1589123"/>
              <a:ext cx="1040211" cy="487565"/>
            </a:xfrm>
            <a:prstGeom prst="rect">
              <a:avLst/>
            </a:prstGeom>
          </p:spPr>
        </p:pic>
        <p:sp>
          <p:nvSpPr>
            <p:cNvPr id="28" name="Rectangle 27">
              <a:extLst>
                <a:ext uri="{FF2B5EF4-FFF2-40B4-BE49-F238E27FC236}">
                  <a16:creationId xmlns:a16="http://schemas.microsoft.com/office/drawing/2014/main" id="{A784006D-F3CD-4D38-A8A1-88DD86DE2614}"/>
                </a:ext>
              </a:extLst>
            </p:cNvPr>
            <p:cNvSpPr/>
            <p:nvPr/>
          </p:nvSpPr>
          <p:spPr>
            <a:xfrm>
              <a:off x="7063571" y="2243087"/>
              <a:ext cx="2343131" cy="1241962"/>
            </a:xfrm>
            <a:prstGeom prst="rect">
              <a:avLst/>
            </a:prstGeom>
            <a:ln>
              <a:noFill/>
            </a:ln>
          </p:spPr>
          <p:style>
            <a:lnRef idx="2">
              <a:schemeClr val="accent1"/>
            </a:lnRef>
            <a:fillRef idx="1">
              <a:schemeClr val="lt1"/>
            </a:fillRef>
            <a:effectRef idx="0">
              <a:schemeClr val="accent1"/>
            </a:effectRef>
            <a:fontRef idx="minor">
              <a:schemeClr val="dk1"/>
            </a:fontRef>
          </p:style>
          <p:txBody>
            <a:bodyPr numCol="1" rtlCol="0" anchor="t" anchorCtr="0"/>
            <a:lstStyle/>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Manchester CRF</a:t>
              </a:r>
            </a:p>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Liverpool &amp; Alder Hey CRFs</a:t>
              </a:r>
            </a:p>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Lancashire CRF</a:t>
              </a:r>
            </a:p>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National Patient Recruitment Centre Blackpool</a:t>
              </a:r>
            </a:p>
            <a:p>
              <a:pPr defTabSz="914400">
                <a:defRPr/>
              </a:pPr>
              <a:endParaRPr lang="en-GB" sz="1050" b="1">
                <a:solidFill>
                  <a:srgbClr val="4472C4">
                    <a:lumMod val="75000"/>
                  </a:srgbClr>
                </a:solidFill>
                <a:latin typeface="Calibri" panose="020F0502020204030204"/>
              </a:endParaRPr>
            </a:p>
          </p:txBody>
        </p:sp>
        <p:sp>
          <p:nvSpPr>
            <p:cNvPr id="29" name="TextBox 28">
              <a:extLst>
                <a:ext uri="{FF2B5EF4-FFF2-40B4-BE49-F238E27FC236}">
                  <a16:creationId xmlns:a16="http://schemas.microsoft.com/office/drawing/2014/main" id="{A777ABF0-530A-451B-A58C-A32FBE5AA69E}"/>
                </a:ext>
              </a:extLst>
            </p:cNvPr>
            <p:cNvSpPr txBox="1"/>
            <p:nvPr/>
          </p:nvSpPr>
          <p:spPr>
            <a:xfrm>
              <a:off x="7063571" y="1943081"/>
              <a:ext cx="2013122" cy="268705"/>
            </a:xfrm>
            <a:prstGeom prst="rect">
              <a:avLst/>
            </a:prstGeom>
            <a:noFill/>
          </p:spPr>
          <p:txBody>
            <a:bodyPr wrap="none" rtlCol="0">
              <a:spAutoFit/>
            </a:bodyPr>
            <a:lstStyle/>
            <a:p>
              <a:pPr defTabSz="914400">
                <a:defRPr/>
              </a:pPr>
              <a:r>
                <a:rPr lang="en-GB" sz="1200" b="1">
                  <a:solidFill>
                    <a:srgbClr val="0082CA"/>
                  </a:solidFill>
                  <a:latin typeface="Open Sans" panose="020B0606030504020204" pitchFamily="34" charset="0"/>
                  <a:ea typeface="Open Sans" panose="020B0606030504020204" pitchFamily="34" charset="0"/>
                  <a:cs typeface="Open Sans" panose="020B0606030504020204" pitchFamily="34" charset="0"/>
                </a:rPr>
                <a:t>North West CRF Alliance</a:t>
              </a:r>
            </a:p>
          </p:txBody>
        </p:sp>
        <p:sp>
          <p:nvSpPr>
            <p:cNvPr id="30" name="TextBox 29">
              <a:extLst>
                <a:ext uri="{FF2B5EF4-FFF2-40B4-BE49-F238E27FC236}">
                  <a16:creationId xmlns:a16="http://schemas.microsoft.com/office/drawing/2014/main" id="{44491701-DB78-4D04-985C-BC2E472655F8}"/>
                </a:ext>
              </a:extLst>
            </p:cNvPr>
            <p:cNvSpPr txBox="1"/>
            <p:nvPr/>
          </p:nvSpPr>
          <p:spPr>
            <a:xfrm>
              <a:off x="9137735" y="1936932"/>
              <a:ext cx="1875228" cy="268705"/>
            </a:xfrm>
            <a:prstGeom prst="rect">
              <a:avLst/>
            </a:prstGeom>
            <a:noFill/>
          </p:spPr>
          <p:txBody>
            <a:bodyPr wrap="none" rtlCol="0">
              <a:spAutoFit/>
            </a:bodyPr>
            <a:lstStyle/>
            <a:p>
              <a:pPr defTabSz="914400">
                <a:defRPr/>
              </a:pPr>
              <a:r>
                <a:rPr lang="en-GB" sz="1200" b="1">
                  <a:solidFill>
                    <a:srgbClr val="0082CA"/>
                  </a:solidFill>
                  <a:latin typeface="Open Sans" panose="020B0606030504020204" pitchFamily="34" charset="0"/>
                  <a:ea typeface="Open Sans" panose="020B0606030504020204" pitchFamily="34" charset="0"/>
                  <a:cs typeface="Open Sans" panose="020B0606030504020204" pitchFamily="34" charset="0"/>
                </a:rPr>
                <a:t>Northern BRC Alliance</a:t>
              </a:r>
            </a:p>
          </p:txBody>
        </p:sp>
        <p:sp>
          <p:nvSpPr>
            <p:cNvPr id="31" name="Rectangle 30">
              <a:extLst>
                <a:ext uri="{FF2B5EF4-FFF2-40B4-BE49-F238E27FC236}">
                  <a16:creationId xmlns:a16="http://schemas.microsoft.com/office/drawing/2014/main" id="{1DF67695-E335-47D9-B596-2FBB751A3EC5}"/>
                </a:ext>
              </a:extLst>
            </p:cNvPr>
            <p:cNvSpPr/>
            <p:nvPr/>
          </p:nvSpPr>
          <p:spPr>
            <a:xfrm>
              <a:off x="9237110" y="2238146"/>
              <a:ext cx="2074399" cy="12419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numCol="1" rtlCol="0" anchor="t" anchorCtr="0"/>
            <a:lstStyle/>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Manchester BRC</a:t>
              </a:r>
            </a:p>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Leeds BRC</a:t>
              </a:r>
            </a:p>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Sheffield BRC</a:t>
              </a:r>
            </a:p>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Newcastle BRC</a:t>
              </a:r>
            </a:p>
            <a:p>
              <a:pPr defTabSz="914400">
                <a:defRPr/>
              </a:pPr>
              <a:endParaRPr lang="en-GB" sz="1050" b="1">
                <a:solidFill>
                  <a:srgbClr val="4472C4">
                    <a:lumMod val="75000"/>
                  </a:srgbClr>
                </a:solidFill>
                <a:latin typeface="Calibri" panose="020F0502020204030204"/>
              </a:endParaRPr>
            </a:p>
          </p:txBody>
        </p:sp>
        <p:pic>
          <p:nvPicPr>
            <p:cNvPr id="32" name="Picture 31">
              <a:extLst>
                <a:ext uri="{FF2B5EF4-FFF2-40B4-BE49-F238E27FC236}">
                  <a16:creationId xmlns:a16="http://schemas.microsoft.com/office/drawing/2014/main" id="{B7FB8996-2ADB-40F1-9FDC-D4DB98E4723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152774" y="2941535"/>
              <a:ext cx="672322" cy="617614"/>
            </a:xfrm>
            <a:prstGeom prst="rect">
              <a:avLst/>
            </a:prstGeom>
          </p:spPr>
        </p:pic>
        <p:pic>
          <p:nvPicPr>
            <p:cNvPr id="33" name="Picture 32">
              <a:extLst>
                <a:ext uri="{FF2B5EF4-FFF2-40B4-BE49-F238E27FC236}">
                  <a16:creationId xmlns:a16="http://schemas.microsoft.com/office/drawing/2014/main" id="{9B0D8D44-D3E4-40E0-A7E4-28A73CC9E673}"/>
                </a:ext>
              </a:extLst>
            </p:cNvPr>
            <p:cNvPicPr>
              <a:picLocks noChangeAspect="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51117" y="1697049"/>
              <a:ext cx="1822172" cy="1855004"/>
            </a:xfrm>
            <a:prstGeom prst="ellipse">
              <a:avLst/>
            </a:prstGeom>
          </p:spPr>
        </p:pic>
        <p:pic>
          <p:nvPicPr>
            <p:cNvPr id="34" name="Picture 33">
              <a:extLst>
                <a:ext uri="{FF2B5EF4-FFF2-40B4-BE49-F238E27FC236}">
                  <a16:creationId xmlns:a16="http://schemas.microsoft.com/office/drawing/2014/main" id="{D2AEBBED-2147-4A97-B2C4-9A49ECAD445E}"/>
                </a:ext>
              </a:extLst>
            </p:cNvPr>
            <p:cNvPicPr>
              <a:picLocks noChangeAspect="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49985" y="3897289"/>
              <a:ext cx="430609" cy="425807"/>
            </a:xfrm>
            <a:prstGeom prst="rect">
              <a:avLst/>
            </a:prstGeom>
          </p:spPr>
        </p:pic>
        <p:pic>
          <p:nvPicPr>
            <p:cNvPr id="35" name="Picture 34">
              <a:extLst>
                <a:ext uri="{FF2B5EF4-FFF2-40B4-BE49-F238E27FC236}">
                  <a16:creationId xmlns:a16="http://schemas.microsoft.com/office/drawing/2014/main" id="{069D4041-AA53-4E8A-B194-174FDF949A8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649985" y="1929970"/>
              <a:ext cx="430609" cy="425807"/>
            </a:xfrm>
            <a:prstGeom prst="rect">
              <a:avLst/>
            </a:prstGeom>
          </p:spPr>
        </p:pic>
        <p:sp>
          <p:nvSpPr>
            <p:cNvPr id="36" name="Flowchart: Connector 35">
              <a:extLst>
                <a:ext uri="{FF2B5EF4-FFF2-40B4-BE49-F238E27FC236}">
                  <a16:creationId xmlns:a16="http://schemas.microsoft.com/office/drawing/2014/main" id="{2C4D254B-7050-46D7-9865-0F9A27CED4C7}"/>
                </a:ext>
              </a:extLst>
            </p:cNvPr>
            <p:cNvSpPr>
              <a:spLocks noChangeAspect="1"/>
            </p:cNvSpPr>
            <p:nvPr/>
          </p:nvSpPr>
          <p:spPr>
            <a:xfrm>
              <a:off x="5522103" y="6164663"/>
              <a:ext cx="45570" cy="44749"/>
            </a:xfrm>
            <a:prstGeom prst="flowChartConnector">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defRPr/>
              </a:pPr>
              <a:endParaRPr lang="en-GB">
                <a:solidFill>
                  <a:prstClr val="white"/>
                </a:solidFill>
                <a:latin typeface="Calibri" panose="020F0502020204030204"/>
              </a:endParaRPr>
            </a:p>
          </p:txBody>
        </p:sp>
        <p:sp>
          <p:nvSpPr>
            <p:cNvPr id="37" name="TextBox 36">
              <a:extLst>
                <a:ext uri="{FF2B5EF4-FFF2-40B4-BE49-F238E27FC236}">
                  <a16:creationId xmlns:a16="http://schemas.microsoft.com/office/drawing/2014/main" id="{F2B1A585-04D0-4C8A-8B6A-0CCD49C044EF}"/>
                </a:ext>
              </a:extLst>
            </p:cNvPr>
            <p:cNvSpPr txBox="1"/>
            <p:nvPr/>
          </p:nvSpPr>
          <p:spPr>
            <a:xfrm>
              <a:off x="4770128" y="2569787"/>
              <a:ext cx="728743" cy="208993"/>
            </a:xfrm>
            <a:prstGeom prst="rect">
              <a:avLst/>
            </a:prstGeom>
            <a:noFill/>
          </p:spPr>
          <p:txBody>
            <a:bodyPr wrap="square" rtlCol="0">
              <a:spAutoFit/>
            </a:bodyPr>
            <a:lstStyle/>
            <a:p>
              <a:pPr defTabSz="914400">
                <a:defRPr/>
              </a:pPr>
              <a:r>
                <a:rPr lang="en-US" sz="800">
                  <a:solidFill>
                    <a:prstClr val="black"/>
                  </a:solidFill>
                  <a:latin typeface="Open Sans" panose="020B0606030504020204" pitchFamily="34" charset="0"/>
                  <a:ea typeface="Open Sans" panose="020B0606030504020204" pitchFamily="34" charset="0"/>
                  <a:cs typeface="Open Sans" panose="020B0606030504020204" pitchFamily="34" charset="0"/>
                </a:rPr>
                <a:t>S. Cumbria</a:t>
              </a:r>
              <a:endParaRPr lang="en-GB" sz="8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16822D18-157C-4210-B97E-EC2E7EB688E6}"/>
                </a:ext>
              </a:extLst>
            </p:cNvPr>
            <p:cNvSpPr txBox="1"/>
            <p:nvPr/>
          </p:nvSpPr>
          <p:spPr>
            <a:xfrm>
              <a:off x="5429727" y="2996820"/>
              <a:ext cx="867826" cy="328417"/>
            </a:xfrm>
            <a:prstGeom prst="rect">
              <a:avLst/>
            </a:prstGeom>
            <a:noFill/>
          </p:spPr>
          <p:txBody>
            <a:bodyPr wrap="square" rtlCol="0">
              <a:spAutoFit/>
            </a:bodyPr>
            <a:lstStyle/>
            <a:p>
              <a:pPr defTabSz="914400">
                <a:defRPr/>
              </a:pPr>
              <a:r>
                <a:rPr lang="en-US" sz="800" b="1">
                  <a:solidFill>
                    <a:prstClr val="black"/>
                  </a:solidFill>
                  <a:latin typeface="Open Sans" panose="020B0606030504020204" pitchFamily="34" charset="0"/>
                  <a:ea typeface="Open Sans" panose="020B0606030504020204" pitchFamily="34" charset="0"/>
                  <a:cs typeface="Open Sans" panose="020B0606030504020204" pitchFamily="34" charset="0"/>
                </a:rPr>
                <a:t>Greater Manchester</a:t>
              </a:r>
              <a:endParaRPr lang="en-GB" sz="8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ED26D660-E78E-4819-B2C8-E3203CBF1A8C}"/>
                </a:ext>
              </a:extLst>
            </p:cNvPr>
            <p:cNvSpPr txBox="1"/>
            <p:nvPr/>
          </p:nvSpPr>
          <p:spPr>
            <a:xfrm>
              <a:off x="4663454" y="2846613"/>
              <a:ext cx="718235" cy="208993"/>
            </a:xfrm>
            <a:prstGeom prst="rect">
              <a:avLst/>
            </a:prstGeom>
            <a:noFill/>
          </p:spPr>
          <p:txBody>
            <a:bodyPr wrap="square" rtlCol="0">
              <a:spAutoFit/>
            </a:bodyPr>
            <a:lstStyle/>
            <a:p>
              <a:pPr defTabSz="914400">
                <a:defRPr/>
              </a:pPr>
              <a:r>
                <a:rPr lang="en-US" sz="800">
                  <a:solidFill>
                    <a:prstClr val="black"/>
                  </a:solidFill>
                  <a:latin typeface="Open Sans" panose="020B0606030504020204" pitchFamily="34" charset="0"/>
                  <a:ea typeface="Open Sans" panose="020B0606030504020204" pitchFamily="34" charset="0"/>
                  <a:cs typeface="Open Sans" panose="020B0606030504020204" pitchFamily="34" charset="0"/>
                </a:rPr>
                <a:t>Lancashire</a:t>
              </a:r>
              <a:endParaRPr lang="en-GB" sz="8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47B716F8-04B7-4BBD-BFEF-7B17986D79BA}"/>
                </a:ext>
              </a:extLst>
            </p:cNvPr>
            <p:cNvSpPr txBox="1"/>
            <p:nvPr/>
          </p:nvSpPr>
          <p:spPr>
            <a:xfrm>
              <a:off x="4958283" y="3292081"/>
              <a:ext cx="718235" cy="208993"/>
            </a:xfrm>
            <a:prstGeom prst="rect">
              <a:avLst/>
            </a:prstGeom>
            <a:noFill/>
          </p:spPr>
          <p:txBody>
            <a:bodyPr wrap="square" rtlCol="0">
              <a:spAutoFit/>
            </a:bodyPr>
            <a:lstStyle/>
            <a:p>
              <a:pPr defTabSz="914400">
                <a:defRPr/>
              </a:pPr>
              <a:r>
                <a:rPr lang="en-US" sz="800">
                  <a:solidFill>
                    <a:prstClr val="black"/>
                  </a:solidFill>
                  <a:latin typeface="Open Sans" panose="020B0606030504020204" pitchFamily="34" charset="0"/>
                  <a:ea typeface="Open Sans" panose="020B0606030504020204" pitchFamily="34" charset="0"/>
                  <a:cs typeface="Open Sans" panose="020B0606030504020204" pitchFamily="34" charset="0"/>
                </a:rPr>
                <a:t>Cheshire</a:t>
              </a:r>
              <a:endParaRPr lang="en-GB" sz="8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Flowchart: Connector 40">
              <a:extLst>
                <a:ext uri="{FF2B5EF4-FFF2-40B4-BE49-F238E27FC236}">
                  <a16:creationId xmlns:a16="http://schemas.microsoft.com/office/drawing/2014/main" id="{4497D02E-F27C-4D48-BA4F-AD714C3424AE}"/>
                </a:ext>
              </a:extLst>
            </p:cNvPr>
            <p:cNvSpPr>
              <a:spLocks noChangeAspect="1"/>
            </p:cNvSpPr>
            <p:nvPr/>
          </p:nvSpPr>
          <p:spPr>
            <a:xfrm>
              <a:off x="5333661" y="3145485"/>
              <a:ext cx="45570" cy="44749"/>
            </a:xfrm>
            <a:prstGeom prst="flowChartConnector">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defRPr/>
              </a:pPr>
              <a:endParaRPr lang="en-GB">
                <a:solidFill>
                  <a:prstClr val="white"/>
                </a:solidFill>
                <a:latin typeface="Calibri" panose="020F0502020204030204"/>
              </a:endParaRPr>
            </a:p>
          </p:txBody>
        </p:sp>
        <p:pic>
          <p:nvPicPr>
            <p:cNvPr id="42" name="Picture 41" descr="Logo&#10;&#10;Description automatically generated">
              <a:extLst>
                <a:ext uri="{FF2B5EF4-FFF2-40B4-BE49-F238E27FC236}">
                  <a16:creationId xmlns:a16="http://schemas.microsoft.com/office/drawing/2014/main" id="{CE80B401-6F18-430D-AFDD-EAC6F0F012B6}"/>
                </a:ext>
              </a:extLst>
            </p:cNvPr>
            <p:cNvPicPr>
              <a:picLocks noChangeAspect="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76392" y="5984270"/>
              <a:ext cx="1235988" cy="334596"/>
            </a:xfrm>
            <a:prstGeom prst="rect">
              <a:avLst/>
            </a:prstGeom>
          </p:spPr>
        </p:pic>
        <p:pic>
          <p:nvPicPr>
            <p:cNvPr id="43" name="Picture 42">
              <a:extLst>
                <a:ext uri="{FF2B5EF4-FFF2-40B4-BE49-F238E27FC236}">
                  <a16:creationId xmlns:a16="http://schemas.microsoft.com/office/drawing/2014/main" id="{A83DA38F-48A2-40E3-B8B6-D00F73EDC96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320776" y="4048636"/>
              <a:ext cx="1092783" cy="1275351"/>
            </a:xfrm>
            <a:prstGeom prst="rect">
              <a:avLst/>
            </a:prstGeom>
          </p:spPr>
        </p:pic>
        <p:sp>
          <p:nvSpPr>
            <p:cNvPr id="44" name="Flowchart: Connector 43">
              <a:extLst>
                <a:ext uri="{FF2B5EF4-FFF2-40B4-BE49-F238E27FC236}">
                  <a16:creationId xmlns:a16="http://schemas.microsoft.com/office/drawing/2014/main" id="{5A5BE2D2-C65B-4EA9-AAB5-20EA85FCDA74}"/>
                </a:ext>
              </a:extLst>
            </p:cNvPr>
            <p:cNvSpPr>
              <a:spLocks noChangeAspect="1"/>
            </p:cNvSpPr>
            <p:nvPr/>
          </p:nvSpPr>
          <p:spPr>
            <a:xfrm>
              <a:off x="6024300" y="4754039"/>
              <a:ext cx="44431" cy="43630"/>
            </a:xfrm>
            <a:prstGeom prst="flowChartConnector">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a:solidFill>
                  <a:prstClr val="white"/>
                </a:solidFill>
                <a:latin typeface="Calibri" panose="020F0502020204030204"/>
              </a:endParaRPr>
            </a:p>
          </p:txBody>
        </p:sp>
        <p:sp>
          <p:nvSpPr>
            <p:cNvPr id="45" name="Donut 67">
              <a:extLst>
                <a:ext uri="{FF2B5EF4-FFF2-40B4-BE49-F238E27FC236}">
                  <a16:creationId xmlns:a16="http://schemas.microsoft.com/office/drawing/2014/main" id="{9F820EB1-96A3-49B7-B6D0-F6BFAF069D64}"/>
                </a:ext>
              </a:extLst>
            </p:cNvPr>
            <p:cNvSpPr>
              <a:spLocks noChangeAspect="1"/>
            </p:cNvSpPr>
            <p:nvPr/>
          </p:nvSpPr>
          <p:spPr>
            <a:xfrm>
              <a:off x="5905059" y="4636946"/>
              <a:ext cx="282913" cy="277815"/>
            </a:xfrm>
            <a:prstGeom prst="donut">
              <a:avLst>
                <a:gd name="adj" fmla="val 2839"/>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a:solidFill>
                  <a:prstClr val="black"/>
                </a:solidFill>
                <a:latin typeface="Calibri" panose="020F0502020204030204"/>
              </a:endParaRPr>
            </a:p>
          </p:txBody>
        </p:sp>
        <p:sp>
          <p:nvSpPr>
            <p:cNvPr id="46" name="Donut 68">
              <a:extLst>
                <a:ext uri="{FF2B5EF4-FFF2-40B4-BE49-F238E27FC236}">
                  <a16:creationId xmlns:a16="http://schemas.microsoft.com/office/drawing/2014/main" id="{53E2A3A8-FD25-41D7-90C4-E34BC52D1F8E}"/>
                </a:ext>
              </a:extLst>
            </p:cNvPr>
            <p:cNvSpPr>
              <a:spLocks noChangeAspect="1"/>
            </p:cNvSpPr>
            <p:nvPr/>
          </p:nvSpPr>
          <p:spPr>
            <a:xfrm>
              <a:off x="5947076" y="4678206"/>
              <a:ext cx="198880" cy="195297"/>
            </a:xfrm>
            <a:prstGeom prst="donut">
              <a:avLst>
                <a:gd name="adj" fmla="val 3349"/>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a:solidFill>
                  <a:prstClr val="black"/>
                </a:solidFill>
                <a:latin typeface="Calibri" panose="020F0502020204030204"/>
              </a:endParaRPr>
            </a:p>
          </p:txBody>
        </p:sp>
        <p:sp>
          <p:nvSpPr>
            <p:cNvPr id="47" name="Donut 69">
              <a:extLst>
                <a:ext uri="{FF2B5EF4-FFF2-40B4-BE49-F238E27FC236}">
                  <a16:creationId xmlns:a16="http://schemas.microsoft.com/office/drawing/2014/main" id="{9EACD9C7-3D40-4ABE-9B0B-6701C93AB0A3}"/>
                </a:ext>
              </a:extLst>
            </p:cNvPr>
            <p:cNvSpPr>
              <a:spLocks noChangeAspect="1"/>
            </p:cNvSpPr>
            <p:nvPr/>
          </p:nvSpPr>
          <p:spPr>
            <a:xfrm>
              <a:off x="5980928" y="4711448"/>
              <a:ext cx="131177" cy="128813"/>
            </a:xfrm>
            <a:prstGeom prst="donut">
              <a:avLst>
                <a:gd name="adj" fmla="val 4532"/>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a:solidFill>
                  <a:prstClr val="black"/>
                </a:solidFill>
                <a:latin typeface="Calibri" panose="020F0502020204030204"/>
              </a:endParaRPr>
            </a:p>
          </p:txBody>
        </p:sp>
        <p:pic>
          <p:nvPicPr>
            <p:cNvPr id="48" name="Picture 47">
              <a:extLst>
                <a:ext uri="{FF2B5EF4-FFF2-40B4-BE49-F238E27FC236}">
                  <a16:creationId xmlns:a16="http://schemas.microsoft.com/office/drawing/2014/main" id="{07B987CB-BDCF-4DD3-B65F-306F30270C19}"/>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035595" y="4428944"/>
              <a:ext cx="836535" cy="521999"/>
            </a:xfrm>
            <a:prstGeom prst="rect">
              <a:avLst/>
            </a:prstGeom>
          </p:spPr>
        </p:pic>
        <p:pic>
          <p:nvPicPr>
            <p:cNvPr id="49" name="Picture 2" descr="Image">
              <a:extLst>
                <a:ext uri="{FF2B5EF4-FFF2-40B4-BE49-F238E27FC236}">
                  <a16:creationId xmlns:a16="http://schemas.microsoft.com/office/drawing/2014/main" id="{1E28EE49-FFCD-4402-897F-1709399CAB5C}"/>
                </a:ext>
              </a:extLst>
            </p:cNvPr>
            <p:cNvPicPr>
              <a:picLocks noChangeAspect="1" noChangeArrowheads="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74225" y="4903715"/>
              <a:ext cx="716901" cy="70398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a:extLst>
                <a:ext uri="{FF2B5EF4-FFF2-40B4-BE49-F238E27FC236}">
                  <a16:creationId xmlns:a16="http://schemas.microsoft.com/office/drawing/2014/main" id="{DEC15C2B-258A-45FF-B99E-90C07379BDD4}"/>
                </a:ext>
              </a:extLst>
            </p:cNvPr>
            <p:cNvPicPr>
              <a:picLocks noChangeAspect="1" noChangeArrowheads="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29609" y="2394333"/>
              <a:ext cx="1068468" cy="497735"/>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3C80B9C4-EE7C-27D0-DC54-F840096F04EF}"/>
              </a:ext>
            </a:extLst>
          </p:cNvPr>
          <p:cNvSpPr txBox="1"/>
          <p:nvPr/>
        </p:nvSpPr>
        <p:spPr>
          <a:xfrm>
            <a:off x="388529" y="5825080"/>
            <a:ext cx="3086100" cy="769441"/>
          </a:xfrm>
          <a:prstGeom prst="rect">
            <a:avLst/>
          </a:prstGeom>
          <a:noFill/>
        </p:spPr>
        <p:txBody>
          <a:bodyPr wrap="square" lIns="91440" tIns="45720" rIns="91440" bIns="45720" rtlCol="0" anchor="t">
            <a:spAutoFit/>
          </a:bodyPr>
          <a:lstStyle/>
          <a:p>
            <a:pPr algn="ctr"/>
            <a:r>
              <a:rPr lang="en-GB" sz="1100" b="1"/>
              <a:t>Innovation and Partnerships Manager</a:t>
            </a:r>
            <a:r>
              <a:rPr lang="en-GB" sz="1100"/>
              <a:t>: </a:t>
            </a:r>
            <a:br>
              <a:rPr lang="en-GB" sz="1100"/>
            </a:br>
            <a:r>
              <a:rPr lang="en-GB" sz="1100"/>
              <a:t>Colette Inkson</a:t>
            </a:r>
            <a:endParaRPr lang="en-GB" sz="1100">
              <a:cs typeface="Calibri"/>
            </a:endParaRPr>
          </a:p>
          <a:p>
            <a:pPr algn="ctr"/>
            <a:r>
              <a:rPr lang="en-GB" sz="1100">
                <a:hlinkClick r:id="rId25"/>
              </a:rPr>
              <a:t>Colette.inkson@mft.nhs.uk</a:t>
            </a:r>
            <a:endParaRPr lang="en-GB" sz="1100"/>
          </a:p>
          <a:p>
            <a:pPr algn="ctr"/>
            <a:endParaRPr lang="en-GB" sz="1100">
              <a:cs typeface="Calibri"/>
            </a:endParaRPr>
          </a:p>
        </p:txBody>
      </p:sp>
      <p:sp>
        <p:nvSpPr>
          <p:cNvPr id="52" name="Title 51">
            <a:extLst>
              <a:ext uri="{FF2B5EF4-FFF2-40B4-BE49-F238E27FC236}">
                <a16:creationId xmlns:a16="http://schemas.microsoft.com/office/drawing/2014/main" id="{BC237902-AA6C-43A4-8982-05531573E46E}"/>
              </a:ext>
            </a:extLst>
          </p:cNvPr>
          <p:cNvSpPr>
            <a:spLocks noGrp="1"/>
          </p:cNvSpPr>
          <p:nvPr>
            <p:ph type="title"/>
          </p:nvPr>
        </p:nvSpPr>
        <p:spPr/>
        <p:txBody>
          <a:bodyPr/>
          <a:lstStyle/>
          <a:p>
            <a:r>
              <a:rPr lang="en-GB" sz="2400"/>
              <a:t>Industry, Charity and other partnerships</a:t>
            </a:r>
            <a:endParaRPr lang="en-GB"/>
          </a:p>
        </p:txBody>
      </p:sp>
      <p:pic>
        <p:nvPicPr>
          <p:cNvPr id="54" name="Picture 53" descr="A person wearing glasses&#10;&#10;Description automatically generated with low confidence">
            <a:extLst>
              <a:ext uri="{FF2B5EF4-FFF2-40B4-BE49-F238E27FC236}">
                <a16:creationId xmlns:a16="http://schemas.microsoft.com/office/drawing/2014/main" id="{8FC3AD9F-95B1-459A-9009-D0C8DD02F94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422948" y="4204301"/>
            <a:ext cx="1176528" cy="1568704"/>
          </a:xfrm>
          <a:prstGeom prst="rect">
            <a:avLst/>
          </a:prstGeom>
        </p:spPr>
      </p:pic>
    </p:spTree>
    <p:extLst>
      <p:ext uri="{BB962C8B-B14F-4D97-AF65-F5344CB8AC3E}">
        <p14:creationId xmlns:p14="http://schemas.microsoft.com/office/powerpoint/2010/main" val="11415975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F4CDF3-8045-4F59-BD61-7687E3510FE2}"/>
              </a:ext>
            </a:extLst>
          </p:cNvPr>
          <p:cNvGrpSpPr/>
          <p:nvPr/>
        </p:nvGrpSpPr>
        <p:grpSpPr>
          <a:xfrm>
            <a:off x="406477" y="1246223"/>
            <a:ext cx="11250626" cy="5549370"/>
            <a:chOff x="555751" y="889989"/>
            <a:chExt cx="11388911" cy="5720656"/>
          </a:xfrm>
        </p:grpSpPr>
        <p:sp>
          <p:nvSpPr>
            <p:cNvPr id="4" name="Freeform: Shape 3">
              <a:extLst>
                <a:ext uri="{FF2B5EF4-FFF2-40B4-BE49-F238E27FC236}">
                  <a16:creationId xmlns:a16="http://schemas.microsoft.com/office/drawing/2014/main" id="{E85E3520-42F9-46C6-89C2-BB6EEEDB9F1F}"/>
                </a:ext>
              </a:extLst>
            </p:cNvPr>
            <p:cNvSpPr/>
            <p:nvPr/>
          </p:nvSpPr>
          <p:spPr>
            <a:xfrm>
              <a:off x="5300607" y="903695"/>
              <a:ext cx="6644055" cy="2159595"/>
            </a:xfrm>
            <a:custGeom>
              <a:avLst/>
              <a:gdLst>
                <a:gd name="connsiteX0" fmla="*/ 0 w 6644916"/>
                <a:gd name="connsiteY0" fmla="*/ 0 h 2109526"/>
                <a:gd name="connsiteX1" fmla="*/ 6644916 w 6644916"/>
                <a:gd name="connsiteY1" fmla="*/ 0 h 2109526"/>
                <a:gd name="connsiteX2" fmla="*/ 6644916 w 6644916"/>
                <a:gd name="connsiteY2" fmla="*/ 2109526 h 2109526"/>
                <a:gd name="connsiteX3" fmla="*/ 0 w 6644916"/>
                <a:gd name="connsiteY3" fmla="*/ 2109526 h 2109526"/>
                <a:gd name="connsiteX4" fmla="*/ 0 w 6644916"/>
                <a:gd name="connsiteY4" fmla="*/ 0 h 210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916" h="2109526">
                  <a:moveTo>
                    <a:pt x="0" y="0"/>
                  </a:moveTo>
                  <a:lnTo>
                    <a:pt x="6644916" y="0"/>
                  </a:lnTo>
                  <a:lnTo>
                    <a:pt x="6644916" y="2109526"/>
                  </a:lnTo>
                  <a:lnTo>
                    <a:pt x="0" y="2109526"/>
                  </a:lnTo>
                  <a:lnTo>
                    <a:pt x="0" y="0"/>
                  </a:lnTo>
                  <a:close/>
                </a:path>
              </a:pathLst>
            </a:custGeom>
            <a:ln w="28575"/>
          </p:spPr>
          <p:style>
            <a:lnRef idx="2">
              <a:schemeClr val="accent5"/>
            </a:lnRef>
            <a:fillRef idx="1">
              <a:schemeClr val="lt1"/>
            </a:fillRef>
            <a:effectRef idx="0">
              <a:schemeClr val="accent5"/>
            </a:effectRef>
            <a:fontRef idx="minor">
              <a:schemeClr val="dk1"/>
            </a:fontRef>
          </p:style>
          <p:txBody>
            <a:bodyPr spcFirstLastPara="0" vert="horz" wrap="square" lIns="720000" tIns="180000" rIns="40640" bIns="40640" numCol="1" spcCol="1270" anchor="t" anchorCtr="0">
              <a:noAutofit/>
            </a:bodyPr>
            <a:lstStyle/>
            <a:p>
              <a:pPr defTabSz="711200">
                <a:lnSpc>
                  <a:spcPct val="90000"/>
                </a:lnSpc>
                <a:spcBef>
                  <a:spcPct val="0"/>
                </a:spcBef>
                <a:spcAft>
                  <a:spcPct val="35000"/>
                </a:spcAft>
                <a:defRPr/>
              </a:pPr>
              <a:endParaRPr lang="en-US" sz="1600" b="1">
                <a:solidFill>
                  <a:srgbClr val="4472C4">
                    <a:lumMod val="75000"/>
                  </a:srgbClr>
                </a:solidFill>
                <a:latin typeface="Open Sans"/>
              </a:endParaRPr>
            </a:p>
          </p:txBody>
        </p:sp>
        <p:sp>
          <p:nvSpPr>
            <p:cNvPr id="5" name="Oval 4">
              <a:extLst>
                <a:ext uri="{FF2B5EF4-FFF2-40B4-BE49-F238E27FC236}">
                  <a16:creationId xmlns:a16="http://schemas.microsoft.com/office/drawing/2014/main" id="{D6D6C316-B9CC-4A7E-98D2-AC19AA0A5148}"/>
                </a:ext>
              </a:extLst>
            </p:cNvPr>
            <p:cNvSpPr/>
            <p:nvPr/>
          </p:nvSpPr>
          <p:spPr>
            <a:xfrm>
              <a:off x="4220612" y="903696"/>
              <a:ext cx="2159993" cy="2159993"/>
            </a:xfrm>
            <a:prstGeom prst="ellipse">
              <a:avLst/>
            </a:prstGeom>
            <a:ln w="28575">
              <a:solidFill>
                <a:srgbClr val="4472C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80A6BD0A-9E7F-40ED-9D79-C37084BB2977}"/>
                </a:ext>
              </a:extLst>
            </p:cNvPr>
            <p:cNvSpPr/>
            <p:nvPr/>
          </p:nvSpPr>
          <p:spPr>
            <a:xfrm>
              <a:off x="5618497" y="3199485"/>
              <a:ext cx="6326165" cy="1798599"/>
            </a:xfrm>
            <a:custGeom>
              <a:avLst/>
              <a:gdLst>
                <a:gd name="connsiteX0" fmla="*/ 0 w 6215278"/>
                <a:gd name="connsiteY0" fmla="*/ 0 h 1743619"/>
                <a:gd name="connsiteX1" fmla="*/ 6215278 w 6215278"/>
                <a:gd name="connsiteY1" fmla="*/ 0 h 1743619"/>
                <a:gd name="connsiteX2" fmla="*/ 6215278 w 6215278"/>
                <a:gd name="connsiteY2" fmla="*/ 1743619 h 1743619"/>
                <a:gd name="connsiteX3" fmla="*/ 0 w 6215278"/>
                <a:gd name="connsiteY3" fmla="*/ 1743619 h 1743619"/>
                <a:gd name="connsiteX4" fmla="*/ 0 w 6215278"/>
                <a:gd name="connsiteY4" fmla="*/ 0 h 174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278" h="1743619">
                  <a:moveTo>
                    <a:pt x="0" y="0"/>
                  </a:moveTo>
                  <a:lnTo>
                    <a:pt x="6215278" y="0"/>
                  </a:lnTo>
                  <a:lnTo>
                    <a:pt x="6215278" y="1743619"/>
                  </a:lnTo>
                  <a:lnTo>
                    <a:pt x="0" y="1743619"/>
                  </a:lnTo>
                  <a:lnTo>
                    <a:pt x="0" y="0"/>
                  </a:lnTo>
                  <a:close/>
                </a:path>
              </a:pathLst>
            </a:custGeom>
            <a:ln w="28575"/>
          </p:spPr>
          <p:style>
            <a:lnRef idx="2">
              <a:schemeClr val="accent5"/>
            </a:lnRef>
            <a:fillRef idx="1">
              <a:schemeClr val="lt1"/>
            </a:fillRef>
            <a:effectRef idx="0">
              <a:schemeClr val="accent5"/>
            </a:effectRef>
            <a:fontRef idx="minor">
              <a:schemeClr val="dk1"/>
            </a:fontRef>
          </p:style>
          <p:txBody>
            <a:bodyPr spcFirstLastPara="0" vert="horz" wrap="square" lIns="720000" tIns="144000" rIns="40640" bIns="40640" numCol="1" spcCol="1270" anchor="t" anchorCtr="0">
              <a:noAutofit/>
            </a:bodyPr>
            <a:lstStyle/>
            <a:p>
              <a:pPr defTabSz="711200">
                <a:lnSpc>
                  <a:spcPct val="90000"/>
                </a:lnSpc>
                <a:spcBef>
                  <a:spcPct val="0"/>
                </a:spcBef>
                <a:spcAft>
                  <a:spcPct val="35000"/>
                </a:spcAft>
                <a:defRPr/>
              </a:pPr>
              <a:endParaRPr lang="en-US" sz="1600" b="1">
                <a:solidFill>
                  <a:srgbClr val="4472C4">
                    <a:lumMod val="75000"/>
                  </a:srgbClr>
                </a:solidFill>
                <a:latin typeface="Open Sans"/>
              </a:endParaRPr>
            </a:p>
          </p:txBody>
        </p:sp>
        <p:sp>
          <p:nvSpPr>
            <p:cNvPr id="7" name="Oval 6">
              <a:extLst>
                <a:ext uri="{FF2B5EF4-FFF2-40B4-BE49-F238E27FC236}">
                  <a16:creationId xmlns:a16="http://schemas.microsoft.com/office/drawing/2014/main" id="{164C0B6B-7069-4494-8CCD-4E0E3906F110}"/>
                </a:ext>
              </a:extLst>
            </p:cNvPr>
            <p:cNvSpPr/>
            <p:nvPr/>
          </p:nvSpPr>
          <p:spPr>
            <a:xfrm>
              <a:off x="4744524" y="3198387"/>
              <a:ext cx="1800001" cy="1800001"/>
            </a:xfrm>
            <a:prstGeom prst="ellipse">
              <a:avLst/>
            </a:prstGeom>
            <a:ln w="28575">
              <a:solidFill>
                <a:srgbClr val="4472C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63B7E331-E50A-4550-BCB2-88029CA0BB01}"/>
                </a:ext>
              </a:extLst>
            </p:cNvPr>
            <p:cNvSpPr/>
            <p:nvPr/>
          </p:nvSpPr>
          <p:spPr>
            <a:xfrm>
              <a:off x="5183421" y="5140325"/>
              <a:ext cx="6761241" cy="1469922"/>
            </a:xfrm>
            <a:custGeom>
              <a:avLst/>
              <a:gdLst>
                <a:gd name="connsiteX0" fmla="*/ 0 w 6644916"/>
                <a:gd name="connsiteY0" fmla="*/ 0 h 1143734"/>
                <a:gd name="connsiteX1" fmla="*/ 6644916 w 6644916"/>
                <a:gd name="connsiteY1" fmla="*/ 0 h 1143734"/>
                <a:gd name="connsiteX2" fmla="*/ 6644916 w 6644916"/>
                <a:gd name="connsiteY2" fmla="*/ 1143734 h 1143734"/>
                <a:gd name="connsiteX3" fmla="*/ 0 w 6644916"/>
                <a:gd name="connsiteY3" fmla="*/ 1143734 h 1143734"/>
                <a:gd name="connsiteX4" fmla="*/ 0 w 6644916"/>
                <a:gd name="connsiteY4" fmla="*/ 0 h 114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916" h="1143734">
                  <a:moveTo>
                    <a:pt x="0" y="0"/>
                  </a:moveTo>
                  <a:lnTo>
                    <a:pt x="6644916" y="0"/>
                  </a:lnTo>
                  <a:lnTo>
                    <a:pt x="6644916" y="1143734"/>
                  </a:lnTo>
                  <a:lnTo>
                    <a:pt x="0" y="1143734"/>
                  </a:lnTo>
                  <a:lnTo>
                    <a:pt x="0" y="0"/>
                  </a:lnTo>
                  <a:close/>
                </a:path>
              </a:pathLst>
            </a:custGeom>
            <a:ln w="28575">
              <a:solidFill>
                <a:srgbClr val="4472C4"/>
              </a:solidFill>
            </a:ln>
          </p:spPr>
          <p:style>
            <a:lnRef idx="2">
              <a:schemeClr val="accent5"/>
            </a:lnRef>
            <a:fillRef idx="1">
              <a:schemeClr val="lt1"/>
            </a:fillRef>
            <a:effectRef idx="0">
              <a:schemeClr val="accent5"/>
            </a:effectRef>
            <a:fontRef idx="minor">
              <a:schemeClr val="dk1"/>
            </a:fontRef>
          </p:style>
          <p:txBody>
            <a:bodyPr spcFirstLastPara="0" vert="horz" wrap="square" lIns="720000" tIns="144000" rIns="40640" bIns="40640" numCol="1" spcCol="1270" anchor="t" anchorCtr="0">
              <a:noAutofit/>
            </a:bodyPr>
            <a:lstStyle/>
            <a:p>
              <a:pPr defTabSz="711200">
                <a:lnSpc>
                  <a:spcPct val="90000"/>
                </a:lnSpc>
                <a:spcBef>
                  <a:spcPct val="0"/>
                </a:spcBef>
                <a:spcAft>
                  <a:spcPct val="35000"/>
                </a:spcAft>
                <a:defRPr/>
              </a:pPr>
              <a:r>
                <a:rPr lang="en-US" sz="1600" b="1">
                  <a:solidFill>
                    <a:srgbClr val="4472C4">
                      <a:lumMod val="75000"/>
                    </a:srgbClr>
                  </a:solidFill>
                  <a:latin typeface="Open Sans"/>
                </a:rPr>
                <a:t> </a:t>
              </a:r>
            </a:p>
          </p:txBody>
        </p:sp>
        <p:sp>
          <p:nvSpPr>
            <p:cNvPr id="9" name="Oval 8">
              <a:extLst>
                <a:ext uri="{FF2B5EF4-FFF2-40B4-BE49-F238E27FC236}">
                  <a16:creationId xmlns:a16="http://schemas.microsoft.com/office/drawing/2014/main" id="{497E8545-2A97-4838-9502-D97BF73BF8BD}"/>
                </a:ext>
              </a:extLst>
            </p:cNvPr>
            <p:cNvSpPr/>
            <p:nvPr/>
          </p:nvSpPr>
          <p:spPr>
            <a:xfrm>
              <a:off x="4490457" y="5133212"/>
              <a:ext cx="1477433" cy="1477433"/>
            </a:xfrm>
            <a:prstGeom prst="ellipse">
              <a:avLst/>
            </a:prstGeom>
            <a:ln w="28575">
              <a:solidFill>
                <a:srgbClr val="4472C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0" name="Picture 9">
              <a:extLst>
                <a:ext uri="{FF2B5EF4-FFF2-40B4-BE49-F238E27FC236}">
                  <a16:creationId xmlns:a16="http://schemas.microsoft.com/office/drawing/2014/main" id="{B89DCBEE-485F-460C-AEF9-93F5114FA6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319" y="5412763"/>
              <a:ext cx="861683" cy="888752"/>
            </a:xfrm>
            <a:prstGeom prst="rect">
              <a:avLst/>
            </a:prstGeom>
          </p:spPr>
        </p:pic>
        <p:pic>
          <p:nvPicPr>
            <p:cNvPr id="11" name="Picture 10">
              <a:extLst>
                <a:ext uri="{FF2B5EF4-FFF2-40B4-BE49-F238E27FC236}">
                  <a16:creationId xmlns:a16="http://schemas.microsoft.com/office/drawing/2014/main" id="{2312CB86-C25E-409B-9D6C-A492A426CF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8302" y="5876408"/>
              <a:ext cx="927282" cy="523082"/>
            </a:xfrm>
            <a:prstGeom prst="rect">
              <a:avLst/>
            </a:prstGeom>
          </p:spPr>
        </p:pic>
        <p:pic>
          <p:nvPicPr>
            <p:cNvPr id="12" name="Picture 11">
              <a:extLst>
                <a:ext uri="{FF2B5EF4-FFF2-40B4-BE49-F238E27FC236}">
                  <a16:creationId xmlns:a16="http://schemas.microsoft.com/office/drawing/2014/main" id="{BC55271B-F535-4880-98C5-FA3FF5E2A8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60353" y="5303652"/>
              <a:ext cx="1312933" cy="498032"/>
            </a:xfrm>
            <a:prstGeom prst="rect">
              <a:avLst/>
            </a:prstGeom>
          </p:spPr>
        </p:pic>
        <p:pic>
          <p:nvPicPr>
            <p:cNvPr id="13" name="Picture 12">
              <a:extLst>
                <a:ext uri="{FF2B5EF4-FFF2-40B4-BE49-F238E27FC236}">
                  <a16:creationId xmlns:a16="http://schemas.microsoft.com/office/drawing/2014/main" id="{653D175D-634E-44F2-B294-D0B4199A85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25097" y="5339774"/>
              <a:ext cx="1185321" cy="420728"/>
            </a:xfrm>
            <a:prstGeom prst="rect">
              <a:avLst/>
            </a:prstGeom>
          </p:spPr>
        </p:pic>
        <p:pic>
          <p:nvPicPr>
            <p:cNvPr id="14" name="Picture 13">
              <a:extLst>
                <a:ext uri="{FF2B5EF4-FFF2-40B4-BE49-F238E27FC236}">
                  <a16:creationId xmlns:a16="http://schemas.microsoft.com/office/drawing/2014/main" id="{3DC7F997-BCA3-485F-AFF1-643BC01082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39385" y="5371594"/>
              <a:ext cx="1207603" cy="394126"/>
            </a:xfrm>
            <a:prstGeom prst="rect">
              <a:avLst/>
            </a:prstGeom>
          </p:spPr>
        </p:pic>
        <p:pic>
          <p:nvPicPr>
            <p:cNvPr id="15" name="Picture 14">
              <a:extLst>
                <a:ext uri="{FF2B5EF4-FFF2-40B4-BE49-F238E27FC236}">
                  <a16:creationId xmlns:a16="http://schemas.microsoft.com/office/drawing/2014/main" id="{2FC41AFD-0D8D-4897-B458-DE0FEDF901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98301" y="5794775"/>
              <a:ext cx="823031" cy="755970"/>
            </a:xfrm>
            <a:prstGeom prst="rect">
              <a:avLst/>
            </a:prstGeom>
          </p:spPr>
        </p:pic>
        <p:pic>
          <p:nvPicPr>
            <p:cNvPr id="16" name="Picture 15">
              <a:extLst>
                <a:ext uri="{FF2B5EF4-FFF2-40B4-BE49-F238E27FC236}">
                  <a16:creationId xmlns:a16="http://schemas.microsoft.com/office/drawing/2014/main" id="{01FCFADF-4A21-4C05-9897-AE88A8FFA8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48714" y="5988822"/>
              <a:ext cx="618981" cy="333297"/>
            </a:xfrm>
            <a:prstGeom prst="rect">
              <a:avLst/>
            </a:prstGeom>
          </p:spPr>
        </p:pic>
        <p:pic>
          <p:nvPicPr>
            <p:cNvPr id="17" name="Picture 16">
              <a:extLst>
                <a:ext uri="{FF2B5EF4-FFF2-40B4-BE49-F238E27FC236}">
                  <a16:creationId xmlns:a16="http://schemas.microsoft.com/office/drawing/2014/main" id="{E443A00F-7200-468B-AC6E-340D2C3CAE4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51353" y="5903099"/>
              <a:ext cx="965324" cy="504853"/>
            </a:xfrm>
            <a:prstGeom prst="rect">
              <a:avLst/>
            </a:prstGeom>
          </p:spPr>
        </p:pic>
        <p:pic>
          <p:nvPicPr>
            <p:cNvPr id="18" name="Picture 17">
              <a:extLst>
                <a:ext uri="{FF2B5EF4-FFF2-40B4-BE49-F238E27FC236}">
                  <a16:creationId xmlns:a16="http://schemas.microsoft.com/office/drawing/2014/main" id="{EFD3EA43-26B0-48EA-8948-A59BBE17E08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60177" y="6002031"/>
              <a:ext cx="806571" cy="341405"/>
            </a:xfrm>
            <a:prstGeom prst="rect">
              <a:avLst/>
            </a:prstGeom>
          </p:spPr>
        </p:pic>
        <p:pic>
          <p:nvPicPr>
            <p:cNvPr id="19" name="Picture 18">
              <a:extLst>
                <a:ext uri="{FF2B5EF4-FFF2-40B4-BE49-F238E27FC236}">
                  <a16:creationId xmlns:a16="http://schemas.microsoft.com/office/drawing/2014/main" id="{BC653C7B-707D-465B-8AC2-F3A21D107A4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789989" y="3357762"/>
              <a:ext cx="990038" cy="382900"/>
            </a:xfrm>
            <a:prstGeom prst="rect">
              <a:avLst/>
            </a:prstGeom>
          </p:spPr>
        </p:pic>
        <p:pic>
          <p:nvPicPr>
            <p:cNvPr id="20" name="Picture 19">
              <a:extLst>
                <a:ext uri="{FF2B5EF4-FFF2-40B4-BE49-F238E27FC236}">
                  <a16:creationId xmlns:a16="http://schemas.microsoft.com/office/drawing/2014/main" id="{D85750B4-CF77-4B4D-947C-225B41B4643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741278" y="3898939"/>
              <a:ext cx="1065099" cy="350959"/>
            </a:xfrm>
            <a:prstGeom prst="rect">
              <a:avLst/>
            </a:prstGeom>
          </p:spPr>
        </p:pic>
        <p:pic>
          <p:nvPicPr>
            <p:cNvPr id="21" name="Picture 20">
              <a:extLst>
                <a:ext uri="{FF2B5EF4-FFF2-40B4-BE49-F238E27FC236}">
                  <a16:creationId xmlns:a16="http://schemas.microsoft.com/office/drawing/2014/main" id="{F3148D1A-672D-4D27-9BF7-E83987FE218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25352" t="11262" r="25401" b="-1"/>
            <a:stretch/>
          </p:blipFill>
          <p:spPr>
            <a:xfrm>
              <a:off x="9955899" y="3338894"/>
              <a:ext cx="725713" cy="488381"/>
            </a:xfrm>
            <a:prstGeom prst="rect">
              <a:avLst/>
            </a:prstGeom>
          </p:spPr>
        </p:pic>
        <p:pic>
          <p:nvPicPr>
            <p:cNvPr id="22" name="Picture 21">
              <a:extLst>
                <a:ext uri="{FF2B5EF4-FFF2-40B4-BE49-F238E27FC236}">
                  <a16:creationId xmlns:a16="http://schemas.microsoft.com/office/drawing/2014/main" id="{6E6C5793-5F37-4F47-A107-AB3678487B4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818300" y="4487083"/>
              <a:ext cx="1069053" cy="388081"/>
            </a:xfrm>
            <a:prstGeom prst="rect">
              <a:avLst/>
            </a:prstGeom>
          </p:spPr>
        </p:pic>
        <p:sp>
          <p:nvSpPr>
            <p:cNvPr id="23" name="Rectangle 22">
              <a:extLst>
                <a:ext uri="{FF2B5EF4-FFF2-40B4-BE49-F238E27FC236}">
                  <a16:creationId xmlns:a16="http://schemas.microsoft.com/office/drawing/2014/main" id="{08C4F2AF-F22D-42BE-80E8-A1EF54B9522B}"/>
                </a:ext>
              </a:extLst>
            </p:cNvPr>
            <p:cNvSpPr/>
            <p:nvPr/>
          </p:nvSpPr>
          <p:spPr>
            <a:xfrm>
              <a:off x="6863208" y="3583085"/>
              <a:ext cx="2805365" cy="16164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tIns="45720" rIns="91440" bIns="45720" numCol="1" rtlCol="0" anchor="ctr"/>
            <a:lstStyle/>
            <a:p>
              <a:pPr defTabSz="914400">
                <a:spcAft>
                  <a:spcPts val="600"/>
                </a:spcAft>
                <a:defRPr/>
              </a:pPr>
              <a:endParaRPr lang="en-GB" sz="9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endParaRPr>
            </a:p>
            <a:p>
              <a:pPr defTabSz="914400">
                <a:spcAft>
                  <a:spcPts val="600"/>
                </a:spcAft>
                <a:defRPr/>
              </a:pPr>
              <a:r>
                <a:rPr lang="en-GB" sz="900">
                  <a:solidFill>
                    <a:srgbClr val="4472C4">
                      <a:lumMod val="75000"/>
                    </a:srgbClr>
                  </a:solidFill>
                  <a:latin typeface="Open Sans"/>
                  <a:ea typeface="Open Sans"/>
                  <a:cs typeface="Open Sans"/>
                </a:rPr>
                <a:t>Guy's and St Thomas' BRC</a:t>
              </a:r>
            </a:p>
            <a:p>
              <a:pPr defTabSz="914400">
                <a:spcAft>
                  <a:spcPts val="600"/>
                </a:spcAft>
                <a:defRPr/>
              </a:pPr>
              <a:r>
                <a:rPr lang="en-GB" sz="9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Oxford Health BRC</a:t>
              </a:r>
            </a:p>
            <a:p>
              <a:pPr defTabSz="914400">
                <a:spcAft>
                  <a:spcPts val="600"/>
                </a:spcAft>
                <a:defRPr/>
              </a:pPr>
              <a:r>
                <a:rPr lang="en-GB" sz="900">
                  <a:solidFill>
                    <a:srgbClr val="4472C4">
                      <a:lumMod val="75000"/>
                    </a:srgbClr>
                  </a:solidFill>
                  <a:latin typeface="Open Sans"/>
                  <a:ea typeface="Open Sans"/>
                  <a:cs typeface="Open Sans"/>
                </a:rPr>
                <a:t>Cambridge BRC – </a:t>
              </a:r>
              <a:r>
                <a:rPr lang="en-GB" sz="900" i="1">
                  <a:solidFill>
                    <a:srgbClr val="4472C4">
                      <a:lumMod val="75000"/>
                    </a:srgbClr>
                  </a:solidFill>
                  <a:latin typeface="Open Sans"/>
                  <a:ea typeface="Open Sans"/>
                  <a:cs typeface="Open Sans"/>
                </a:rPr>
                <a:t>BioResource</a:t>
              </a:r>
            </a:p>
            <a:p>
              <a:pPr defTabSz="914400">
                <a:spcAft>
                  <a:spcPts val="600"/>
                </a:spcAft>
                <a:defRPr/>
              </a:pPr>
              <a:r>
                <a:rPr lang="en-GB" sz="9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NIHR Health Informatics Collaborative</a:t>
              </a:r>
            </a:p>
            <a:p>
              <a:pPr defTabSz="914400">
                <a:spcAft>
                  <a:spcPts val="600"/>
                </a:spcAft>
                <a:defRPr/>
              </a:pPr>
              <a:r>
                <a:rPr lang="en-GB" sz="9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NIHR TRCs </a:t>
              </a:r>
              <a:r>
                <a:rPr lang="en-GB" sz="900" i="1">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 MSK, Oncology, Respiratory</a:t>
              </a:r>
            </a:p>
            <a:p>
              <a:pPr defTabSz="914400">
                <a:spcAft>
                  <a:spcPts val="600"/>
                </a:spcAft>
                <a:defRPr/>
              </a:pPr>
              <a:r>
                <a:rPr lang="en-GB" sz="900">
                  <a:solidFill>
                    <a:srgbClr val="4472C4">
                      <a:lumMod val="75000"/>
                    </a:srgbClr>
                  </a:solidFill>
                  <a:latin typeface="Open Sans"/>
                  <a:ea typeface="Open Sans"/>
                  <a:cs typeface="Open Sans"/>
                </a:rPr>
                <a:t>Polygenic Risk Score (PRS) Initiative</a:t>
              </a:r>
            </a:p>
            <a:p>
              <a:pPr defTabSz="914400">
                <a:defRPr/>
              </a:pPr>
              <a:endParaRPr lang="en-GB" sz="900" b="1">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endParaRPr>
            </a:p>
            <a:p>
              <a:pPr defTabSz="914400">
                <a:defRPr/>
              </a:pPr>
              <a:endParaRPr lang="en-GB" sz="900" b="1">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endParaRPr>
            </a:p>
            <a:p>
              <a:pPr defTabSz="914400">
                <a:defRPr/>
              </a:pPr>
              <a:endParaRPr lang="en-GB" sz="900" b="1">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6CD576F4-0D2D-456E-8D3D-11B3F6E20177}"/>
                </a:ext>
              </a:extLst>
            </p:cNvPr>
            <p:cNvSpPr txBox="1"/>
            <p:nvPr/>
          </p:nvSpPr>
          <p:spPr>
            <a:xfrm>
              <a:off x="6863208" y="3269398"/>
              <a:ext cx="1992853" cy="276999"/>
            </a:xfrm>
            <a:prstGeom prst="rect">
              <a:avLst/>
            </a:prstGeom>
            <a:noFill/>
          </p:spPr>
          <p:txBody>
            <a:bodyPr wrap="none" rtlCol="0">
              <a:spAutoFit/>
            </a:bodyPr>
            <a:lstStyle/>
            <a:p>
              <a:pPr defTabSz="914400">
                <a:defRPr/>
              </a:pPr>
              <a:r>
                <a:rPr lang="en-GB" sz="1200" b="1">
                  <a:solidFill>
                    <a:srgbClr val="0082CA"/>
                  </a:solidFill>
                  <a:latin typeface="Open Sans" panose="020B0606030504020204" pitchFamily="34" charset="0"/>
                  <a:ea typeface="Open Sans" panose="020B0606030504020204" pitchFamily="34" charset="0"/>
                  <a:cs typeface="Open Sans" panose="020B0606030504020204" pitchFamily="34" charset="0"/>
                </a:rPr>
                <a:t>National NIHR Partners</a:t>
              </a:r>
            </a:p>
          </p:txBody>
        </p:sp>
        <p:pic>
          <p:nvPicPr>
            <p:cNvPr id="25" name="Picture 24">
              <a:extLst>
                <a:ext uri="{FF2B5EF4-FFF2-40B4-BE49-F238E27FC236}">
                  <a16:creationId xmlns:a16="http://schemas.microsoft.com/office/drawing/2014/main" id="{99BAE299-C592-4A44-B2FA-7F9EFA46FC3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0786004" y="1236580"/>
              <a:ext cx="1115116" cy="664381"/>
            </a:xfrm>
            <a:prstGeom prst="rect">
              <a:avLst/>
            </a:prstGeom>
          </p:spPr>
        </p:pic>
        <p:pic>
          <p:nvPicPr>
            <p:cNvPr id="26" name="Picture 25">
              <a:extLst>
                <a:ext uri="{FF2B5EF4-FFF2-40B4-BE49-F238E27FC236}">
                  <a16:creationId xmlns:a16="http://schemas.microsoft.com/office/drawing/2014/main" id="{250E624C-45BA-4B9E-B7AA-7C8509B62B61}"/>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27433" y="889989"/>
              <a:ext cx="1052997" cy="502614"/>
            </a:xfrm>
            <a:prstGeom prst="rect">
              <a:avLst/>
            </a:prstGeom>
          </p:spPr>
        </p:pic>
        <p:sp>
          <p:nvSpPr>
            <p:cNvPr id="27" name="Rectangle 26">
              <a:extLst>
                <a:ext uri="{FF2B5EF4-FFF2-40B4-BE49-F238E27FC236}">
                  <a16:creationId xmlns:a16="http://schemas.microsoft.com/office/drawing/2014/main" id="{B3D56E2F-F2F0-4E08-A88C-21FB3131B990}"/>
                </a:ext>
              </a:extLst>
            </p:cNvPr>
            <p:cNvSpPr/>
            <p:nvPr/>
          </p:nvSpPr>
          <p:spPr>
            <a:xfrm>
              <a:off x="6863208" y="1564138"/>
              <a:ext cx="2371931" cy="1280296"/>
            </a:xfrm>
            <a:prstGeom prst="rect">
              <a:avLst/>
            </a:prstGeom>
            <a:ln>
              <a:noFill/>
            </a:ln>
          </p:spPr>
          <p:style>
            <a:lnRef idx="2">
              <a:schemeClr val="accent1"/>
            </a:lnRef>
            <a:fillRef idx="1">
              <a:schemeClr val="lt1"/>
            </a:fillRef>
            <a:effectRef idx="0">
              <a:schemeClr val="accent1"/>
            </a:effectRef>
            <a:fontRef idx="minor">
              <a:schemeClr val="dk1"/>
            </a:fontRef>
          </p:style>
          <p:txBody>
            <a:bodyPr numCol="1" rtlCol="0" anchor="t" anchorCtr="0"/>
            <a:lstStyle/>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Manchester CRF</a:t>
              </a:r>
            </a:p>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Liverpool &amp; Alder Hey CRFs</a:t>
              </a:r>
            </a:p>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Lancashire CRF</a:t>
              </a:r>
            </a:p>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National Patient Recruitment Centre Blackpool</a:t>
              </a:r>
            </a:p>
            <a:p>
              <a:pPr defTabSz="914400">
                <a:defRPr/>
              </a:pPr>
              <a:endParaRPr lang="en-GB" sz="1050" b="1">
                <a:solidFill>
                  <a:srgbClr val="4472C4">
                    <a:lumMod val="75000"/>
                  </a:srgbClr>
                </a:solidFill>
                <a:latin typeface="Calibri" panose="020F0502020204030204"/>
              </a:endParaRPr>
            </a:p>
          </p:txBody>
        </p:sp>
        <p:sp>
          <p:nvSpPr>
            <p:cNvPr id="28" name="TextBox 27">
              <a:extLst>
                <a:ext uri="{FF2B5EF4-FFF2-40B4-BE49-F238E27FC236}">
                  <a16:creationId xmlns:a16="http://schemas.microsoft.com/office/drawing/2014/main" id="{F40A95A5-E36B-4815-88A0-D8A85447560D}"/>
                </a:ext>
              </a:extLst>
            </p:cNvPr>
            <p:cNvSpPr txBox="1"/>
            <p:nvPr/>
          </p:nvSpPr>
          <p:spPr>
            <a:xfrm>
              <a:off x="6863208" y="1254872"/>
              <a:ext cx="2037866" cy="276999"/>
            </a:xfrm>
            <a:prstGeom prst="rect">
              <a:avLst/>
            </a:prstGeom>
            <a:noFill/>
          </p:spPr>
          <p:txBody>
            <a:bodyPr wrap="none" rtlCol="0">
              <a:spAutoFit/>
            </a:bodyPr>
            <a:lstStyle/>
            <a:p>
              <a:pPr defTabSz="914400">
                <a:defRPr/>
              </a:pPr>
              <a:r>
                <a:rPr lang="en-GB" sz="1200" b="1">
                  <a:solidFill>
                    <a:srgbClr val="0082CA"/>
                  </a:solidFill>
                  <a:latin typeface="Open Sans" panose="020B0606030504020204" pitchFamily="34" charset="0"/>
                  <a:ea typeface="Open Sans" panose="020B0606030504020204" pitchFamily="34" charset="0"/>
                  <a:cs typeface="Open Sans" panose="020B0606030504020204" pitchFamily="34" charset="0"/>
                </a:rPr>
                <a:t>North West CRF Alliance</a:t>
              </a:r>
            </a:p>
          </p:txBody>
        </p:sp>
        <p:sp>
          <p:nvSpPr>
            <p:cNvPr id="29" name="TextBox 28">
              <a:extLst>
                <a:ext uri="{FF2B5EF4-FFF2-40B4-BE49-F238E27FC236}">
                  <a16:creationId xmlns:a16="http://schemas.microsoft.com/office/drawing/2014/main" id="{C0278D1E-DD6A-432A-B8AD-8B19C33C657B}"/>
                </a:ext>
              </a:extLst>
            </p:cNvPr>
            <p:cNvSpPr txBox="1"/>
            <p:nvPr/>
          </p:nvSpPr>
          <p:spPr>
            <a:xfrm>
              <a:off x="8962866" y="1248533"/>
              <a:ext cx="1898277" cy="276999"/>
            </a:xfrm>
            <a:prstGeom prst="rect">
              <a:avLst/>
            </a:prstGeom>
            <a:noFill/>
          </p:spPr>
          <p:txBody>
            <a:bodyPr wrap="none" rtlCol="0">
              <a:spAutoFit/>
            </a:bodyPr>
            <a:lstStyle/>
            <a:p>
              <a:pPr defTabSz="914400">
                <a:defRPr/>
              </a:pPr>
              <a:r>
                <a:rPr lang="en-GB" sz="1200" b="1">
                  <a:solidFill>
                    <a:srgbClr val="0082CA"/>
                  </a:solidFill>
                  <a:latin typeface="Open Sans" panose="020B0606030504020204" pitchFamily="34" charset="0"/>
                  <a:ea typeface="Open Sans" panose="020B0606030504020204" pitchFamily="34" charset="0"/>
                  <a:cs typeface="Open Sans" panose="020B0606030504020204" pitchFamily="34" charset="0"/>
                </a:rPr>
                <a:t>Northern BRC Alliance</a:t>
              </a:r>
            </a:p>
          </p:txBody>
        </p:sp>
        <p:sp>
          <p:nvSpPr>
            <p:cNvPr id="30" name="Rectangle 29">
              <a:extLst>
                <a:ext uri="{FF2B5EF4-FFF2-40B4-BE49-F238E27FC236}">
                  <a16:creationId xmlns:a16="http://schemas.microsoft.com/office/drawing/2014/main" id="{ACE524FC-F51A-41CB-A033-F0FA3A20224F}"/>
                </a:ext>
              </a:extLst>
            </p:cNvPr>
            <p:cNvSpPr/>
            <p:nvPr/>
          </p:nvSpPr>
          <p:spPr>
            <a:xfrm>
              <a:off x="9063462" y="1559045"/>
              <a:ext cx="2099896" cy="128029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numCol="1" rtlCol="0" anchor="t" anchorCtr="0"/>
            <a:lstStyle/>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Manchester BRC</a:t>
              </a:r>
            </a:p>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Leeds BRC</a:t>
              </a:r>
            </a:p>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Sheffield BRC</a:t>
              </a:r>
            </a:p>
            <a:p>
              <a:pPr defTabSz="914400">
                <a:spcAft>
                  <a:spcPts val="600"/>
                </a:spcAft>
                <a:defRPr/>
              </a:pPr>
              <a:r>
                <a:rPr lang="en-GB" sz="1000">
                  <a:solidFill>
                    <a:srgbClr val="4472C4">
                      <a:lumMod val="75000"/>
                    </a:srgbClr>
                  </a:solidFill>
                  <a:latin typeface="Open Sans" panose="020B0606030504020204" pitchFamily="34" charset="0"/>
                  <a:ea typeface="Open Sans" panose="020B0606030504020204" pitchFamily="34" charset="0"/>
                  <a:cs typeface="Open Sans" panose="020B0606030504020204" pitchFamily="34" charset="0"/>
                </a:rPr>
                <a:t>Newcastle BRC</a:t>
              </a:r>
            </a:p>
            <a:p>
              <a:pPr defTabSz="914400">
                <a:defRPr/>
              </a:pPr>
              <a:endParaRPr lang="en-GB" sz="1050" b="1">
                <a:solidFill>
                  <a:srgbClr val="4472C4">
                    <a:lumMod val="75000"/>
                  </a:srgbClr>
                </a:solidFill>
                <a:latin typeface="Calibri" panose="020F0502020204030204"/>
              </a:endParaRPr>
            </a:p>
          </p:txBody>
        </p:sp>
        <p:pic>
          <p:nvPicPr>
            <p:cNvPr id="31" name="Picture 30">
              <a:extLst>
                <a:ext uri="{FF2B5EF4-FFF2-40B4-BE49-F238E27FC236}">
                  <a16:creationId xmlns:a16="http://schemas.microsoft.com/office/drawing/2014/main" id="{689ED8C1-133F-4920-A9D7-914B55DEEC0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002672" y="2284144"/>
              <a:ext cx="680586" cy="636677"/>
            </a:xfrm>
            <a:prstGeom prst="rect">
              <a:avLst/>
            </a:prstGeom>
          </p:spPr>
        </p:pic>
        <p:pic>
          <p:nvPicPr>
            <p:cNvPr id="32" name="Picture 31">
              <a:extLst>
                <a:ext uri="{FF2B5EF4-FFF2-40B4-BE49-F238E27FC236}">
                  <a16:creationId xmlns:a16="http://schemas.microsoft.com/office/drawing/2014/main" id="{8B6AF220-F152-416C-873E-E77459E74B92}"/>
                </a:ext>
              </a:extLst>
            </p:cNvPr>
            <p:cNvPicPr>
              <a:picLocks noChangeAspect="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21101" y="1001246"/>
              <a:ext cx="1844569" cy="1912260"/>
            </a:xfrm>
            <a:prstGeom prst="ellipse">
              <a:avLst/>
            </a:prstGeom>
          </p:spPr>
        </p:pic>
        <p:pic>
          <p:nvPicPr>
            <p:cNvPr id="33" name="Picture 32">
              <a:extLst>
                <a:ext uri="{FF2B5EF4-FFF2-40B4-BE49-F238E27FC236}">
                  <a16:creationId xmlns:a16="http://schemas.microsoft.com/office/drawing/2014/main" id="{9B624415-F6D2-4462-81DB-127239FCBBB9}"/>
                </a:ext>
              </a:extLst>
            </p:cNvPr>
            <p:cNvPicPr>
              <a:picLocks noChangeAspect="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44538" y="3269398"/>
              <a:ext cx="435902" cy="438950"/>
            </a:xfrm>
            <a:prstGeom prst="rect">
              <a:avLst/>
            </a:prstGeom>
          </p:spPr>
        </p:pic>
        <p:pic>
          <p:nvPicPr>
            <p:cNvPr id="34" name="Picture 33">
              <a:extLst>
                <a:ext uri="{FF2B5EF4-FFF2-40B4-BE49-F238E27FC236}">
                  <a16:creationId xmlns:a16="http://schemas.microsoft.com/office/drawing/2014/main" id="{8DA3CF39-306D-48E4-B202-E933DECF63A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444538" y="1241357"/>
              <a:ext cx="435902" cy="438950"/>
            </a:xfrm>
            <a:prstGeom prst="rect">
              <a:avLst/>
            </a:prstGeom>
          </p:spPr>
        </p:pic>
        <p:sp>
          <p:nvSpPr>
            <p:cNvPr id="35" name="Flowchart: Connector 34">
              <a:extLst>
                <a:ext uri="{FF2B5EF4-FFF2-40B4-BE49-F238E27FC236}">
                  <a16:creationId xmlns:a16="http://schemas.microsoft.com/office/drawing/2014/main" id="{CB95129D-F467-4FCB-A426-62B3EF73475F}"/>
                </a:ext>
              </a:extLst>
            </p:cNvPr>
            <p:cNvSpPr>
              <a:spLocks noChangeAspect="1"/>
            </p:cNvSpPr>
            <p:nvPr/>
          </p:nvSpPr>
          <p:spPr>
            <a:xfrm>
              <a:off x="5302793" y="5606757"/>
              <a:ext cx="46130" cy="46130"/>
            </a:xfrm>
            <a:prstGeom prst="flowChartConnector">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defRPr/>
              </a:pPr>
              <a:endParaRPr lang="en-GB">
                <a:solidFill>
                  <a:prstClr val="white"/>
                </a:solidFill>
                <a:latin typeface="Calibri" panose="020F0502020204030204"/>
              </a:endParaRPr>
            </a:p>
          </p:txBody>
        </p:sp>
        <p:sp>
          <p:nvSpPr>
            <p:cNvPr id="36" name="TextBox 35">
              <a:extLst>
                <a:ext uri="{FF2B5EF4-FFF2-40B4-BE49-F238E27FC236}">
                  <a16:creationId xmlns:a16="http://schemas.microsoft.com/office/drawing/2014/main" id="{8E646F9E-FB45-4375-A16A-5F3840D977B9}"/>
                </a:ext>
              </a:extLst>
            </p:cNvPr>
            <p:cNvSpPr txBox="1"/>
            <p:nvPr/>
          </p:nvSpPr>
          <p:spPr>
            <a:xfrm>
              <a:off x="4600589" y="1878195"/>
              <a:ext cx="737700" cy="215444"/>
            </a:xfrm>
            <a:prstGeom prst="rect">
              <a:avLst/>
            </a:prstGeom>
            <a:noFill/>
          </p:spPr>
          <p:txBody>
            <a:bodyPr wrap="square" rtlCol="0">
              <a:spAutoFit/>
            </a:bodyPr>
            <a:lstStyle/>
            <a:p>
              <a:pPr defTabSz="914400">
                <a:defRPr/>
              </a:pPr>
              <a:r>
                <a:rPr lang="en-US" sz="800">
                  <a:solidFill>
                    <a:prstClr val="black"/>
                  </a:solidFill>
                  <a:latin typeface="Open Sans" panose="020B0606030504020204" pitchFamily="34" charset="0"/>
                  <a:ea typeface="Open Sans" panose="020B0606030504020204" pitchFamily="34" charset="0"/>
                  <a:cs typeface="Open Sans" panose="020B0606030504020204" pitchFamily="34" charset="0"/>
                </a:rPr>
                <a:t>S. Cumbria</a:t>
              </a:r>
              <a:endParaRPr lang="en-GB" sz="8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4F743A53-C364-42B2-BDFB-AEE6F18E397F}"/>
                </a:ext>
              </a:extLst>
            </p:cNvPr>
            <p:cNvSpPr txBox="1"/>
            <p:nvPr/>
          </p:nvSpPr>
          <p:spPr>
            <a:xfrm>
              <a:off x="5209282" y="2341136"/>
              <a:ext cx="878493" cy="338554"/>
            </a:xfrm>
            <a:prstGeom prst="rect">
              <a:avLst/>
            </a:prstGeom>
            <a:noFill/>
          </p:spPr>
          <p:txBody>
            <a:bodyPr wrap="square" rtlCol="0">
              <a:spAutoFit/>
            </a:bodyPr>
            <a:lstStyle/>
            <a:p>
              <a:pPr defTabSz="914400">
                <a:defRPr/>
              </a:pPr>
              <a:r>
                <a:rPr lang="en-US" sz="800" b="1">
                  <a:solidFill>
                    <a:prstClr val="black"/>
                  </a:solidFill>
                  <a:latin typeface="Open Sans" panose="020B0606030504020204" pitchFamily="34" charset="0"/>
                  <a:ea typeface="Open Sans" panose="020B0606030504020204" pitchFamily="34" charset="0"/>
                  <a:cs typeface="Open Sans" panose="020B0606030504020204" pitchFamily="34" charset="0"/>
                </a:rPr>
                <a:t>Greater Manchester</a:t>
              </a:r>
              <a:endParaRPr lang="en-GB" sz="8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0342493C-66DC-4FB0-B8B0-264D3EB54F4C}"/>
                </a:ext>
              </a:extLst>
            </p:cNvPr>
            <p:cNvSpPr txBox="1"/>
            <p:nvPr/>
          </p:nvSpPr>
          <p:spPr>
            <a:xfrm>
              <a:off x="4433590" y="2186292"/>
              <a:ext cx="727063" cy="215444"/>
            </a:xfrm>
            <a:prstGeom prst="rect">
              <a:avLst/>
            </a:prstGeom>
            <a:noFill/>
          </p:spPr>
          <p:txBody>
            <a:bodyPr wrap="square" rtlCol="0">
              <a:spAutoFit/>
            </a:bodyPr>
            <a:lstStyle/>
            <a:p>
              <a:pPr defTabSz="914400">
                <a:defRPr/>
              </a:pPr>
              <a:r>
                <a:rPr lang="en-US" sz="800">
                  <a:solidFill>
                    <a:prstClr val="black"/>
                  </a:solidFill>
                  <a:latin typeface="Open Sans" panose="020B0606030504020204" pitchFamily="34" charset="0"/>
                  <a:ea typeface="Open Sans" panose="020B0606030504020204" pitchFamily="34" charset="0"/>
                  <a:cs typeface="Open Sans" panose="020B0606030504020204" pitchFamily="34" charset="0"/>
                </a:rPr>
                <a:t>Lancashire</a:t>
              </a:r>
              <a:endParaRPr lang="en-GB" sz="8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D946238A-6DD3-403B-82D7-C647B290FE60}"/>
                </a:ext>
              </a:extLst>
            </p:cNvPr>
            <p:cNvSpPr txBox="1"/>
            <p:nvPr/>
          </p:nvSpPr>
          <p:spPr>
            <a:xfrm>
              <a:off x="4732043" y="2645510"/>
              <a:ext cx="727063" cy="215444"/>
            </a:xfrm>
            <a:prstGeom prst="rect">
              <a:avLst/>
            </a:prstGeom>
            <a:noFill/>
          </p:spPr>
          <p:txBody>
            <a:bodyPr wrap="square" rtlCol="0">
              <a:spAutoFit/>
            </a:bodyPr>
            <a:lstStyle/>
            <a:p>
              <a:pPr defTabSz="914400">
                <a:defRPr/>
              </a:pPr>
              <a:r>
                <a:rPr lang="en-US" sz="800">
                  <a:solidFill>
                    <a:prstClr val="black"/>
                  </a:solidFill>
                  <a:latin typeface="Open Sans" panose="020B0606030504020204" pitchFamily="34" charset="0"/>
                  <a:ea typeface="Open Sans" panose="020B0606030504020204" pitchFamily="34" charset="0"/>
                  <a:cs typeface="Open Sans" panose="020B0606030504020204" pitchFamily="34" charset="0"/>
                </a:rPr>
                <a:t>Cheshire</a:t>
              </a:r>
              <a:endParaRPr lang="en-GB" sz="8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Flowchart: Connector 39">
              <a:extLst>
                <a:ext uri="{FF2B5EF4-FFF2-40B4-BE49-F238E27FC236}">
                  <a16:creationId xmlns:a16="http://schemas.microsoft.com/office/drawing/2014/main" id="{5B1F3771-D3AE-44F0-9596-E2548B5D56DF}"/>
                </a:ext>
              </a:extLst>
            </p:cNvPr>
            <p:cNvSpPr>
              <a:spLocks noChangeAspect="1"/>
            </p:cNvSpPr>
            <p:nvPr/>
          </p:nvSpPr>
          <p:spPr>
            <a:xfrm>
              <a:off x="5112035" y="2494389"/>
              <a:ext cx="46130" cy="46130"/>
            </a:xfrm>
            <a:prstGeom prst="flowChartConnector">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defTabSz="914400">
                <a:defRPr/>
              </a:pPr>
              <a:endParaRPr lang="en-GB">
                <a:solidFill>
                  <a:prstClr val="white"/>
                </a:solidFill>
                <a:latin typeface="Calibri" panose="020F0502020204030204"/>
              </a:endParaRPr>
            </a:p>
          </p:txBody>
        </p:sp>
        <p:pic>
          <p:nvPicPr>
            <p:cNvPr id="41" name="Picture 40" descr="Logo&#10;&#10;Description automatically generated">
              <a:extLst>
                <a:ext uri="{FF2B5EF4-FFF2-40B4-BE49-F238E27FC236}">
                  <a16:creationId xmlns:a16="http://schemas.microsoft.com/office/drawing/2014/main" id="{1B995EF0-319A-4A67-8E4E-0D936F064F0F}"/>
                </a:ext>
              </a:extLst>
            </p:cNvPr>
            <p:cNvPicPr>
              <a:picLocks noChangeAspect="1"/>
            </p:cNvPicPr>
            <p:nvPr/>
          </p:nvPicPr>
          <p:blipFill rotWithShape="1">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66353" y="5420796"/>
              <a:ext cx="1251180" cy="344924"/>
            </a:xfrm>
            <a:prstGeom prst="rect">
              <a:avLst/>
            </a:prstGeom>
          </p:spPr>
        </p:pic>
        <p:pic>
          <p:nvPicPr>
            <p:cNvPr id="42" name="Picture 41">
              <a:extLst>
                <a:ext uri="{FF2B5EF4-FFF2-40B4-BE49-F238E27FC236}">
                  <a16:creationId xmlns:a16="http://schemas.microsoft.com/office/drawing/2014/main" id="{4FE4B7C9-187B-4A0B-B31D-0CEF98789B1B}"/>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098991" y="3425417"/>
              <a:ext cx="1106215" cy="1314716"/>
            </a:xfrm>
            <a:prstGeom prst="rect">
              <a:avLst/>
            </a:prstGeom>
          </p:spPr>
        </p:pic>
        <p:sp>
          <p:nvSpPr>
            <p:cNvPr id="43" name="Flowchart: Connector 42">
              <a:extLst>
                <a:ext uri="{FF2B5EF4-FFF2-40B4-BE49-F238E27FC236}">
                  <a16:creationId xmlns:a16="http://schemas.microsoft.com/office/drawing/2014/main" id="{D310725E-720F-4BD1-804B-E0B5643DEA2B}"/>
                </a:ext>
              </a:extLst>
            </p:cNvPr>
            <p:cNvSpPr>
              <a:spLocks noChangeAspect="1"/>
            </p:cNvSpPr>
            <p:nvPr/>
          </p:nvSpPr>
          <p:spPr>
            <a:xfrm>
              <a:off x="5811163" y="4152593"/>
              <a:ext cx="44977" cy="44977"/>
            </a:xfrm>
            <a:prstGeom prst="flowChartConnector">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a:solidFill>
                  <a:prstClr val="white"/>
                </a:solidFill>
                <a:latin typeface="Calibri" panose="020F0502020204030204"/>
              </a:endParaRPr>
            </a:p>
          </p:txBody>
        </p:sp>
        <p:sp>
          <p:nvSpPr>
            <p:cNvPr id="44" name="Donut 67">
              <a:extLst>
                <a:ext uri="{FF2B5EF4-FFF2-40B4-BE49-F238E27FC236}">
                  <a16:creationId xmlns:a16="http://schemas.microsoft.com/office/drawing/2014/main" id="{B3CC5A43-38BF-40D6-8847-0F3DEC5046D7}"/>
                </a:ext>
              </a:extLst>
            </p:cNvPr>
            <p:cNvSpPr>
              <a:spLocks noChangeAspect="1"/>
            </p:cNvSpPr>
            <p:nvPr/>
          </p:nvSpPr>
          <p:spPr>
            <a:xfrm>
              <a:off x="5690456" y="4031886"/>
              <a:ext cx="286390" cy="286390"/>
            </a:xfrm>
            <a:prstGeom prst="donut">
              <a:avLst>
                <a:gd name="adj" fmla="val 2839"/>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a:solidFill>
                  <a:prstClr val="black"/>
                </a:solidFill>
                <a:latin typeface="Calibri" panose="020F0502020204030204"/>
              </a:endParaRPr>
            </a:p>
          </p:txBody>
        </p:sp>
        <p:sp>
          <p:nvSpPr>
            <p:cNvPr id="45" name="Donut 68">
              <a:extLst>
                <a:ext uri="{FF2B5EF4-FFF2-40B4-BE49-F238E27FC236}">
                  <a16:creationId xmlns:a16="http://schemas.microsoft.com/office/drawing/2014/main" id="{EC47664F-032C-4E0D-86B5-5BF073EF14F0}"/>
                </a:ext>
              </a:extLst>
            </p:cNvPr>
            <p:cNvSpPr>
              <a:spLocks noChangeAspect="1"/>
            </p:cNvSpPr>
            <p:nvPr/>
          </p:nvSpPr>
          <p:spPr>
            <a:xfrm>
              <a:off x="5732989" y="4074419"/>
              <a:ext cx="201325" cy="201325"/>
            </a:xfrm>
            <a:prstGeom prst="donut">
              <a:avLst>
                <a:gd name="adj" fmla="val 3349"/>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a:solidFill>
                  <a:prstClr val="black"/>
                </a:solidFill>
                <a:latin typeface="Calibri" panose="020F0502020204030204"/>
              </a:endParaRPr>
            </a:p>
          </p:txBody>
        </p:sp>
        <p:sp>
          <p:nvSpPr>
            <p:cNvPr id="46" name="Donut 69">
              <a:extLst>
                <a:ext uri="{FF2B5EF4-FFF2-40B4-BE49-F238E27FC236}">
                  <a16:creationId xmlns:a16="http://schemas.microsoft.com/office/drawing/2014/main" id="{9F9DE176-D4AC-41CF-BFE5-BD4CD60BC26E}"/>
                </a:ext>
              </a:extLst>
            </p:cNvPr>
            <p:cNvSpPr>
              <a:spLocks noChangeAspect="1"/>
            </p:cNvSpPr>
            <p:nvPr/>
          </p:nvSpPr>
          <p:spPr>
            <a:xfrm>
              <a:off x="5767257" y="4108687"/>
              <a:ext cx="132789" cy="132789"/>
            </a:xfrm>
            <a:prstGeom prst="donut">
              <a:avLst>
                <a:gd name="adj" fmla="val 4532"/>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a:solidFill>
                  <a:prstClr val="black"/>
                </a:solidFill>
                <a:latin typeface="Calibri" panose="020F0502020204030204"/>
              </a:endParaRPr>
            </a:p>
          </p:txBody>
        </p:sp>
        <p:pic>
          <p:nvPicPr>
            <p:cNvPr id="47" name="Picture 46">
              <a:extLst>
                <a:ext uri="{FF2B5EF4-FFF2-40B4-BE49-F238E27FC236}">
                  <a16:creationId xmlns:a16="http://schemas.microsoft.com/office/drawing/2014/main" id="{E9F873C2-6A8C-4AB7-B22B-7683E438AA68}"/>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871762" y="3817463"/>
              <a:ext cx="846817" cy="538111"/>
            </a:xfrm>
            <a:prstGeom prst="rect">
              <a:avLst/>
            </a:prstGeom>
          </p:spPr>
        </p:pic>
        <p:pic>
          <p:nvPicPr>
            <p:cNvPr id="48" name="Picture 2" descr="Image">
              <a:extLst>
                <a:ext uri="{FF2B5EF4-FFF2-40B4-BE49-F238E27FC236}">
                  <a16:creationId xmlns:a16="http://schemas.microsoft.com/office/drawing/2014/main" id="{4B6B8093-6A52-4715-A370-2BF48965D30C}"/>
                </a:ext>
              </a:extLst>
            </p:cNvPr>
            <p:cNvPicPr>
              <a:picLocks noChangeAspect="1" noChangeArrowheads="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10867" y="4306889"/>
              <a:ext cx="725713" cy="72571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a:extLst>
                <a:ext uri="{FF2B5EF4-FFF2-40B4-BE49-F238E27FC236}">
                  <a16:creationId xmlns:a16="http://schemas.microsoft.com/office/drawing/2014/main" id="{301A6F1D-E30A-41E5-B222-32020D910258}"/>
                </a:ext>
              </a:extLst>
            </p:cNvPr>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76764" y="1720053"/>
              <a:ext cx="1081601" cy="513098"/>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E336479A-CF08-4F71-AEDD-F0F7CB80B82F}"/>
                </a:ext>
              </a:extLst>
            </p:cNvPr>
            <p:cNvGrpSpPr/>
            <p:nvPr/>
          </p:nvGrpSpPr>
          <p:grpSpPr>
            <a:xfrm>
              <a:off x="555751" y="1090607"/>
              <a:ext cx="3510991" cy="5317345"/>
              <a:chOff x="555751" y="1090607"/>
              <a:chExt cx="3510991" cy="5317345"/>
            </a:xfrm>
          </p:grpSpPr>
          <p:sp>
            <p:nvSpPr>
              <p:cNvPr id="51" name="Rectangle 50">
                <a:extLst>
                  <a:ext uri="{FF2B5EF4-FFF2-40B4-BE49-F238E27FC236}">
                    <a16:creationId xmlns:a16="http://schemas.microsoft.com/office/drawing/2014/main" id="{C5731FC7-C84D-4044-BB9F-39EFCE2AE945}"/>
                  </a:ext>
                </a:extLst>
              </p:cNvPr>
              <p:cNvSpPr/>
              <p:nvPr/>
            </p:nvSpPr>
            <p:spPr>
              <a:xfrm>
                <a:off x="555751" y="1090607"/>
                <a:ext cx="3510991" cy="5317345"/>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defTabSz="914400">
                  <a:defRPr/>
                </a:pPr>
                <a:endParaRPr lang="en-GB">
                  <a:solidFill>
                    <a:prstClr val="black"/>
                  </a:solidFill>
                  <a:latin typeface="Calibri" panose="020F0502020204030204"/>
                </a:endParaRPr>
              </a:p>
            </p:txBody>
          </p:sp>
          <p:pic>
            <p:nvPicPr>
              <p:cNvPr id="52" name="Picture 51">
                <a:extLst>
                  <a:ext uri="{FF2B5EF4-FFF2-40B4-BE49-F238E27FC236}">
                    <a16:creationId xmlns:a16="http://schemas.microsoft.com/office/drawing/2014/main" id="{CD3B782D-0CD5-4A1D-A1D3-79F5560ED7C7}"/>
                  </a:ext>
                </a:extLst>
              </p:cNvPr>
              <p:cNvPicPr>
                <a:picLocks noChangeAspect="1"/>
              </p:cNvPicPr>
              <p:nvPr/>
            </p:nvPicPr>
            <p:blipFill>
              <a:blip r:embed="rId26"/>
              <a:stretch>
                <a:fillRect/>
              </a:stretch>
            </p:blipFill>
            <p:spPr>
              <a:xfrm>
                <a:off x="863566" y="1195653"/>
                <a:ext cx="2709967" cy="581208"/>
              </a:xfrm>
              <a:prstGeom prst="rect">
                <a:avLst/>
              </a:prstGeom>
              <a:solidFill>
                <a:schemeClr val="lt1"/>
              </a:solidFill>
              <a:ln>
                <a:noFill/>
              </a:ln>
            </p:spPr>
            <p:style>
              <a:lnRef idx="2">
                <a:schemeClr val="accent2"/>
              </a:lnRef>
              <a:fillRef idx="1">
                <a:schemeClr val="lt1"/>
              </a:fillRef>
              <a:effectRef idx="0">
                <a:schemeClr val="accent2"/>
              </a:effectRef>
              <a:fontRef idx="minor">
                <a:schemeClr val="dk1"/>
              </a:fontRef>
            </p:style>
          </p:pic>
          <p:pic>
            <p:nvPicPr>
              <p:cNvPr id="53" name="Picture 52">
                <a:extLst>
                  <a:ext uri="{FF2B5EF4-FFF2-40B4-BE49-F238E27FC236}">
                    <a16:creationId xmlns:a16="http://schemas.microsoft.com/office/drawing/2014/main" id="{DBF768D4-1DFD-4506-A021-13A87F350132}"/>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32470" y="5869394"/>
                <a:ext cx="588925" cy="496745"/>
              </a:xfrm>
              <a:prstGeom prst="rect">
                <a:avLst/>
              </a:prstGeom>
            </p:spPr>
          </p:pic>
          <p:pic>
            <p:nvPicPr>
              <p:cNvPr id="54" name="Picture 53">
                <a:extLst>
                  <a:ext uri="{FF2B5EF4-FFF2-40B4-BE49-F238E27FC236}">
                    <a16:creationId xmlns:a16="http://schemas.microsoft.com/office/drawing/2014/main" id="{8B1D5E87-3E6D-4E3C-A403-FEC1A4859FCB}"/>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410287" y="4960338"/>
                <a:ext cx="1353673" cy="515949"/>
              </a:xfrm>
              <a:prstGeom prst="rect">
                <a:avLst/>
              </a:prstGeom>
            </p:spPr>
          </p:pic>
          <p:pic>
            <p:nvPicPr>
              <p:cNvPr id="55" name="Picture 54">
                <a:extLst>
                  <a:ext uri="{FF2B5EF4-FFF2-40B4-BE49-F238E27FC236}">
                    <a16:creationId xmlns:a16="http://schemas.microsoft.com/office/drawing/2014/main" id="{DFBFCC02-70A3-48C1-A568-FF518A8CA194}"/>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047029" y="2768382"/>
                <a:ext cx="2701675" cy="1836572"/>
              </a:xfrm>
              <a:prstGeom prst="rect">
                <a:avLst/>
              </a:prstGeom>
            </p:spPr>
          </p:pic>
          <p:pic>
            <p:nvPicPr>
              <p:cNvPr id="56" name="Picture 2">
                <a:extLst>
                  <a:ext uri="{FF2B5EF4-FFF2-40B4-BE49-F238E27FC236}">
                    <a16:creationId xmlns:a16="http://schemas.microsoft.com/office/drawing/2014/main" id="{43131362-EC12-43DD-AEDC-84D51E20F691}"/>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909061" y="5006999"/>
                <a:ext cx="1189807" cy="5039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29516AFE-EB2A-4283-911E-2BABBDA28C72}"/>
                  </a:ext>
                </a:extLst>
              </p:cNvPr>
              <p:cNvPicPr>
                <a:picLocks noChangeAspect="1"/>
              </p:cNvPicPr>
              <p:nvPr/>
            </p:nvPicPr>
            <p:blipFill>
              <a:blip r:embed="rId31" cstate="screen">
                <a:extLst>
                  <a:ext uri="{28A0092B-C50C-407E-A947-70E740481C1C}">
                    <a14:useLocalDpi xmlns:a14="http://schemas.microsoft.com/office/drawing/2010/main"/>
                  </a:ext>
                </a:extLst>
              </a:blip>
              <a:srcRect/>
              <a:stretch/>
            </p:blipFill>
            <p:spPr>
              <a:xfrm>
                <a:off x="1516279" y="6004548"/>
                <a:ext cx="1304397" cy="199799"/>
              </a:xfrm>
              <a:prstGeom prst="rect">
                <a:avLst/>
              </a:prstGeom>
            </p:spPr>
          </p:pic>
          <p:pic>
            <p:nvPicPr>
              <p:cNvPr id="58" name="Picture 57">
                <a:extLst>
                  <a:ext uri="{FF2B5EF4-FFF2-40B4-BE49-F238E27FC236}">
                    <a16:creationId xmlns:a16="http://schemas.microsoft.com/office/drawing/2014/main" id="{54BB10AE-D342-4584-8AE4-324057A50F05}"/>
                  </a:ext>
                </a:extLst>
              </p:cNvPr>
              <p:cNvPicPr>
                <a:picLocks noChangeAspect="1"/>
              </p:cNvPicPr>
              <p:nvPr/>
            </p:nvPicPr>
            <p:blipFill>
              <a:blip r:embed="rId32" cstate="screen">
                <a:extLst>
                  <a:ext uri="{28A0092B-C50C-407E-A947-70E740481C1C}">
                    <a14:useLocalDpi xmlns:a14="http://schemas.microsoft.com/office/drawing/2010/main"/>
                  </a:ext>
                </a:extLst>
              </a:blip>
              <a:srcRect/>
              <a:stretch/>
            </p:blipFill>
            <p:spPr>
              <a:xfrm>
                <a:off x="2977910" y="5844717"/>
                <a:ext cx="987701" cy="494084"/>
              </a:xfrm>
              <a:prstGeom prst="rect">
                <a:avLst/>
              </a:prstGeom>
            </p:spPr>
          </p:pic>
          <p:pic>
            <p:nvPicPr>
              <p:cNvPr id="59" name="Picture 2" descr="Clinical Research Network Greater Manchester | GP Excellence website for Greater  Manchester">
                <a:extLst>
                  <a:ext uri="{FF2B5EF4-FFF2-40B4-BE49-F238E27FC236}">
                    <a16:creationId xmlns:a16="http://schemas.microsoft.com/office/drawing/2014/main" id="{ACE4A1C8-A083-4EF5-A774-486C4C0616FF}"/>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259761" y="1807651"/>
                <a:ext cx="1694688" cy="35966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Collaboration for Leadership in Applied Health Research and Care Greater Manchester">
                <a:extLst>
                  <a:ext uri="{FF2B5EF4-FFF2-40B4-BE49-F238E27FC236}">
                    <a16:creationId xmlns:a16="http://schemas.microsoft.com/office/drawing/2014/main" id="{3556140F-D2B9-4F9E-8AB9-B9BB828251E0}"/>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265968" y="2251680"/>
                <a:ext cx="1933575" cy="29832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A5341FA6-92DF-4951-85AE-443058937BB9}"/>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31866" y="1807651"/>
                <a:ext cx="1586683" cy="356769"/>
              </a:xfrm>
              <a:prstGeom prst="rect">
                <a:avLst/>
              </a:prstGeom>
            </p:spPr>
          </p:pic>
        </p:grpSp>
      </p:grpSp>
      <p:sp>
        <p:nvSpPr>
          <p:cNvPr id="62" name="TextBox 61">
            <a:extLst>
              <a:ext uri="{FF2B5EF4-FFF2-40B4-BE49-F238E27FC236}">
                <a16:creationId xmlns:a16="http://schemas.microsoft.com/office/drawing/2014/main" id="{961D28D2-C786-45FF-9722-C9241E2FAFE7}"/>
              </a:ext>
            </a:extLst>
          </p:cNvPr>
          <p:cNvSpPr txBox="1"/>
          <p:nvPr/>
        </p:nvSpPr>
        <p:spPr>
          <a:xfrm>
            <a:off x="8559253" y="232282"/>
            <a:ext cx="3086100" cy="707886"/>
          </a:xfrm>
          <a:prstGeom prst="rect">
            <a:avLst/>
          </a:prstGeom>
          <a:noFill/>
        </p:spPr>
        <p:txBody>
          <a:bodyPr wrap="square" rtlCol="0">
            <a:spAutoFit/>
          </a:bodyPr>
          <a:lstStyle/>
          <a:p>
            <a:pPr algn="r"/>
            <a:r>
              <a:rPr lang="en-GB" sz="1000">
                <a:solidFill>
                  <a:schemeClr val="bg1"/>
                </a:solidFill>
              </a:rPr>
              <a:t>Innovation and Partnership Manager: </a:t>
            </a:r>
            <a:br>
              <a:rPr lang="en-GB" sz="1000">
                <a:solidFill>
                  <a:schemeClr val="bg1"/>
                </a:solidFill>
              </a:rPr>
            </a:br>
            <a:r>
              <a:rPr lang="en-GB" sz="1000">
                <a:solidFill>
                  <a:schemeClr val="bg1"/>
                </a:solidFill>
              </a:rPr>
              <a:t>Colette Inkson</a:t>
            </a:r>
          </a:p>
          <a:p>
            <a:pPr algn="r"/>
            <a:r>
              <a:rPr lang="en-GB" sz="1000">
                <a:solidFill>
                  <a:schemeClr val="bg1"/>
                </a:solidFill>
                <a:hlinkClick r:id="rId36">
                  <a:extLst>
                    <a:ext uri="{A12FA001-AC4F-418D-AE19-62706E023703}">
                      <ahyp:hlinkClr xmlns:ahyp="http://schemas.microsoft.com/office/drawing/2018/hyperlinkcolor" val="tx"/>
                    </a:ext>
                  </a:extLst>
                </a:hlinkClick>
              </a:rPr>
              <a:t>Colette.Inkson@mft.nhs.uk</a:t>
            </a:r>
            <a:endParaRPr lang="en-GB" sz="1000">
              <a:solidFill>
                <a:schemeClr val="bg1"/>
              </a:solidFill>
            </a:endParaRPr>
          </a:p>
          <a:p>
            <a:pPr algn="r"/>
            <a:endParaRPr lang="en-GB" sz="1000">
              <a:solidFill>
                <a:schemeClr val="bg1"/>
              </a:solidFill>
            </a:endParaRPr>
          </a:p>
        </p:txBody>
      </p:sp>
      <p:sp>
        <p:nvSpPr>
          <p:cNvPr id="66" name="Title 65">
            <a:extLst>
              <a:ext uri="{FF2B5EF4-FFF2-40B4-BE49-F238E27FC236}">
                <a16:creationId xmlns:a16="http://schemas.microsoft.com/office/drawing/2014/main" id="{0A6A6EB9-CB89-4C23-8E77-0E43AD0AA571}"/>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0027945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descr="An aerial view of a city&#10;&#10;Description automatically generated">
            <a:extLst>
              <a:ext uri="{FF2B5EF4-FFF2-40B4-BE49-F238E27FC236}">
                <a16:creationId xmlns:a16="http://schemas.microsoft.com/office/drawing/2014/main" id="{B42149FA-4591-4CE1-8FFA-D67C8F50E073}"/>
              </a:ext>
            </a:extLst>
          </p:cNvPr>
          <p:cNvPicPr>
            <a:picLocks noChangeAspect="1"/>
          </p:cNvPicPr>
          <p:nvPr/>
        </p:nvPicPr>
        <p:blipFill>
          <a:blip r:embed="rId3" cstate="screen">
            <a:alphaModFix amt="53000"/>
            <a:extLst>
              <a:ext uri="{28A0092B-C50C-407E-A947-70E740481C1C}">
                <a14:useLocalDpi xmlns:a14="http://schemas.microsoft.com/office/drawing/2010/main"/>
              </a:ext>
            </a:extLst>
          </a:blip>
          <a:stretch>
            <a:fillRect/>
          </a:stretch>
        </p:blipFill>
        <p:spPr>
          <a:xfrm>
            <a:off x="-339003" y="-391029"/>
            <a:ext cx="12711844" cy="7485411"/>
          </a:xfrm>
          <a:prstGeom prst="rect">
            <a:avLst/>
          </a:prstGeom>
        </p:spPr>
      </p:pic>
      <p:sp>
        <p:nvSpPr>
          <p:cNvPr id="12" name="Rectangle 11">
            <a:extLst>
              <a:ext uri="{FF2B5EF4-FFF2-40B4-BE49-F238E27FC236}">
                <a16:creationId xmlns:a16="http://schemas.microsoft.com/office/drawing/2014/main" id="{064924BB-252E-4964-AAA4-DBE5AA53487F}"/>
              </a:ext>
            </a:extLst>
          </p:cNvPr>
          <p:cNvSpPr/>
          <p:nvPr/>
        </p:nvSpPr>
        <p:spPr>
          <a:xfrm>
            <a:off x="4558310" y="0"/>
            <a:ext cx="7633690" cy="68580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utoShape 15">
            <a:extLst>
              <a:ext uri="{FF2B5EF4-FFF2-40B4-BE49-F238E27FC236}">
                <a16:creationId xmlns:a16="http://schemas.microsoft.com/office/drawing/2014/main" id="{D00158D5-4470-4F62-975A-9A2C4B7F5059}"/>
              </a:ext>
            </a:extLst>
          </p:cNvPr>
          <p:cNvSpPr>
            <a:spLocks noChangeArrowheads="1"/>
          </p:cNvSpPr>
          <p:nvPr/>
        </p:nvSpPr>
        <p:spPr bwMode="auto">
          <a:xfrm>
            <a:off x="556980" y="-3771000"/>
            <a:ext cx="9954107" cy="14400000"/>
          </a:xfrm>
          <a:prstGeom prst="flowChartDelay">
            <a:avLst/>
          </a:prstGeom>
          <a:solidFill>
            <a:srgbClr val="00B0F0">
              <a:alpha val="59000"/>
            </a:srgbClr>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AutoShape 16">
            <a:extLst>
              <a:ext uri="{FF2B5EF4-FFF2-40B4-BE49-F238E27FC236}">
                <a16:creationId xmlns:a16="http://schemas.microsoft.com/office/drawing/2014/main" id="{CF4F6F02-87BD-4BCA-99C7-A60A4ADB96E5}"/>
              </a:ext>
            </a:extLst>
          </p:cNvPr>
          <p:cNvSpPr>
            <a:spLocks noChangeArrowheads="1"/>
          </p:cNvSpPr>
          <p:nvPr/>
        </p:nvSpPr>
        <p:spPr bwMode="auto">
          <a:xfrm>
            <a:off x="-2126146" y="-3771000"/>
            <a:ext cx="10800000" cy="14400000"/>
          </a:xfrm>
          <a:prstGeom prst="flowChartDelay">
            <a:avLst/>
          </a:prstGeom>
          <a:solidFill>
            <a:srgbClr val="0070C0">
              <a:alpha val="72000"/>
            </a:srgbClr>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AutoShape 17">
            <a:extLst>
              <a:ext uri="{FF2B5EF4-FFF2-40B4-BE49-F238E27FC236}">
                <a16:creationId xmlns:a16="http://schemas.microsoft.com/office/drawing/2014/main" id="{6AF73E83-E126-4731-9513-BEAF1171828C}"/>
              </a:ext>
            </a:extLst>
          </p:cNvPr>
          <p:cNvSpPr>
            <a:spLocks noChangeArrowheads="1"/>
          </p:cNvSpPr>
          <p:nvPr/>
        </p:nvSpPr>
        <p:spPr bwMode="auto">
          <a:xfrm>
            <a:off x="-3498618" y="-3771000"/>
            <a:ext cx="10800000" cy="14400000"/>
          </a:xfrm>
          <a:prstGeom prst="flowChartDelay">
            <a:avLst/>
          </a:prstGeom>
          <a:solidFill>
            <a:srgbClr val="5B9BD5"/>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AutoShape 18">
            <a:extLst>
              <a:ext uri="{FF2B5EF4-FFF2-40B4-BE49-F238E27FC236}">
                <a16:creationId xmlns:a16="http://schemas.microsoft.com/office/drawing/2014/main" id="{CC62B0CE-024B-4816-A067-E1753D1DC7D7}"/>
              </a:ext>
            </a:extLst>
          </p:cNvPr>
          <p:cNvSpPr>
            <a:spLocks noChangeArrowheads="1"/>
          </p:cNvSpPr>
          <p:nvPr/>
        </p:nvSpPr>
        <p:spPr bwMode="auto">
          <a:xfrm>
            <a:off x="-5300726" y="-3771000"/>
            <a:ext cx="10809015" cy="14400000"/>
          </a:xfrm>
          <a:prstGeom prst="flowChartDelay">
            <a:avLst/>
          </a:prstGeom>
          <a:solidFill>
            <a:srgbClr val="FFFFFF"/>
          </a:solidFill>
          <a:ln w="22225" algn="ctr">
            <a:solidFill>
              <a:schemeClr val="accent3">
                <a:alpha val="58000"/>
              </a:schemeClr>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descr="Graphical user interface&#10;&#10;Description automatically generated">
            <a:extLst>
              <a:ext uri="{FF2B5EF4-FFF2-40B4-BE49-F238E27FC236}">
                <a16:creationId xmlns:a16="http://schemas.microsoft.com/office/drawing/2014/main" id="{9F7FCD79-8F63-43C3-B648-93BDF8FBF6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8436" y="624374"/>
            <a:ext cx="1379831" cy="546696"/>
          </a:xfrm>
          <a:prstGeom prst="rect">
            <a:avLst/>
          </a:prstGeom>
        </p:spPr>
      </p:pic>
      <p:pic>
        <p:nvPicPr>
          <p:cNvPr id="19" name="Picture 18" descr="Text&#10;&#10;Description automatically generated">
            <a:extLst>
              <a:ext uri="{FF2B5EF4-FFF2-40B4-BE49-F238E27FC236}">
                <a16:creationId xmlns:a16="http://schemas.microsoft.com/office/drawing/2014/main" id="{FD818166-CD28-4DC9-B810-4EB5E68EF1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6417" y="633468"/>
            <a:ext cx="1069696" cy="453012"/>
          </a:xfrm>
          <a:prstGeom prst="rect">
            <a:avLst/>
          </a:prstGeom>
        </p:spPr>
      </p:pic>
      <p:pic>
        <p:nvPicPr>
          <p:cNvPr id="23" name="Picture 22" descr="Graphical user interface, text&#10;&#10;Description automatically generated">
            <a:extLst>
              <a:ext uri="{FF2B5EF4-FFF2-40B4-BE49-F238E27FC236}">
                <a16:creationId xmlns:a16="http://schemas.microsoft.com/office/drawing/2014/main" id="{8F7D63FF-3EB9-4338-8891-3D952C5E34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9384" y="129578"/>
            <a:ext cx="3175132" cy="482246"/>
          </a:xfrm>
          <a:prstGeom prst="rect">
            <a:avLst/>
          </a:prstGeom>
        </p:spPr>
      </p:pic>
      <p:pic>
        <p:nvPicPr>
          <p:cNvPr id="31" name="Graphic 30">
            <a:extLst>
              <a:ext uri="{FF2B5EF4-FFF2-40B4-BE49-F238E27FC236}">
                <a16:creationId xmlns:a16="http://schemas.microsoft.com/office/drawing/2014/main" id="{38CE2578-3C4B-4B6C-B661-FBF8B76C52BD}"/>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r="52563"/>
          <a:stretch/>
        </p:blipFill>
        <p:spPr>
          <a:xfrm>
            <a:off x="7477445" y="2826932"/>
            <a:ext cx="944129" cy="1001693"/>
          </a:xfrm>
          <a:prstGeom prst="rect">
            <a:avLst/>
          </a:prstGeom>
        </p:spPr>
      </p:pic>
      <p:pic>
        <p:nvPicPr>
          <p:cNvPr id="32" name="Graphic 31">
            <a:extLst>
              <a:ext uri="{FF2B5EF4-FFF2-40B4-BE49-F238E27FC236}">
                <a16:creationId xmlns:a16="http://schemas.microsoft.com/office/drawing/2014/main" id="{3C9FBEB2-E638-46AF-9F06-8AC54EB9FE1B}"/>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47587" r="-6125"/>
          <a:stretch/>
        </p:blipFill>
        <p:spPr>
          <a:xfrm>
            <a:off x="7375492" y="3986531"/>
            <a:ext cx="1148034" cy="987032"/>
          </a:xfrm>
          <a:prstGeom prst="rect">
            <a:avLst/>
          </a:prstGeom>
        </p:spPr>
      </p:pic>
      <p:pic>
        <p:nvPicPr>
          <p:cNvPr id="34" name="Picture 33">
            <a:extLst>
              <a:ext uri="{FF2B5EF4-FFF2-40B4-BE49-F238E27FC236}">
                <a16:creationId xmlns:a16="http://schemas.microsoft.com/office/drawing/2014/main" id="{E4824B71-710E-4B5C-BA05-2B4390CBA9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0523" y="5511777"/>
            <a:ext cx="1095456" cy="411491"/>
          </a:xfrm>
          <a:prstGeom prst="rect">
            <a:avLst/>
          </a:prstGeom>
        </p:spPr>
      </p:pic>
      <p:pic>
        <p:nvPicPr>
          <p:cNvPr id="41" name="Picture 40" descr="A picture containing drawing&#10;&#10;Description automatically generated">
            <a:extLst>
              <a:ext uri="{FF2B5EF4-FFF2-40B4-BE49-F238E27FC236}">
                <a16:creationId xmlns:a16="http://schemas.microsoft.com/office/drawing/2014/main" id="{EE919459-4632-4053-8176-5AEE06064AC6}"/>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311459" y="1981926"/>
            <a:ext cx="1200480" cy="471329"/>
          </a:xfrm>
          <a:prstGeom prst="rect">
            <a:avLst/>
          </a:prstGeom>
          <a:noFill/>
          <a:ln w="28575">
            <a:noFill/>
          </a:ln>
        </p:spPr>
      </p:pic>
      <p:pic>
        <p:nvPicPr>
          <p:cNvPr id="92" name="Picture 91" descr="Text&#10;&#10;Description automatically generated with low confidence">
            <a:extLst>
              <a:ext uri="{FF2B5EF4-FFF2-40B4-BE49-F238E27FC236}">
                <a16:creationId xmlns:a16="http://schemas.microsoft.com/office/drawing/2014/main" id="{31DEA093-A7FA-41FC-9F65-8063AEA2CA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78555" y="1988340"/>
            <a:ext cx="1804495" cy="399567"/>
          </a:xfrm>
          <a:prstGeom prst="rect">
            <a:avLst/>
          </a:prstGeom>
        </p:spPr>
      </p:pic>
      <p:sp>
        <p:nvSpPr>
          <p:cNvPr id="94" name="TextBox 93">
            <a:extLst>
              <a:ext uri="{FF2B5EF4-FFF2-40B4-BE49-F238E27FC236}">
                <a16:creationId xmlns:a16="http://schemas.microsoft.com/office/drawing/2014/main" id="{16FF8B28-2A50-4611-ADB9-C647A7D01A00}"/>
              </a:ext>
            </a:extLst>
          </p:cNvPr>
          <p:cNvSpPr txBox="1"/>
          <p:nvPr/>
        </p:nvSpPr>
        <p:spPr>
          <a:xfrm>
            <a:off x="10687150" y="1292543"/>
            <a:ext cx="1532071"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white"/>
                </a:solidFill>
                <a:effectLst/>
                <a:uLnTx/>
                <a:uFillTx/>
                <a:ea typeface="Lato" panose="020F0502020204030203" pitchFamily="34" charset="0"/>
                <a:cs typeface="Lato" panose="020F0502020204030203" pitchFamily="34" charset="0"/>
              </a:rPr>
              <a:t>“…big enough to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white"/>
                </a:solidFill>
                <a:effectLst/>
                <a:uLnTx/>
                <a:uFillTx/>
                <a:ea typeface="Lato" panose="020F0502020204030203" pitchFamily="34" charset="0"/>
                <a:cs typeface="Lato" panose="020F0502020204030203" pitchFamily="34" charset="0"/>
              </a:rPr>
              <a:t>small enough to know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prstClr val="white"/>
              </a:solidFill>
              <a:effectLst/>
              <a:uLnTx/>
              <a:uFillTx/>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white"/>
                </a:solidFill>
                <a:effectLst/>
                <a:uLnTx/>
                <a:uFillTx/>
                <a:ea typeface="Lato" panose="020F0502020204030203" pitchFamily="34" charset="0"/>
                <a:cs typeface="Lato" panose="020F0502020204030203" pitchFamily="34" charset="0"/>
              </a:rPr>
              <a:t>driven enough to make things happen”</a:t>
            </a:r>
          </a:p>
        </p:txBody>
      </p:sp>
      <p:pic>
        <p:nvPicPr>
          <p:cNvPr id="14" name="Picture 13" descr="A picture containing text, bottle&#10;&#10;Description automatically generated">
            <a:extLst>
              <a:ext uri="{FF2B5EF4-FFF2-40B4-BE49-F238E27FC236}">
                <a16:creationId xmlns:a16="http://schemas.microsoft.com/office/drawing/2014/main" id="{561EFDEA-299D-4B2F-B089-16AAEDA04AA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02301" y="4480047"/>
            <a:ext cx="711900" cy="786630"/>
          </a:xfrm>
          <a:prstGeom prst="rect">
            <a:avLst/>
          </a:prstGeom>
        </p:spPr>
      </p:pic>
      <p:sp>
        <p:nvSpPr>
          <p:cNvPr id="2" name="AutoShape 2">
            <a:extLst>
              <a:ext uri="{FF2B5EF4-FFF2-40B4-BE49-F238E27FC236}">
                <a16:creationId xmlns:a16="http://schemas.microsoft.com/office/drawing/2014/main" id="{1C448823-11C6-4117-81AB-9187C113DB4C}"/>
              </a:ext>
            </a:extLst>
          </p:cNvPr>
          <p:cNvSpPr>
            <a:spLocks noChangeArrowheads="1"/>
          </p:cNvSpPr>
          <p:nvPr/>
        </p:nvSpPr>
        <p:spPr bwMode="auto">
          <a:xfrm rot="16200000">
            <a:off x="10418" y="3081360"/>
            <a:ext cx="1105449" cy="956924"/>
          </a:xfrm>
          <a:prstGeom prst="hexagon">
            <a:avLst>
              <a:gd name="adj" fmla="val 28880"/>
              <a:gd name="vf" fmla="val 115470"/>
            </a:avLst>
          </a:prstGeom>
          <a:blipFill dpi="0" rotWithShape="0">
            <a:blip r:embed="rId14" cstate="screen">
              <a:extLst>
                <a:ext uri="{28A0092B-C50C-407E-A947-70E740481C1C}">
                  <a14:useLocalDpi xmlns:a14="http://schemas.microsoft.com/office/drawing/2010/main"/>
                </a:ext>
              </a:extLst>
            </a:blip>
            <a:srcRect/>
            <a:stretch>
              <a:fillRect t="32852" b="32852"/>
            </a:stretch>
          </a:blipFill>
          <a:ln w="12700" algn="ctr">
            <a:solidFill>
              <a:schemeClr val="bg1">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AutoShape 3">
            <a:extLst>
              <a:ext uri="{FF2B5EF4-FFF2-40B4-BE49-F238E27FC236}">
                <a16:creationId xmlns:a16="http://schemas.microsoft.com/office/drawing/2014/main" id="{0FCDC516-6243-4F6A-844C-A6DEDD02BEAC}"/>
              </a:ext>
            </a:extLst>
          </p:cNvPr>
          <p:cNvSpPr>
            <a:spLocks noChangeArrowheads="1"/>
          </p:cNvSpPr>
          <p:nvPr/>
        </p:nvSpPr>
        <p:spPr bwMode="auto">
          <a:xfrm rot="16200000">
            <a:off x="3998716" y="3081360"/>
            <a:ext cx="1105449" cy="956924"/>
          </a:xfrm>
          <a:prstGeom prst="hexagon">
            <a:avLst>
              <a:gd name="adj" fmla="val 28880"/>
              <a:gd name="vf" fmla="val 115470"/>
            </a:avLst>
          </a:prstGeom>
          <a:blipFill dpi="0" rotWithShape="0">
            <a:blip r:embed="rId15" cstate="screen">
              <a:extLst>
                <a:ext uri="{28A0092B-C50C-407E-A947-70E740481C1C}">
                  <a14:useLocalDpi xmlns:a14="http://schemas.microsoft.com/office/drawing/2010/main"/>
                </a:ext>
              </a:extLst>
            </a:blip>
            <a:srcRect/>
            <a:stretch>
              <a:fillRect t="32852" b="32852"/>
            </a:stretch>
          </a:blipFill>
          <a:ln w="12700" algn="ctr">
            <a:solidFill>
              <a:schemeClr val="bg1">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5">
            <a:extLst>
              <a:ext uri="{FF2B5EF4-FFF2-40B4-BE49-F238E27FC236}">
                <a16:creationId xmlns:a16="http://schemas.microsoft.com/office/drawing/2014/main" id="{AF8FF8D2-8310-4A86-89AD-7AB4060D5C8F}"/>
              </a:ext>
            </a:extLst>
          </p:cNvPr>
          <p:cNvSpPr>
            <a:spLocks noChangeArrowheads="1"/>
          </p:cNvSpPr>
          <p:nvPr/>
        </p:nvSpPr>
        <p:spPr bwMode="auto">
          <a:xfrm rot="16200000">
            <a:off x="1008023" y="3081360"/>
            <a:ext cx="1105449" cy="956924"/>
          </a:xfrm>
          <a:prstGeom prst="hexagon">
            <a:avLst>
              <a:gd name="adj" fmla="val 28880"/>
              <a:gd name="vf" fmla="val 115470"/>
            </a:avLst>
          </a:prstGeom>
          <a:blipFill dpi="0" rotWithShape="0">
            <a:blip r:embed="rId16" cstate="screen">
              <a:extLst>
                <a:ext uri="{28A0092B-C50C-407E-A947-70E740481C1C}">
                  <a14:useLocalDpi xmlns:a14="http://schemas.microsoft.com/office/drawing/2010/main"/>
                </a:ext>
              </a:extLst>
            </a:blip>
            <a:srcRect/>
            <a:stretch>
              <a:fillRect t="32852" b="32852"/>
            </a:stretch>
          </a:blipFill>
          <a:ln w="12700" algn="ctr">
            <a:solidFill>
              <a:schemeClr val="bg1">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6">
            <a:extLst>
              <a:ext uri="{FF2B5EF4-FFF2-40B4-BE49-F238E27FC236}">
                <a16:creationId xmlns:a16="http://schemas.microsoft.com/office/drawing/2014/main" id="{55EE9FCB-CD71-4C39-8730-18E03C9F0521}"/>
              </a:ext>
            </a:extLst>
          </p:cNvPr>
          <p:cNvSpPr>
            <a:spLocks noChangeArrowheads="1"/>
          </p:cNvSpPr>
          <p:nvPr/>
        </p:nvSpPr>
        <p:spPr bwMode="auto">
          <a:xfrm rot="16200000">
            <a:off x="2005098" y="3081890"/>
            <a:ext cx="1105449" cy="955863"/>
          </a:xfrm>
          <a:prstGeom prst="hexagon">
            <a:avLst>
              <a:gd name="adj" fmla="val 28912"/>
              <a:gd name="vf" fmla="val 115470"/>
            </a:avLst>
          </a:prstGeom>
          <a:blipFill dpi="0" rotWithShape="0">
            <a:blip r:embed="rId17" cstate="screen">
              <a:extLst>
                <a:ext uri="{28A0092B-C50C-407E-A947-70E740481C1C}">
                  <a14:useLocalDpi xmlns:a14="http://schemas.microsoft.com/office/drawing/2010/main"/>
                </a:ext>
              </a:extLst>
            </a:blip>
            <a:srcRect/>
            <a:stretch>
              <a:fillRect t="32832" b="32832"/>
            </a:stretch>
          </a:blipFill>
          <a:ln w="12700" algn="ctr">
            <a:solidFill>
              <a:schemeClr val="bg1">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utoShape 8">
            <a:extLst>
              <a:ext uri="{FF2B5EF4-FFF2-40B4-BE49-F238E27FC236}">
                <a16:creationId xmlns:a16="http://schemas.microsoft.com/office/drawing/2014/main" id="{7665C330-6820-488C-9A14-83E0138FA758}"/>
              </a:ext>
            </a:extLst>
          </p:cNvPr>
          <p:cNvSpPr>
            <a:spLocks noChangeArrowheads="1"/>
          </p:cNvSpPr>
          <p:nvPr/>
        </p:nvSpPr>
        <p:spPr bwMode="auto">
          <a:xfrm rot="16200000">
            <a:off x="3001642" y="3081890"/>
            <a:ext cx="1105449" cy="955863"/>
          </a:xfrm>
          <a:prstGeom prst="hexagon">
            <a:avLst>
              <a:gd name="adj" fmla="val 28912"/>
              <a:gd name="vf" fmla="val 115470"/>
            </a:avLst>
          </a:prstGeom>
          <a:blipFill dpi="0" rotWithShape="0">
            <a:blip r:embed="rId18" cstate="screen">
              <a:extLst>
                <a:ext uri="{28A0092B-C50C-407E-A947-70E740481C1C}">
                  <a14:useLocalDpi xmlns:a14="http://schemas.microsoft.com/office/drawing/2010/main"/>
                </a:ext>
              </a:extLst>
            </a:blip>
            <a:srcRect/>
            <a:stretch>
              <a:fillRect t="32852" b="32852"/>
            </a:stretch>
          </a:blipFill>
          <a:ln w="12700" algn="ctr">
            <a:solidFill>
              <a:schemeClr val="bg1">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9">
            <a:extLst>
              <a:ext uri="{FF2B5EF4-FFF2-40B4-BE49-F238E27FC236}">
                <a16:creationId xmlns:a16="http://schemas.microsoft.com/office/drawing/2014/main" id="{F2008375-9F73-42FD-908F-9CC761D887BF}"/>
              </a:ext>
            </a:extLst>
          </p:cNvPr>
          <p:cNvSpPr>
            <a:spLocks noChangeArrowheads="1"/>
          </p:cNvSpPr>
          <p:nvPr/>
        </p:nvSpPr>
        <p:spPr bwMode="auto">
          <a:xfrm rot="16200000">
            <a:off x="133935" y="4871597"/>
            <a:ext cx="1660417" cy="1436348"/>
          </a:xfrm>
          <a:prstGeom prst="hexagon">
            <a:avLst>
              <a:gd name="adj" fmla="val 28900"/>
              <a:gd name="vf" fmla="val 115470"/>
            </a:avLst>
          </a:prstGeom>
          <a:blipFill dpi="0" rotWithShape="0">
            <a:blip r:embed="rId19" cstate="screen">
              <a:extLst>
                <a:ext uri="{28A0092B-C50C-407E-A947-70E740481C1C}">
                  <a14:useLocalDpi xmlns:a14="http://schemas.microsoft.com/office/drawing/2010/main"/>
                </a:ext>
              </a:extLst>
            </a:blip>
            <a:srcRect/>
            <a:stretch>
              <a:fillRect/>
            </a:stretch>
          </a:blipFill>
          <a:ln w="28575" algn="ctr">
            <a:solidFill>
              <a:schemeClr val="bg1">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10">
            <a:extLst>
              <a:ext uri="{FF2B5EF4-FFF2-40B4-BE49-F238E27FC236}">
                <a16:creationId xmlns:a16="http://schemas.microsoft.com/office/drawing/2014/main" id="{75FFD2C3-6951-4FF6-8385-7FDCFC4E0C90}"/>
              </a:ext>
            </a:extLst>
          </p:cNvPr>
          <p:cNvSpPr>
            <a:spLocks noChangeArrowheads="1"/>
          </p:cNvSpPr>
          <p:nvPr/>
        </p:nvSpPr>
        <p:spPr bwMode="auto">
          <a:xfrm rot="16200000">
            <a:off x="1614360" y="4329690"/>
            <a:ext cx="1880011" cy="1625006"/>
          </a:xfrm>
          <a:prstGeom prst="hexagon">
            <a:avLst>
              <a:gd name="adj" fmla="val 28923"/>
              <a:gd name="vf" fmla="val 115470"/>
            </a:avLst>
          </a:prstGeom>
          <a:blipFill dpi="0" rotWithShape="0">
            <a:blip r:embed="rId20" cstate="screen">
              <a:alphaModFix amt="80000"/>
              <a:extLst>
                <a:ext uri="{28A0092B-C50C-407E-A947-70E740481C1C}">
                  <a14:useLocalDpi xmlns:a14="http://schemas.microsoft.com/office/drawing/2010/main"/>
                </a:ext>
              </a:extLst>
            </a:blip>
            <a:srcRect/>
            <a:stretch>
              <a:fillRect/>
            </a:stretch>
          </a:blipFill>
          <a:ln w="28575" algn="ctr">
            <a:solidFill>
              <a:schemeClr val="bg1">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AutoShape 11">
            <a:extLst>
              <a:ext uri="{FF2B5EF4-FFF2-40B4-BE49-F238E27FC236}">
                <a16:creationId xmlns:a16="http://schemas.microsoft.com/office/drawing/2014/main" id="{9EF6D94A-D3E6-462B-9A28-2EA99DA0A4E0}"/>
              </a:ext>
            </a:extLst>
          </p:cNvPr>
          <p:cNvSpPr>
            <a:spLocks noChangeArrowheads="1"/>
          </p:cNvSpPr>
          <p:nvPr/>
        </p:nvSpPr>
        <p:spPr bwMode="auto">
          <a:xfrm rot="16200000">
            <a:off x="3314379" y="4871597"/>
            <a:ext cx="1660419" cy="1436349"/>
          </a:xfrm>
          <a:prstGeom prst="hexagon">
            <a:avLst>
              <a:gd name="adj" fmla="val 28900"/>
              <a:gd name="vf" fmla="val 115470"/>
            </a:avLst>
          </a:prstGeom>
          <a:blipFill dpi="0" rotWithShape="0">
            <a:blip r:embed="rId21" cstate="screen">
              <a:alphaModFix amt="80000"/>
              <a:extLst>
                <a:ext uri="{28A0092B-C50C-407E-A947-70E740481C1C}">
                  <a14:useLocalDpi xmlns:a14="http://schemas.microsoft.com/office/drawing/2010/main"/>
                </a:ext>
              </a:extLst>
            </a:blip>
            <a:srcRect/>
            <a:stretch>
              <a:fillRect b="182"/>
            </a:stretch>
          </a:blipFill>
          <a:ln w="28575" algn="ctr">
            <a:solidFill>
              <a:schemeClr val="bg1">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74FC35DE-4926-4E1A-A402-40EEE068901A}"/>
              </a:ext>
            </a:extLst>
          </p:cNvPr>
          <p:cNvSpPr txBox="1"/>
          <p:nvPr/>
        </p:nvSpPr>
        <p:spPr>
          <a:xfrm>
            <a:off x="292300" y="6354840"/>
            <a:ext cx="1343686"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775"/>
                </a:solidFill>
                <a:effectLst/>
                <a:uLnTx/>
                <a:uFillTx/>
                <a:ea typeface="Open Sans" panose="020B0606030504020204" pitchFamily="34" charset="0"/>
                <a:cs typeface="Open Sans" panose="020B0606030504020204" pitchFamily="34" charset="0"/>
              </a:rPr>
              <a:t>Themes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775"/>
                </a:solidFill>
                <a:effectLst/>
                <a:uLnTx/>
                <a:uFillTx/>
                <a:ea typeface="Open Sans" panose="020B0606030504020204" pitchFamily="34" charset="0"/>
                <a:cs typeface="Open Sans" panose="020B0606030504020204" pitchFamily="34" charset="0"/>
              </a:rPr>
              <a:t>Cluster Boards</a:t>
            </a:r>
            <a:endParaRPr kumimoji="0" lang="en-GB" sz="1400" b="1" i="0" u="none" strike="noStrike" kern="1200" cap="none" spc="0" normalizeH="0" baseline="0" noProof="0">
              <a:ln>
                <a:noFill/>
              </a:ln>
              <a:solidFill>
                <a:srgbClr val="002775"/>
              </a:solidFill>
              <a:effectLst/>
              <a:uLnTx/>
              <a:uFillTx/>
              <a:ea typeface="Open Sans" panose="020B0606030504020204" pitchFamily="34" charset="0"/>
              <a:cs typeface="Open Sans" panose="020B0606030504020204" pitchFamily="34" charset="0"/>
            </a:endParaRPr>
          </a:p>
        </p:txBody>
      </p:sp>
      <p:sp>
        <p:nvSpPr>
          <p:cNvPr id="93" name="TextBox 92">
            <a:extLst>
              <a:ext uri="{FF2B5EF4-FFF2-40B4-BE49-F238E27FC236}">
                <a16:creationId xmlns:a16="http://schemas.microsoft.com/office/drawing/2014/main" id="{939D1341-DA99-4B66-B680-06BC24781AB4}"/>
              </a:ext>
            </a:extLst>
          </p:cNvPr>
          <p:cNvSpPr txBox="1"/>
          <p:nvPr/>
        </p:nvSpPr>
        <p:spPr>
          <a:xfrm>
            <a:off x="1392315" y="6354840"/>
            <a:ext cx="232410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775"/>
                </a:solidFill>
                <a:effectLst/>
                <a:uLnTx/>
                <a:uFillTx/>
                <a:ea typeface="Open Sans" panose="020B0606030504020204" pitchFamily="34" charset="0"/>
                <a:cs typeface="Open Sans" panose="020B0606030504020204" pitchFamily="34" charset="0"/>
              </a:rPr>
              <a:t>Inclusive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775"/>
                </a:solidFill>
                <a:effectLst/>
                <a:uLnTx/>
                <a:uFillTx/>
                <a:ea typeface="Open Sans" panose="020B0606030504020204" pitchFamily="34" charset="0"/>
                <a:cs typeface="Open Sans" panose="020B0606030504020204" pitchFamily="34" charset="0"/>
              </a:rPr>
              <a:t>infrastructure</a:t>
            </a:r>
            <a:endParaRPr kumimoji="0" lang="en-GB" sz="1400" b="1" i="0" u="none" strike="noStrike" kern="1200" cap="none" spc="0" normalizeH="0" baseline="0" noProof="0">
              <a:ln>
                <a:noFill/>
              </a:ln>
              <a:solidFill>
                <a:srgbClr val="002775"/>
              </a:solidFill>
              <a:effectLst/>
              <a:uLnTx/>
              <a:uFillTx/>
              <a:ea typeface="Open Sans" panose="020B0606030504020204" pitchFamily="34" charset="0"/>
              <a:cs typeface="Open Sans" panose="020B0606030504020204" pitchFamily="34" charset="0"/>
            </a:endParaRPr>
          </a:p>
        </p:txBody>
      </p:sp>
      <p:sp>
        <p:nvSpPr>
          <p:cNvPr id="95" name="TextBox 94">
            <a:extLst>
              <a:ext uri="{FF2B5EF4-FFF2-40B4-BE49-F238E27FC236}">
                <a16:creationId xmlns:a16="http://schemas.microsoft.com/office/drawing/2014/main" id="{2B51751F-5187-401A-9DA4-31512CB07075}"/>
              </a:ext>
            </a:extLst>
          </p:cNvPr>
          <p:cNvSpPr txBox="1"/>
          <p:nvPr/>
        </p:nvSpPr>
        <p:spPr>
          <a:xfrm>
            <a:off x="3355442" y="6354840"/>
            <a:ext cx="1573767"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775"/>
                </a:solidFill>
                <a:effectLst/>
                <a:uLnTx/>
                <a:uFillTx/>
                <a:ea typeface="Open Sans" panose="020B0606030504020204" pitchFamily="34" charset="0"/>
                <a:cs typeface="Open Sans" panose="020B0606030504020204" pitchFamily="34" charset="0"/>
              </a:rPr>
              <a:t>Strategic Core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775"/>
                </a:solidFill>
                <a:effectLst/>
                <a:uLnTx/>
                <a:uFillTx/>
                <a:ea typeface="Open Sans" panose="020B0606030504020204" pitchFamily="34" charset="0"/>
                <a:cs typeface="Open Sans" panose="020B0606030504020204" pitchFamily="34" charset="0"/>
              </a:rPr>
              <a:t>Delivery</a:t>
            </a:r>
            <a:endParaRPr kumimoji="0" lang="en-GB" sz="1400" b="1" i="0" u="none" strike="noStrike" kern="1200" cap="none" spc="0" normalizeH="0" baseline="0" noProof="0">
              <a:ln>
                <a:noFill/>
              </a:ln>
              <a:solidFill>
                <a:srgbClr val="002775"/>
              </a:solidFill>
              <a:effectLst/>
              <a:uLnTx/>
              <a:uFillTx/>
              <a:ea typeface="Open Sans" panose="020B0606030504020204" pitchFamily="34" charset="0"/>
              <a:cs typeface="Open Sans" panose="020B0606030504020204" pitchFamily="34" charset="0"/>
            </a:endParaRPr>
          </a:p>
        </p:txBody>
      </p:sp>
      <p:sp>
        <p:nvSpPr>
          <p:cNvPr id="56" name="Hexagon 55">
            <a:extLst>
              <a:ext uri="{FF2B5EF4-FFF2-40B4-BE49-F238E27FC236}">
                <a16:creationId xmlns:a16="http://schemas.microsoft.com/office/drawing/2014/main" id="{15D43854-CB0B-4F9C-AA66-FA6072413690}"/>
              </a:ext>
            </a:extLst>
          </p:cNvPr>
          <p:cNvSpPr/>
          <p:nvPr/>
        </p:nvSpPr>
        <p:spPr>
          <a:xfrm rot="16200000">
            <a:off x="5401326" y="229145"/>
            <a:ext cx="1287467" cy="1115525"/>
          </a:xfrm>
          <a:prstGeom prst="hexagon">
            <a:avLst/>
          </a:prstGeom>
          <a:blipFill dpi="0" rotWithShape="0">
            <a:blip r:embed="rId22" cstate="screen">
              <a:alphaModFix amt="77000"/>
              <a:extLst>
                <a:ext uri="{28A0092B-C50C-407E-A947-70E740481C1C}">
                  <a14:useLocalDpi xmlns:a14="http://schemas.microsoft.com/office/drawing/2010/main"/>
                </a:ext>
              </a:extLst>
            </a:blip>
            <a:srcRect/>
            <a:stretch>
              <a:fillRect l="1350"/>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panose="020F0502020204030203" pitchFamily="34" charset="0"/>
              <a:ea typeface="+mn-ea"/>
              <a:cs typeface="+mn-cs"/>
            </a:endParaRPr>
          </a:p>
        </p:txBody>
      </p:sp>
      <p:pic>
        <p:nvPicPr>
          <p:cNvPr id="47" name="Picture 46" descr="Icon&#10;&#10;Description automatically generated">
            <a:extLst>
              <a:ext uri="{FF2B5EF4-FFF2-40B4-BE49-F238E27FC236}">
                <a16:creationId xmlns:a16="http://schemas.microsoft.com/office/drawing/2014/main" id="{52C3B2D4-0A0B-4FD5-8302-072E99C0DAFC}"/>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419471" y="974460"/>
            <a:ext cx="278370" cy="278370"/>
          </a:xfrm>
          <a:prstGeom prst="rect">
            <a:avLst/>
          </a:prstGeom>
        </p:spPr>
      </p:pic>
      <p:sp>
        <p:nvSpPr>
          <p:cNvPr id="39" name="TextBox 38">
            <a:extLst>
              <a:ext uri="{FF2B5EF4-FFF2-40B4-BE49-F238E27FC236}">
                <a16:creationId xmlns:a16="http://schemas.microsoft.com/office/drawing/2014/main" id="{9E03D25E-2E26-4C3E-B36C-690B2CB407E0}"/>
              </a:ext>
            </a:extLst>
          </p:cNvPr>
          <p:cNvSpPr txBox="1"/>
          <p:nvPr/>
        </p:nvSpPr>
        <p:spPr>
          <a:xfrm rot="19952288">
            <a:off x="5906408" y="1076944"/>
            <a:ext cx="1388091" cy="307777"/>
          </a:xfrm>
          <a:prstGeom prst="rect">
            <a:avLst/>
          </a:prstGeom>
          <a:noFill/>
        </p:spPr>
        <p:txBody>
          <a:bodyPr wrap="square" rtlCol="0">
            <a:spAutoFit/>
          </a:bodyPr>
          <a:lstStyle/>
          <a:p>
            <a:r>
              <a:rPr lang="en-GB" sz="1400">
                <a:solidFill>
                  <a:schemeClr val="bg1"/>
                </a:solidFill>
                <a:latin typeface="Trebuchet MS" panose="020B0603020202020204" pitchFamily="34" charset="0"/>
              </a:rPr>
              <a:t>Discover</a:t>
            </a:r>
          </a:p>
        </p:txBody>
      </p:sp>
      <p:sp>
        <p:nvSpPr>
          <p:cNvPr id="62" name="Hexagon 61">
            <a:extLst>
              <a:ext uri="{FF2B5EF4-FFF2-40B4-BE49-F238E27FC236}">
                <a16:creationId xmlns:a16="http://schemas.microsoft.com/office/drawing/2014/main" id="{F4BFDA7E-DAE0-4D82-ADB4-7B5E222037E8}"/>
              </a:ext>
            </a:extLst>
          </p:cNvPr>
          <p:cNvSpPr/>
          <p:nvPr/>
        </p:nvSpPr>
        <p:spPr>
          <a:xfrm rot="16200000">
            <a:off x="6962054" y="229145"/>
            <a:ext cx="1287467" cy="1115525"/>
          </a:xfrm>
          <a:prstGeom prst="hexagon">
            <a:avLst/>
          </a:prstGeom>
          <a:blipFill dpi="0" rotWithShape="0">
            <a:blip r:embed="rId24" cstate="screen">
              <a:alphaModFix amt="77000"/>
              <a:extLst>
                <a:ext uri="{28A0092B-C50C-407E-A947-70E740481C1C}">
                  <a14:useLocalDpi xmlns:a14="http://schemas.microsoft.com/office/drawing/2010/main"/>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panose="020F0502020204030203" pitchFamily="34" charset="0"/>
              <a:ea typeface="+mn-ea"/>
              <a:cs typeface="+mn-cs"/>
            </a:endParaRPr>
          </a:p>
        </p:txBody>
      </p:sp>
      <p:pic>
        <p:nvPicPr>
          <p:cNvPr id="46" name="Picture 45" descr="Icon&#10;&#10;Description automatically generated">
            <a:extLst>
              <a:ext uri="{FF2B5EF4-FFF2-40B4-BE49-F238E27FC236}">
                <a16:creationId xmlns:a16="http://schemas.microsoft.com/office/drawing/2014/main" id="{C36E1122-3118-456B-A48C-6D7677F07541}"/>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958148" y="974460"/>
            <a:ext cx="278370" cy="278370"/>
          </a:xfrm>
          <a:prstGeom prst="rect">
            <a:avLst/>
          </a:prstGeom>
        </p:spPr>
      </p:pic>
      <p:sp>
        <p:nvSpPr>
          <p:cNvPr id="57" name="TextBox 56">
            <a:extLst>
              <a:ext uri="{FF2B5EF4-FFF2-40B4-BE49-F238E27FC236}">
                <a16:creationId xmlns:a16="http://schemas.microsoft.com/office/drawing/2014/main" id="{DE168231-0454-499B-80DF-2BB6CCB58E57}"/>
              </a:ext>
            </a:extLst>
          </p:cNvPr>
          <p:cNvSpPr txBox="1"/>
          <p:nvPr/>
        </p:nvSpPr>
        <p:spPr>
          <a:xfrm rot="19952288">
            <a:off x="7522674" y="1076944"/>
            <a:ext cx="1388091" cy="307777"/>
          </a:xfrm>
          <a:prstGeom prst="rect">
            <a:avLst/>
          </a:prstGeom>
          <a:noFill/>
        </p:spPr>
        <p:txBody>
          <a:bodyPr wrap="square" rtlCol="0">
            <a:spAutoFit/>
          </a:bodyPr>
          <a:lstStyle/>
          <a:p>
            <a:r>
              <a:rPr lang="en-GB" sz="1400">
                <a:solidFill>
                  <a:schemeClr val="bg1"/>
                </a:solidFill>
                <a:latin typeface="Trebuchet MS" panose="020B0603020202020204" pitchFamily="34" charset="0"/>
              </a:rPr>
              <a:t>Develop</a:t>
            </a:r>
          </a:p>
        </p:txBody>
      </p:sp>
      <p:sp>
        <p:nvSpPr>
          <p:cNvPr id="63" name="Hexagon 62">
            <a:extLst>
              <a:ext uri="{FF2B5EF4-FFF2-40B4-BE49-F238E27FC236}">
                <a16:creationId xmlns:a16="http://schemas.microsoft.com/office/drawing/2014/main" id="{5CB44FEE-78DB-44B5-BA7C-F49969B18E98}"/>
              </a:ext>
            </a:extLst>
          </p:cNvPr>
          <p:cNvSpPr/>
          <p:nvPr/>
        </p:nvSpPr>
        <p:spPr>
          <a:xfrm rot="16200000">
            <a:off x="8587716" y="229144"/>
            <a:ext cx="1287467" cy="1115526"/>
          </a:xfrm>
          <a:prstGeom prst="hexagon">
            <a:avLst/>
          </a:prstGeom>
          <a:blipFill dpi="0" rotWithShape="0">
            <a:blip r:embed="rId26" cstate="screen">
              <a:alphaModFix amt="77000"/>
              <a:extLst>
                <a:ext uri="{28A0092B-C50C-407E-A947-70E740481C1C}">
                  <a14:useLocalDpi xmlns:a14="http://schemas.microsoft.com/office/drawing/2010/main"/>
                </a:ext>
              </a:extLst>
            </a:blip>
            <a:srcRect/>
            <a:stretch>
              <a:fillRect t="976"/>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panose="020F0502020204030203" pitchFamily="34" charset="0"/>
              <a:ea typeface="+mn-ea"/>
              <a:cs typeface="+mn-cs"/>
            </a:endParaRPr>
          </a:p>
        </p:txBody>
      </p:sp>
      <p:pic>
        <p:nvPicPr>
          <p:cNvPr id="15" name="Picture 14" descr="Icon&#10;&#10;Description automatically generated">
            <a:extLst>
              <a:ext uri="{FF2B5EF4-FFF2-40B4-BE49-F238E27FC236}">
                <a16:creationId xmlns:a16="http://schemas.microsoft.com/office/drawing/2014/main" id="{CE88CB17-EE5A-4A72-9A18-82E894D38AA1}"/>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578096" y="974460"/>
            <a:ext cx="278370" cy="278370"/>
          </a:xfrm>
          <a:prstGeom prst="rect">
            <a:avLst/>
          </a:prstGeom>
        </p:spPr>
      </p:pic>
      <p:sp>
        <p:nvSpPr>
          <p:cNvPr id="58" name="TextBox 57">
            <a:extLst>
              <a:ext uri="{FF2B5EF4-FFF2-40B4-BE49-F238E27FC236}">
                <a16:creationId xmlns:a16="http://schemas.microsoft.com/office/drawing/2014/main" id="{F3787A56-36CB-4D8A-86CB-833829199189}"/>
              </a:ext>
            </a:extLst>
          </p:cNvPr>
          <p:cNvSpPr txBox="1"/>
          <p:nvPr/>
        </p:nvSpPr>
        <p:spPr>
          <a:xfrm rot="19952288">
            <a:off x="9152033" y="1076944"/>
            <a:ext cx="1388091" cy="307777"/>
          </a:xfrm>
          <a:prstGeom prst="rect">
            <a:avLst/>
          </a:prstGeom>
          <a:noFill/>
        </p:spPr>
        <p:txBody>
          <a:bodyPr wrap="square" rtlCol="0">
            <a:spAutoFit/>
          </a:bodyPr>
          <a:lstStyle/>
          <a:p>
            <a:r>
              <a:rPr lang="en-GB" sz="1400">
                <a:solidFill>
                  <a:schemeClr val="bg1"/>
                </a:solidFill>
                <a:latin typeface="Trebuchet MS" panose="020B0603020202020204" pitchFamily="34" charset="0"/>
              </a:rPr>
              <a:t>Deploy</a:t>
            </a:r>
          </a:p>
        </p:txBody>
      </p:sp>
      <p:pic>
        <p:nvPicPr>
          <p:cNvPr id="35" name="Picture 34" descr="Logo, company name&#10;&#10;Description automatically generated">
            <a:extLst>
              <a:ext uri="{FF2B5EF4-FFF2-40B4-BE49-F238E27FC236}">
                <a16:creationId xmlns:a16="http://schemas.microsoft.com/office/drawing/2014/main" id="{E448E6E1-9EDF-4E50-9ED5-F59A61FD5E26}"/>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528609" y="1522299"/>
            <a:ext cx="1584819" cy="1263972"/>
          </a:xfrm>
          <a:prstGeom prst="rect">
            <a:avLst/>
          </a:prstGeom>
        </p:spPr>
      </p:pic>
      <p:pic>
        <p:nvPicPr>
          <p:cNvPr id="16" name="Picture 15" descr="Text&#10;&#10;Description automatically generated">
            <a:extLst>
              <a:ext uri="{FF2B5EF4-FFF2-40B4-BE49-F238E27FC236}">
                <a16:creationId xmlns:a16="http://schemas.microsoft.com/office/drawing/2014/main" id="{B41384D2-5898-4DBB-9D23-E3DBA86DDE8B}"/>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5185015" y="2751163"/>
            <a:ext cx="2427724" cy="3491376"/>
          </a:xfrm>
          <a:prstGeom prst="rect">
            <a:avLst/>
          </a:prstGeom>
        </p:spPr>
      </p:pic>
      <p:sp>
        <p:nvSpPr>
          <p:cNvPr id="53" name="AutoShape 2">
            <a:extLst>
              <a:ext uri="{FF2B5EF4-FFF2-40B4-BE49-F238E27FC236}">
                <a16:creationId xmlns:a16="http://schemas.microsoft.com/office/drawing/2014/main" id="{DFE3857F-936C-434E-8D3A-46B061C66197}"/>
              </a:ext>
            </a:extLst>
          </p:cNvPr>
          <p:cNvSpPr>
            <a:spLocks noChangeArrowheads="1"/>
          </p:cNvSpPr>
          <p:nvPr/>
        </p:nvSpPr>
        <p:spPr bwMode="auto">
          <a:xfrm rot="16200000">
            <a:off x="3998716" y="1879049"/>
            <a:ext cx="1105449" cy="956924"/>
          </a:xfrm>
          <a:prstGeom prst="hexagon">
            <a:avLst>
              <a:gd name="adj" fmla="val 28880"/>
              <a:gd name="vf" fmla="val 115470"/>
            </a:avLst>
          </a:prstGeom>
          <a:solidFill>
            <a:schemeClr val="bg1"/>
          </a:solidFill>
          <a:ln w="12700" algn="ctr">
            <a:solidFill>
              <a:schemeClr val="bg1">
                <a:lumMod val="75000"/>
              </a:schemeClr>
            </a:solidFill>
            <a:miter lim="800000"/>
            <a:headEnd/>
            <a:tailEnd/>
          </a:ln>
          <a:effectLst/>
        </p:spPr>
        <p:txBody>
          <a:bodyPr vert="vert"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2775"/>
                </a:solidFill>
                <a:effectLst/>
                <a:uLnTx/>
                <a:uFillTx/>
                <a:ea typeface="Lato" panose="020F0502020204030203" pitchFamily="34" charset="0"/>
                <a:cs typeface="Lato" panose="020F0502020204030203" pitchFamily="34" charset="0"/>
              </a:rPr>
              <a:t>Industry &amp; Scientific Advisory Boards</a:t>
            </a:r>
          </a:p>
        </p:txBody>
      </p:sp>
      <p:cxnSp>
        <p:nvCxnSpPr>
          <p:cNvPr id="27" name="Straight Connector 26">
            <a:extLst>
              <a:ext uri="{FF2B5EF4-FFF2-40B4-BE49-F238E27FC236}">
                <a16:creationId xmlns:a16="http://schemas.microsoft.com/office/drawing/2014/main" id="{DDE0AC11-642E-419A-9B23-4749162B2C16}"/>
              </a:ext>
            </a:extLst>
          </p:cNvPr>
          <p:cNvCxnSpPr>
            <a:cxnSpLocks/>
            <a:stCxn id="97" idx="0"/>
            <a:endCxn id="100" idx="2"/>
          </p:cNvCxnSpPr>
          <p:nvPr/>
        </p:nvCxnSpPr>
        <p:spPr>
          <a:xfrm flipV="1">
            <a:off x="1985787" y="2266167"/>
            <a:ext cx="0" cy="16754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735DDC9-F119-4B50-9472-1A76C643F018}"/>
              </a:ext>
            </a:extLst>
          </p:cNvPr>
          <p:cNvCxnSpPr>
            <a:cxnSpLocks/>
            <a:stCxn id="100" idx="0"/>
          </p:cNvCxnSpPr>
          <p:nvPr/>
        </p:nvCxnSpPr>
        <p:spPr>
          <a:xfrm flipV="1">
            <a:off x="1985787" y="1732971"/>
            <a:ext cx="0" cy="17720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C86815C-ABBA-4C32-88A7-2B827CA6A97D}"/>
              </a:ext>
            </a:extLst>
          </p:cNvPr>
          <p:cNvCxnSpPr>
            <a:cxnSpLocks/>
            <a:endCxn id="53" idx="4"/>
          </p:cNvCxnSpPr>
          <p:nvPr/>
        </p:nvCxnSpPr>
        <p:spPr>
          <a:xfrm>
            <a:off x="3736690" y="2633876"/>
            <a:ext cx="33628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Rectangle: Rounded Corners 96">
            <a:extLst>
              <a:ext uri="{FF2B5EF4-FFF2-40B4-BE49-F238E27FC236}">
                <a16:creationId xmlns:a16="http://schemas.microsoft.com/office/drawing/2014/main" id="{58F660C8-F2D1-48FA-AA9A-90F2758BDC11}"/>
              </a:ext>
            </a:extLst>
          </p:cNvPr>
          <p:cNvSpPr/>
          <p:nvPr/>
        </p:nvSpPr>
        <p:spPr>
          <a:xfrm>
            <a:off x="84680" y="2433707"/>
            <a:ext cx="3802214" cy="355994"/>
          </a:xfrm>
          <a:prstGeom prst="round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74A7B"/>
                </a:solidFill>
                <a:effectLst/>
                <a:uLnTx/>
                <a:uFillTx/>
                <a:ea typeface="Open Sans" panose="020B0606030504020204" pitchFamily="34" charset="0"/>
                <a:cs typeface="Open Sans" panose="020B0606030504020204" pitchFamily="34" charset="0"/>
              </a:rPr>
              <a:t>BRC Strategic Executive Group</a:t>
            </a:r>
          </a:p>
        </p:txBody>
      </p:sp>
      <p:sp>
        <p:nvSpPr>
          <p:cNvPr id="98" name="Rectangle: Rounded Corners 97">
            <a:extLst>
              <a:ext uri="{FF2B5EF4-FFF2-40B4-BE49-F238E27FC236}">
                <a16:creationId xmlns:a16="http://schemas.microsoft.com/office/drawing/2014/main" id="{DC50FCF2-F320-419A-A4C5-2AC30C8F1413}"/>
              </a:ext>
            </a:extLst>
          </p:cNvPr>
          <p:cNvSpPr/>
          <p:nvPr/>
        </p:nvSpPr>
        <p:spPr>
          <a:xfrm>
            <a:off x="84680" y="1247031"/>
            <a:ext cx="4941610" cy="485940"/>
          </a:xfrm>
          <a:prstGeom prst="round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74A7B"/>
              </a:solidFill>
              <a:effectLst/>
              <a:uLnTx/>
              <a:uFillTx/>
              <a:latin typeface="Lato" panose="020F0502020204030203"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4A7B"/>
                </a:solidFill>
                <a:effectLst/>
                <a:uLnTx/>
                <a:uFillTx/>
                <a:ea typeface="Open Sans" panose="020B0606030504020204" pitchFamily="34" charset="0"/>
                <a:cs typeface="Open Sans" panose="020B0606030504020204" pitchFamily="34" charset="0"/>
              </a:rPr>
              <a:t>Manchester University NHS Foundation Trust Board</a:t>
            </a:r>
            <a:endParaRPr kumimoji="0" lang="en-GB" sz="1400" b="1" i="0" u="none" strike="noStrike" kern="1200" cap="none" spc="0" normalizeH="0" baseline="0" noProof="0">
              <a:ln>
                <a:noFill/>
              </a:ln>
              <a:solidFill>
                <a:srgbClr val="274A7B"/>
              </a:solidFill>
              <a:effectLst/>
              <a:uLnTx/>
              <a:uFillTx/>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1" i="0" u="none" strike="noStrike" kern="1200" cap="none" spc="0" normalizeH="0" baseline="0" noProof="0">
              <a:ln>
                <a:noFill/>
              </a:ln>
              <a:solidFill>
                <a:srgbClr val="274A7B"/>
              </a:solidFill>
              <a:effectLst/>
              <a:uLnTx/>
              <a:uFillTx/>
              <a:latin typeface="Lato" panose="020F0502020204030203" pitchFamily="34" charset="0"/>
              <a:ea typeface="Open Sans" panose="020B0606030504020204" pitchFamily="34" charset="0"/>
              <a:cs typeface="Open Sans" panose="020B0606030504020204" pitchFamily="34" charset="0"/>
            </a:endParaRPr>
          </a:p>
        </p:txBody>
      </p:sp>
      <p:sp>
        <p:nvSpPr>
          <p:cNvPr id="100" name="Rectangle: Rounded Corners 99">
            <a:extLst>
              <a:ext uri="{FF2B5EF4-FFF2-40B4-BE49-F238E27FC236}">
                <a16:creationId xmlns:a16="http://schemas.microsoft.com/office/drawing/2014/main" id="{6E58BD9D-04EC-4BBE-AFE6-F1F7B026B306}"/>
              </a:ext>
            </a:extLst>
          </p:cNvPr>
          <p:cNvSpPr/>
          <p:nvPr/>
        </p:nvSpPr>
        <p:spPr>
          <a:xfrm>
            <a:off x="84680" y="1910173"/>
            <a:ext cx="3802214" cy="355994"/>
          </a:xfrm>
          <a:prstGeom prst="round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Lato" panose="020F0502020204030203"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2775"/>
                </a:solidFill>
                <a:effectLst/>
                <a:uLnTx/>
                <a:uFillTx/>
                <a:ea typeface="Open Sans" panose="020B0606030504020204" pitchFamily="34" charset="0"/>
                <a:cs typeface="Open Sans" panose="020B0606030504020204" pitchFamily="34" charset="0"/>
              </a:rPr>
              <a:t>BRC Governance Board</a:t>
            </a:r>
            <a:endParaRPr kumimoji="0" lang="en-GB" sz="1400" b="0" i="0" u="none" strike="noStrike" kern="1200" cap="none" spc="0" normalizeH="0" baseline="0" noProof="0">
              <a:ln>
                <a:noFill/>
              </a:ln>
              <a:solidFill>
                <a:srgbClr val="002775"/>
              </a:solidFill>
              <a:effectLst/>
              <a:uLnTx/>
              <a:uFillTx/>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Lato" panose="020F0502020204030203" pitchFamily="34" charset="0"/>
              <a:ea typeface="Open Sans" panose="020B0606030504020204" pitchFamily="34" charset="0"/>
              <a:cs typeface="Open Sans" panose="020B0606030504020204" pitchFamily="34" charset="0"/>
            </a:endParaRPr>
          </a:p>
        </p:txBody>
      </p:sp>
      <p:sp>
        <p:nvSpPr>
          <p:cNvPr id="65" name="Rectangle 64">
            <a:extLst>
              <a:ext uri="{FF2B5EF4-FFF2-40B4-BE49-F238E27FC236}">
                <a16:creationId xmlns:a16="http://schemas.microsoft.com/office/drawing/2014/main" id="{7F9CD572-6207-4B96-B07E-688FE1D8AA10}"/>
              </a:ext>
            </a:extLst>
          </p:cNvPr>
          <p:cNvSpPr/>
          <p:nvPr/>
        </p:nvSpPr>
        <p:spPr>
          <a:xfrm>
            <a:off x="5337777" y="6426460"/>
            <a:ext cx="3996162" cy="46910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13068179-58DD-4583-A865-5982F557C1EB}"/>
              </a:ext>
            </a:extLst>
          </p:cNvPr>
          <p:cNvSpPr txBox="1"/>
          <p:nvPr/>
        </p:nvSpPr>
        <p:spPr>
          <a:xfrm>
            <a:off x="5170351" y="6460956"/>
            <a:ext cx="433101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err="1">
                <a:ln>
                  <a:noFill/>
                </a:ln>
                <a:solidFill>
                  <a:schemeClr val="bg1"/>
                </a:solidFill>
                <a:effectLst/>
                <a:uLnTx/>
                <a:uFillTx/>
                <a:ea typeface="Lato" panose="020F0502020204030203" pitchFamily="34" charset="0"/>
                <a:cs typeface="Lato" panose="020F0502020204030203" pitchFamily="34" charset="0"/>
              </a:rPr>
              <a:t>Personalised</a:t>
            </a:r>
            <a:r>
              <a:rPr kumimoji="0" lang="en-US" sz="2000" u="none" strike="noStrike" kern="1200" cap="none" spc="0" normalizeH="0" baseline="0" noProof="0">
                <a:ln>
                  <a:noFill/>
                </a:ln>
                <a:solidFill>
                  <a:schemeClr val="bg1"/>
                </a:solidFill>
                <a:effectLst/>
                <a:uLnTx/>
                <a:uFillTx/>
                <a:ea typeface="Lato" panose="020F0502020204030203" pitchFamily="34" charset="0"/>
                <a:cs typeface="Lato" panose="020F0502020204030203" pitchFamily="34" charset="0"/>
              </a:rPr>
              <a:t> health and care </a:t>
            </a:r>
            <a:r>
              <a:rPr kumimoji="0" lang="en-US" sz="2000" b="1" i="1" u="none" strike="noStrike" kern="1200" cap="none" spc="0" normalizeH="0" baseline="0" noProof="0">
                <a:ln>
                  <a:noFill/>
                </a:ln>
                <a:solidFill>
                  <a:schemeClr val="bg1"/>
                </a:solidFill>
                <a:effectLst/>
                <a:uLnTx/>
                <a:uFillTx/>
                <a:ea typeface="Lato" panose="020F0502020204030203" pitchFamily="34" charset="0"/>
                <a:cs typeface="Lato" panose="020F0502020204030203" pitchFamily="34" charset="0"/>
              </a:rPr>
              <a:t>for all</a:t>
            </a:r>
          </a:p>
        </p:txBody>
      </p:sp>
      <p:pic>
        <p:nvPicPr>
          <p:cNvPr id="28" name="Picture 27">
            <a:extLst>
              <a:ext uri="{FF2B5EF4-FFF2-40B4-BE49-F238E27FC236}">
                <a16:creationId xmlns:a16="http://schemas.microsoft.com/office/drawing/2014/main" id="{2D0E2B19-3D8A-48DD-B9F0-9220E0B97B3B}"/>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8758998" y="2444081"/>
            <a:ext cx="1646323" cy="1914788"/>
          </a:xfrm>
          <a:prstGeom prst="rect">
            <a:avLst/>
          </a:prstGeom>
        </p:spPr>
      </p:pic>
    </p:spTree>
    <p:extLst>
      <p:ext uri="{BB962C8B-B14F-4D97-AF65-F5344CB8AC3E}">
        <p14:creationId xmlns:p14="http://schemas.microsoft.com/office/powerpoint/2010/main" val="2975290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B3C16B-4EB1-4571-8A2F-FFCBAAE6070C}"/>
              </a:ext>
            </a:extLst>
          </p:cNvPr>
          <p:cNvPicPr>
            <a:picLocks noChangeAspect="1"/>
          </p:cNvPicPr>
          <p:nvPr/>
        </p:nvPicPr>
        <p:blipFill>
          <a:blip r:embed="rId3"/>
          <a:stretch>
            <a:fillRect/>
          </a:stretch>
        </p:blipFill>
        <p:spPr>
          <a:xfrm>
            <a:off x="0" y="1210056"/>
            <a:ext cx="12192000" cy="4803648"/>
          </a:xfrm>
          <a:prstGeom prst="rect">
            <a:avLst/>
          </a:prstGeom>
        </p:spPr>
      </p:pic>
      <p:sp>
        <p:nvSpPr>
          <p:cNvPr id="4" name="Rectangle 3">
            <a:extLst>
              <a:ext uri="{FF2B5EF4-FFF2-40B4-BE49-F238E27FC236}">
                <a16:creationId xmlns:a16="http://schemas.microsoft.com/office/drawing/2014/main" id="{B5AF4BA2-85FB-AD20-810D-80F26CCAC71E}"/>
              </a:ext>
            </a:extLst>
          </p:cNvPr>
          <p:cNvSpPr/>
          <p:nvPr/>
        </p:nvSpPr>
        <p:spPr>
          <a:xfrm>
            <a:off x="91440" y="1210056"/>
            <a:ext cx="2011680" cy="69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F3D321B-1CBF-DCA1-B9D2-1B4DA3FDACC7}"/>
              </a:ext>
            </a:extLst>
          </p:cNvPr>
          <p:cNvSpPr>
            <a:spLocks noGrp="1"/>
          </p:cNvSpPr>
          <p:nvPr>
            <p:ph type="title"/>
          </p:nvPr>
        </p:nvSpPr>
        <p:spPr/>
        <p:txBody>
          <a:bodyPr/>
          <a:lstStyle/>
          <a:p>
            <a:r>
              <a:rPr lang="en-GB"/>
              <a:t>Staffing</a:t>
            </a:r>
          </a:p>
        </p:txBody>
      </p:sp>
    </p:spTree>
    <p:extLst>
      <p:ext uri="{BB962C8B-B14F-4D97-AF65-F5344CB8AC3E}">
        <p14:creationId xmlns:p14="http://schemas.microsoft.com/office/powerpoint/2010/main" val="42460235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09C03-6304-4E87-AD5F-92C1D1EDB20A}"/>
              </a:ext>
            </a:extLst>
          </p:cNvPr>
          <p:cNvSpPr>
            <a:spLocks noGrp="1"/>
          </p:cNvSpPr>
          <p:nvPr>
            <p:ph type="title"/>
          </p:nvPr>
        </p:nvSpPr>
        <p:spPr/>
        <p:txBody>
          <a:bodyPr/>
          <a:lstStyle/>
          <a:p>
            <a:r>
              <a:rPr lang="en-GB" sz="2400"/>
              <a:t>NIHR Manchester BRC 2022</a:t>
            </a:r>
            <a:endParaRPr lang="en-GB"/>
          </a:p>
        </p:txBody>
      </p:sp>
      <p:pic>
        <p:nvPicPr>
          <p:cNvPr id="6" name="Picture 5">
            <a:extLst>
              <a:ext uri="{FF2B5EF4-FFF2-40B4-BE49-F238E27FC236}">
                <a16:creationId xmlns:a16="http://schemas.microsoft.com/office/drawing/2014/main" id="{2C051985-5F4C-4AE1-BFC0-A30CD0678C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8770"/>
          <a:stretch/>
        </p:blipFill>
        <p:spPr>
          <a:xfrm>
            <a:off x="916883" y="2695187"/>
            <a:ext cx="2221962" cy="2948410"/>
          </a:xfrm>
          <a:prstGeom prst="rect">
            <a:avLst/>
          </a:prstGeom>
        </p:spPr>
      </p:pic>
      <p:pic>
        <p:nvPicPr>
          <p:cNvPr id="7" name="Picture 2">
            <a:extLst>
              <a:ext uri="{FF2B5EF4-FFF2-40B4-BE49-F238E27FC236}">
                <a16:creationId xmlns:a16="http://schemas.microsoft.com/office/drawing/2014/main" id="{ED144D85-42E6-47A9-9BE9-998A59922C2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77957" y="3661541"/>
            <a:ext cx="1910101" cy="809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A67A6D9-20E8-43ED-AF2F-5826C19791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8770"/>
          <a:stretch/>
        </p:blipFill>
        <p:spPr>
          <a:xfrm>
            <a:off x="3792083" y="2695187"/>
            <a:ext cx="2221962" cy="2948409"/>
          </a:xfrm>
          <a:prstGeom prst="rect">
            <a:avLst/>
          </a:prstGeom>
        </p:spPr>
      </p:pic>
      <p:pic>
        <p:nvPicPr>
          <p:cNvPr id="4" name="Graphic 3">
            <a:extLst>
              <a:ext uri="{FF2B5EF4-FFF2-40B4-BE49-F238E27FC236}">
                <a16:creationId xmlns:a16="http://schemas.microsoft.com/office/drawing/2014/main" id="{979E6248-FF29-BDFA-F03E-69110C7472FD}"/>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4531" t="30063" r="30997" b="18949"/>
          <a:stretch/>
        </p:blipFill>
        <p:spPr>
          <a:xfrm>
            <a:off x="4109776" y="1033839"/>
            <a:ext cx="8082224" cy="7006125"/>
          </a:xfrm>
          <a:prstGeom prst="rect">
            <a:avLst/>
          </a:prstGeom>
        </p:spPr>
      </p:pic>
      <p:sp>
        <p:nvSpPr>
          <p:cNvPr id="3" name="TextBox 2">
            <a:extLst>
              <a:ext uri="{FF2B5EF4-FFF2-40B4-BE49-F238E27FC236}">
                <a16:creationId xmlns:a16="http://schemas.microsoft.com/office/drawing/2014/main" id="{6BFD9D58-EF90-88F6-5242-8571739F5625}"/>
              </a:ext>
            </a:extLst>
          </p:cNvPr>
          <p:cNvSpPr txBox="1"/>
          <p:nvPr/>
        </p:nvSpPr>
        <p:spPr>
          <a:xfrm>
            <a:off x="10677605" y="5212727"/>
            <a:ext cx="984661" cy="354008"/>
          </a:xfrm>
          <a:prstGeom prst="rect">
            <a:avLst/>
          </a:prstGeom>
          <a:noFill/>
        </p:spPr>
        <p:txBody>
          <a:bodyPr wrap="square" rtlCol="0">
            <a:spAutoFit/>
          </a:bodyPr>
          <a:lstStyle/>
          <a:p>
            <a:pPr algn="ctr">
              <a:lnSpc>
                <a:spcPts val="1000"/>
              </a:lnSpc>
            </a:pPr>
            <a:r>
              <a:rPr lang="en-GB" sz="1000" b="1">
                <a:solidFill>
                  <a:schemeClr val="bg1"/>
                </a:solidFill>
              </a:rPr>
              <a:t>Greater Manchester</a:t>
            </a:r>
          </a:p>
        </p:txBody>
      </p:sp>
      <p:sp>
        <p:nvSpPr>
          <p:cNvPr id="5" name="TextBox 4">
            <a:extLst>
              <a:ext uri="{FF2B5EF4-FFF2-40B4-BE49-F238E27FC236}">
                <a16:creationId xmlns:a16="http://schemas.microsoft.com/office/drawing/2014/main" id="{880AA1AB-46A1-990A-28B6-88804215965C}"/>
              </a:ext>
            </a:extLst>
          </p:cNvPr>
          <p:cNvSpPr txBox="1"/>
          <p:nvPr/>
        </p:nvSpPr>
        <p:spPr>
          <a:xfrm>
            <a:off x="10290455" y="4765019"/>
            <a:ext cx="984662" cy="246221"/>
          </a:xfrm>
          <a:prstGeom prst="rect">
            <a:avLst/>
          </a:prstGeom>
          <a:noFill/>
        </p:spPr>
        <p:txBody>
          <a:bodyPr wrap="square" rtlCol="0">
            <a:spAutoFit/>
          </a:bodyPr>
          <a:lstStyle/>
          <a:p>
            <a:pPr algn="r"/>
            <a:r>
              <a:rPr lang="en-GB" sz="1000" b="1">
                <a:solidFill>
                  <a:schemeClr val="bg1"/>
                </a:solidFill>
              </a:rPr>
              <a:t>Lancashire</a:t>
            </a:r>
          </a:p>
        </p:txBody>
      </p:sp>
      <p:sp>
        <p:nvSpPr>
          <p:cNvPr id="9" name="TextBox 8">
            <a:extLst>
              <a:ext uri="{FF2B5EF4-FFF2-40B4-BE49-F238E27FC236}">
                <a16:creationId xmlns:a16="http://schemas.microsoft.com/office/drawing/2014/main" id="{EFC9E302-4EB4-53EE-5A99-A7D79ABE8E48}"/>
              </a:ext>
            </a:extLst>
          </p:cNvPr>
          <p:cNvSpPr txBox="1"/>
          <p:nvPr/>
        </p:nvSpPr>
        <p:spPr>
          <a:xfrm>
            <a:off x="10218947" y="3943231"/>
            <a:ext cx="857303" cy="351839"/>
          </a:xfrm>
          <a:prstGeom prst="rect">
            <a:avLst/>
          </a:prstGeom>
          <a:noFill/>
        </p:spPr>
        <p:txBody>
          <a:bodyPr wrap="square" rtlCol="0">
            <a:spAutoFit/>
          </a:bodyPr>
          <a:lstStyle/>
          <a:p>
            <a:pPr algn="ctr">
              <a:lnSpc>
                <a:spcPts val="1000"/>
              </a:lnSpc>
            </a:pPr>
            <a:r>
              <a:rPr lang="en-GB" sz="1000" b="1">
                <a:solidFill>
                  <a:schemeClr val="bg1"/>
                </a:solidFill>
              </a:rPr>
              <a:t>South Cumbria</a:t>
            </a:r>
          </a:p>
        </p:txBody>
      </p:sp>
    </p:spTree>
    <p:extLst>
      <p:ext uri="{BB962C8B-B14F-4D97-AF65-F5344CB8AC3E}">
        <p14:creationId xmlns:p14="http://schemas.microsoft.com/office/powerpoint/2010/main" val="1311669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Graphic 1032">
            <a:extLst>
              <a:ext uri="{FF2B5EF4-FFF2-40B4-BE49-F238E27FC236}">
                <a16:creationId xmlns:a16="http://schemas.microsoft.com/office/drawing/2014/main" id="{A018D0CB-2CD8-B168-8E2A-278F345E66D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70833" y="-102520"/>
            <a:ext cx="5538250" cy="6818630"/>
          </a:xfrm>
          <a:prstGeom prst="rect">
            <a:avLst/>
          </a:prstGeom>
        </p:spPr>
      </p:pic>
      <p:sp>
        <p:nvSpPr>
          <p:cNvPr id="22" name="TextBox 21">
            <a:extLst>
              <a:ext uri="{FF2B5EF4-FFF2-40B4-BE49-F238E27FC236}">
                <a16:creationId xmlns:a16="http://schemas.microsoft.com/office/drawing/2014/main" id="{04541FE4-207A-4F80-9DD1-8B5A9B14442B}"/>
              </a:ext>
            </a:extLst>
          </p:cNvPr>
          <p:cNvSpPr txBox="1"/>
          <p:nvPr/>
        </p:nvSpPr>
        <p:spPr>
          <a:xfrm>
            <a:off x="664147" y="2078368"/>
            <a:ext cx="5861759" cy="2308324"/>
          </a:xfrm>
          <a:prstGeom prst="rect">
            <a:avLst/>
          </a:prstGeom>
          <a:noFill/>
        </p:spPr>
        <p:txBody>
          <a:bodyPr wrap="square" lIns="91440" tIns="45720" rIns="91440" bIns="45720" rtlCol="0" anchor="t">
            <a:spAutoFit/>
          </a:bodyPr>
          <a:lstStyle/>
          <a:p>
            <a:pPr marL="342900" lvl="0" indent="-342900">
              <a:buSzPct val="100000"/>
              <a:buFont typeface="Calibri" panose="020F0502020204030204" pitchFamily="34" charset="0"/>
              <a:buChar char="•"/>
            </a:pPr>
            <a:r>
              <a:rPr lang="en-GB" sz="1600"/>
              <a:t>Collaborations between Universities and NHS Trusts as leading centres of excellence in experimental medicine</a:t>
            </a:r>
          </a:p>
          <a:p>
            <a:pPr marL="285750" lvl="0" indent="-285750">
              <a:buSzPct val="100000"/>
              <a:buFont typeface="Calibri" panose="020F0502020204030204" pitchFamily="34" charset="0"/>
              <a:buChar char="•"/>
            </a:pPr>
            <a:endParaRPr lang="en-GB" sz="1600"/>
          </a:p>
          <a:p>
            <a:pPr marL="342900" lvl="0" indent="-342900">
              <a:buSzPct val="100000"/>
              <a:buFont typeface="Calibri" panose="020F0502020204030204" pitchFamily="34" charset="0"/>
              <a:buChar char="•"/>
            </a:pPr>
            <a:r>
              <a:rPr lang="en-GB" sz="1600"/>
              <a:t>National Institute for Health and Care Research (NIHR) has awarded nearly £790 million to 20 NIHR BRCs across England (2022-27)</a:t>
            </a:r>
          </a:p>
          <a:p>
            <a:pPr marL="285750" lvl="0" indent="-285750">
              <a:buSzPct val="100000"/>
              <a:buFont typeface="Calibri" panose="020F0502020204030204" pitchFamily="34" charset="0"/>
              <a:buChar char="•"/>
            </a:pPr>
            <a:endParaRPr lang="en-GB" sz="1600"/>
          </a:p>
          <a:p>
            <a:pPr marL="342900" lvl="0" indent="-342900">
              <a:spcAft>
                <a:spcPts val="800"/>
              </a:spcAft>
              <a:buSzPct val="100000"/>
              <a:buFont typeface="Calibri" panose="020F0502020204030204" pitchFamily="34" charset="0"/>
              <a:buChar char="•"/>
            </a:pPr>
            <a:r>
              <a:rPr lang="en-US" sz="1600"/>
              <a:t>Translating scientific breakthroughs into new treatments, diagnostics and medical technologies</a:t>
            </a:r>
            <a:endParaRPr lang="en-GB" sz="1600"/>
          </a:p>
        </p:txBody>
      </p:sp>
      <p:sp>
        <p:nvSpPr>
          <p:cNvPr id="11" name="Title 1">
            <a:extLst>
              <a:ext uri="{FF2B5EF4-FFF2-40B4-BE49-F238E27FC236}">
                <a16:creationId xmlns:a16="http://schemas.microsoft.com/office/drawing/2014/main" id="{6D972C04-DB5C-4872-A26F-6A7F43EDB841}"/>
              </a:ext>
            </a:extLst>
          </p:cNvPr>
          <p:cNvSpPr txBox="1">
            <a:spLocks/>
          </p:cNvSpPr>
          <p:nvPr/>
        </p:nvSpPr>
        <p:spPr>
          <a:xfrm>
            <a:off x="9958488" y="2581288"/>
            <a:ext cx="1569365" cy="2618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1100" b="0">
                <a:solidFill>
                  <a:srgbClr val="193E72"/>
                </a:solidFill>
              </a:rPr>
              <a:t>Newcastle</a:t>
            </a:r>
          </a:p>
        </p:txBody>
      </p:sp>
      <p:sp>
        <p:nvSpPr>
          <p:cNvPr id="12" name="Title 1">
            <a:extLst>
              <a:ext uri="{FF2B5EF4-FFF2-40B4-BE49-F238E27FC236}">
                <a16:creationId xmlns:a16="http://schemas.microsoft.com/office/drawing/2014/main" id="{8FCE9393-3154-47A1-A477-1E6197E322A1}"/>
              </a:ext>
            </a:extLst>
          </p:cNvPr>
          <p:cNvSpPr txBox="1">
            <a:spLocks/>
          </p:cNvSpPr>
          <p:nvPr/>
        </p:nvSpPr>
        <p:spPr>
          <a:xfrm>
            <a:off x="10288643" y="3820708"/>
            <a:ext cx="1353144" cy="1887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1100" b="0">
                <a:solidFill>
                  <a:srgbClr val="193E72"/>
                </a:solidFill>
              </a:rPr>
              <a:t>Leeds</a:t>
            </a:r>
          </a:p>
        </p:txBody>
      </p:sp>
      <p:sp>
        <p:nvSpPr>
          <p:cNvPr id="13" name="Title 1">
            <a:extLst>
              <a:ext uri="{FF2B5EF4-FFF2-40B4-BE49-F238E27FC236}">
                <a16:creationId xmlns:a16="http://schemas.microsoft.com/office/drawing/2014/main" id="{96F0DE7A-0E0B-4B3A-9E3D-A81781E66378}"/>
              </a:ext>
            </a:extLst>
          </p:cNvPr>
          <p:cNvSpPr txBox="1">
            <a:spLocks/>
          </p:cNvSpPr>
          <p:nvPr/>
        </p:nvSpPr>
        <p:spPr>
          <a:xfrm>
            <a:off x="7925568" y="3847876"/>
            <a:ext cx="1776686" cy="2157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a:solidFill>
                  <a:srgbClr val="193E72"/>
                </a:solidFill>
              </a:rPr>
              <a:t>Manchester</a:t>
            </a:r>
          </a:p>
        </p:txBody>
      </p:sp>
      <p:sp>
        <p:nvSpPr>
          <p:cNvPr id="14" name="Title 1">
            <a:extLst>
              <a:ext uri="{FF2B5EF4-FFF2-40B4-BE49-F238E27FC236}">
                <a16:creationId xmlns:a16="http://schemas.microsoft.com/office/drawing/2014/main" id="{2DF076B1-D19E-4CC1-BC24-D80287347336}"/>
              </a:ext>
            </a:extLst>
          </p:cNvPr>
          <p:cNvSpPr txBox="1">
            <a:spLocks/>
          </p:cNvSpPr>
          <p:nvPr/>
        </p:nvSpPr>
        <p:spPr>
          <a:xfrm>
            <a:off x="9958488" y="3491228"/>
            <a:ext cx="1776686" cy="2221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1100" b="0">
                <a:solidFill>
                  <a:srgbClr val="193E72"/>
                </a:solidFill>
              </a:rPr>
              <a:t>Sheffield</a:t>
            </a:r>
          </a:p>
        </p:txBody>
      </p:sp>
      <p:sp>
        <p:nvSpPr>
          <p:cNvPr id="15" name="Title 1">
            <a:extLst>
              <a:ext uri="{FF2B5EF4-FFF2-40B4-BE49-F238E27FC236}">
                <a16:creationId xmlns:a16="http://schemas.microsoft.com/office/drawing/2014/main" id="{5C51B868-141A-421D-BB5B-CAE5D2881D86}"/>
              </a:ext>
            </a:extLst>
          </p:cNvPr>
          <p:cNvSpPr txBox="1">
            <a:spLocks/>
          </p:cNvSpPr>
          <p:nvPr/>
        </p:nvSpPr>
        <p:spPr>
          <a:xfrm>
            <a:off x="8522610" y="4532852"/>
            <a:ext cx="1776686" cy="3614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b="0">
                <a:solidFill>
                  <a:srgbClr val="193E72"/>
                </a:solidFill>
              </a:rPr>
              <a:t>Nottingham</a:t>
            </a:r>
          </a:p>
        </p:txBody>
      </p:sp>
      <p:sp>
        <p:nvSpPr>
          <p:cNvPr id="16" name="Title 1">
            <a:extLst>
              <a:ext uri="{FF2B5EF4-FFF2-40B4-BE49-F238E27FC236}">
                <a16:creationId xmlns:a16="http://schemas.microsoft.com/office/drawing/2014/main" id="{302F7658-3DE6-4BE7-822C-49A4D2B8A8FF}"/>
              </a:ext>
            </a:extLst>
          </p:cNvPr>
          <p:cNvSpPr txBox="1">
            <a:spLocks/>
          </p:cNvSpPr>
          <p:nvPr/>
        </p:nvSpPr>
        <p:spPr>
          <a:xfrm>
            <a:off x="10208893" y="4237992"/>
            <a:ext cx="841850" cy="2028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b="0">
                <a:solidFill>
                  <a:srgbClr val="193E72"/>
                </a:solidFill>
              </a:rPr>
              <a:t>Leicester</a:t>
            </a:r>
          </a:p>
        </p:txBody>
      </p:sp>
      <p:sp>
        <p:nvSpPr>
          <p:cNvPr id="17" name="Title 1">
            <a:extLst>
              <a:ext uri="{FF2B5EF4-FFF2-40B4-BE49-F238E27FC236}">
                <a16:creationId xmlns:a16="http://schemas.microsoft.com/office/drawing/2014/main" id="{3AD1ADE0-A429-4EAF-97EA-63A88570D6CB}"/>
              </a:ext>
            </a:extLst>
          </p:cNvPr>
          <p:cNvSpPr txBox="1">
            <a:spLocks/>
          </p:cNvSpPr>
          <p:nvPr/>
        </p:nvSpPr>
        <p:spPr>
          <a:xfrm>
            <a:off x="10753444" y="4656302"/>
            <a:ext cx="1776686" cy="3614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1100" b="0">
                <a:solidFill>
                  <a:srgbClr val="193E72"/>
                </a:solidFill>
              </a:rPr>
              <a:t>Cambridge</a:t>
            </a:r>
          </a:p>
        </p:txBody>
      </p:sp>
      <p:sp>
        <p:nvSpPr>
          <p:cNvPr id="18" name="Title 1">
            <a:extLst>
              <a:ext uri="{FF2B5EF4-FFF2-40B4-BE49-F238E27FC236}">
                <a16:creationId xmlns:a16="http://schemas.microsoft.com/office/drawing/2014/main" id="{1E1011B0-8D57-46E1-B017-1FF3AB1A4AE5}"/>
              </a:ext>
            </a:extLst>
          </p:cNvPr>
          <p:cNvSpPr txBox="1">
            <a:spLocks/>
          </p:cNvSpPr>
          <p:nvPr/>
        </p:nvSpPr>
        <p:spPr>
          <a:xfrm>
            <a:off x="8215434" y="4897642"/>
            <a:ext cx="1776686" cy="240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b="0">
                <a:solidFill>
                  <a:srgbClr val="193E72"/>
                </a:solidFill>
              </a:rPr>
              <a:t>Birmingham</a:t>
            </a:r>
          </a:p>
        </p:txBody>
      </p:sp>
      <p:sp>
        <p:nvSpPr>
          <p:cNvPr id="20" name="Title 1">
            <a:extLst>
              <a:ext uri="{FF2B5EF4-FFF2-40B4-BE49-F238E27FC236}">
                <a16:creationId xmlns:a16="http://schemas.microsoft.com/office/drawing/2014/main" id="{0E6B0743-00A0-42D3-A6B0-576CDA282BB2}"/>
              </a:ext>
            </a:extLst>
          </p:cNvPr>
          <p:cNvSpPr txBox="1">
            <a:spLocks/>
          </p:cNvSpPr>
          <p:nvPr/>
        </p:nvSpPr>
        <p:spPr>
          <a:xfrm>
            <a:off x="10055756" y="5063615"/>
            <a:ext cx="794845" cy="190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800" b="0">
                <a:solidFill>
                  <a:srgbClr val="193E72"/>
                </a:solidFill>
              </a:rPr>
              <a:t>Oxford, Oxford Health</a:t>
            </a:r>
          </a:p>
        </p:txBody>
      </p:sp>
      <p:sp>
        <p:nvSpPr>
          <p:cNvPr id="21" name="Title 1">
            <a:extLst>
              <a:ext uri="{FF2B5EF4-FFF2-40B4-BE49-F238E27FC236}">
                <a16:creationId xmlns:a16="http://schemas.microsoft.com/office/drawing/2014/main" id="{BE2DF373-ADD6-4FD3-A36D-B1C5A6B65A1B}"/>
              </a:ext>
            </a:extLst>
          </p:cNvPr>
          <p:cNvSpPr txBox="1">
            <a:spLocks/>
          </p:cNvSpPr>
          <p:nvPr/>
        </p:nvSpPr>
        <p:spPr>
          <a:xfrm>
            <a:off x="9618251" y="5489452"/>
            <a:ext cx="747737" cy="1887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b="0">
                <a:solidFill>
                  <a:srgbClr val="193E72"/>
                </a:solidFill>
              </a:rPr>
              <a:t>Bristol</a:t>
            </a:r>
          </a:p>
        </p:txBody>
      </p:sp>
      <p:sp>
        <p:nvSpPr>
          <p:cNvPr id="23" name="Title 1">
            <a:extLst>
              <a:ext uri="{FF2B5EF4-FFF2-40B4-BE49-F238E27FC236}">
                <a16:creationId xmlns:a16="http://schemas.microsoft.com/office/drawing/2014/main" id="{7A59022E-1B3E-4411-A90B-35BA07000A1B}"/>
              </a:ext>
            </a:extLst>
          </p:cNvPr>
          <p:cNvSpPr txBox="1">
            <a:spLocks/>
          </p:cNvSpPr>
          <p:nvPr/>
        </p:nvSpPr>
        <p:spPr>
          <a:xfrm>
            <a:off x="10115536" y="5651872"/>
            <a:ext cx="1776686" cy="3614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1100" b="0">
                <a:solidFill>
                  <a:srgbClr val="193E72"/>
                </a:solidFill>
              </a:rPr>
              <a:t>Southampton</a:t>
            </a:r>
          </a:p>
        </p:txBody>
      </p:sp>
      <p:sp>
        <p:nvSpPr>
          <p:cNvPr id="24" name="Title 1">
            <a:extLst>
              <a:ext uri="{FF2B5EF4-FFF2-40B4-BE49-F238E27FC236}">
                <a16:creationId xmlns:a16="http://schemas.microsoft.com/office/drawing/2014/main" id="{6B25EADE-CC6B-4D87-8B2D-A8036FC2D2DB}"/>
              </a:ext>
            </a:extLst>
          </p:cNvPr>
          <p:cNvSpPr txBox="1">
            <a:spLocks/>
          </p:cNvSpPr>
          <p:nvPr/>
        </p:nvSpPr>
        <p:spPr>
          <a:xfrm>
            <a:off x="8760633" y="5864033"/>
            <a:ext cx="741065" cy="1812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pPr algn="r"/>
            <a:r>
              <a:rPr lang="en-GB" sz="1100" b="0">
                <a:solidFill>
                  <a:srgbClr val="193E72"/>
                </a:solidFill>
              </a:rPr>
              <a:t>Exeter</a:t>
            </a:r>
          </a:p>
        </p:txBody>
      </p:sp>
      <p:sp>
        <p:nvSpPr>
          <p:cNvPr id="27" name="Title 1">
            <a:extLst>
              <a:ext uri="{FF2B5EF4-FFF2-40B4-BE49-F238E27FC236}">
                <a16:creationId xmlns:a16="http://schemas.microsoft.com/office/drawing/2014/main" id="{E052376A-2CF4-47FE-9B4A-9D0F65C74A57}"/>
              </a:ext>
            </a:extLst>
          </p:cNvPr>
          <p:cNvSpPr txBox="1">
            <a:spLocks/>
          </p:cNvSpPr>
          <p:nvPr/>
        </p:nvSpPr>
        <p:spPr>
          <a:xfrm>
            <a:off x="11189719" y="5460312"/>
            <a:ext cx="1156082" cy="1949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600" b="0">
                <a:solidFill>
                  <a:srgbClr val="193E72"/>
                </a:solidFill>
              </a:rPr>
              <a:t>Barts</a:t>
            </a:r>
          </a:p>
        </p:txBody>
      </p:sp>
      <p:sp>
        <p:nvSpPr>
          <p:cNvPr id="28" name="Title 1">
            <a:extLst>
              <a:ext uri="{FF2B5EF4-FFF2-40B4-BE49-F238E27FC236}">
                <a16:creationId xmlns:a16="http://schemas.microsoft.com/office/drawing/2014/main" id="{0A61EF7E-E923-4E61-AF48-44AB48BFD324}"/>
              </a:ext>
            </a:extLst>
          </p:cNvPr>
          <p:cNvSpPr txBox="1">
            <a:spLocks/>
          </p:cNvSpPr>
          <p:nvPr/>
        </p:nvSpPr>
        <p:spPr>
          <a:xfrm>
            <a:off x="11189719" y="5864775"/>
            <a:ext cx="1016649" cy="2527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600" b="0">
                <a:solidFill>
                  <a:srgbClr val="193E72"/>
                </a:solidFill>
              </a:rPr>
              <a:t>Great Ormond Street</a:t>
            </a:r>
          </a:p>
        </p:txBody>
      </p:sp>
      <p:sp>
        <p:nvSpPr>
          <p:cNvPr id="29" name="Title 1">
            <a:extLst>
              <a:ext uri="{FF2B5EF4-FFF2-40B4-BE49-F238E27FC236}">
                <a16:creationId xmlns:a16="http://schemas.microsoft.com/office/drawing/2014/main" id="{B2B1A165-4F17-41CD-A090-BD5CA49E096B}"/>
              </a:ext>
            </a:extLst>
          </p:cNvPr>
          <p:cNvSpPr txBox="1">
            <a:spLocks/>
          </p:cNvSpPr>
          <p:nvPr/>
        </p:nvSpPr>
        <p:spPr>
          <a:xfrm>
            <a:off x="11189719" y="6163972"/>
            <a:ext cx="831222" cy="183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600" b="0">
                <a:solidFill>
                  <a:srgbClr val="193E72"/>
                </a:solidFill>
              </a:rPr>
              <a:t>Imperial</a:t>
            </a:r>
          </a:p>
        </p:txBody>
      </p:sp>
      <p:sp>
        <p:nvSpPr>
          <p:cNvPr id="30" name="Title 1">
            <a:extLst>
              <a:ext uri="{FF2B5EF4-FFF2-40B4-BE49-F238E27FC236}">
                <a16:creationId xmlns:a16="http://schemas.microsoft.com/office/drawing/2014/main" id="{E0345114-8F6B-42E7-912A-A7F402246AFC}"/>
              </a:ext>
            </a:extLst>
          </p:cNvPr>
          <p:cNvSpPr txBox="1">
            <a:spLocks/>
          </p:cNvSpPr>
          <p:nvPr/>
        </p:nvSpPr>
        <p:spPr>
          <a:xfrm>
            <a:off x="11189719" y="5605202"/>
            <a:ext cx="934343" cy="169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600" b="0">
                <a:solidFill>
                  <a:srgbClr val="193E72"/>
                </a:solidFill>
              </a:rPr>
              <a:t>Maudsley</a:t>
            </a:r>
          </a:p>
        </p:txBody>
      </p:sp>
      <p:sp>
        <p:nvSpPr>
          <p:cNvPr id="31" name="Title 1">
            <a:extLst>
              <a:ext uri="{FF2B5EF4-FFF2-40B4-BE49-F238E27FC236}">
                <a16:creationId xmlns:a16="http://schemas.microsoft.com/office/drawing/2014/main" id="{08DAF035-31B4-4D4E-8134-1D7715D8CBBE}"/>
              </a:ext>
            </a:extLst>
          </p:cNvPr>
          <p:cNvSpPr txBox="1">
            <a:spLocks/>
          </p:cNvSpPr>
          <p:nvPr/>
        </p:nvSpPr>
        <p:spPr>
          <a:xfrm>
            <a:off x="11189719" y="6025281"/>
            <a:ext cx="856083" cy="183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600" b="0">
                <a:solidFill>
                  <a:srgbClr val="193E72"/>
                </a:solidFill>
              </a:rPr>
              <a:t>Moorfields</a:t>
            </a:r>
          </a:p>
        </p:txBody>
      </p:sp>
      <p:sp>
        <p:nvSpPr>
          <p:cNvPr id="32" name="Title 1">
            <a:extLst>
              <a:ext uri="{FF2B5EF4-FFF2-40B4-BE49-F238E27FC236}">
                <a16:creationId xmlns:a16="http://schemas.microsoft.com/office/drawing/2014/main" id="{6EA1926F-FA57-4E4D-9E7B-2C7B0F9C5A05}"/>
              </a:ext>
            </a:extLst>
          </p:cNvPr>
          <p:cNvSpPr txBox="1">
            <a:spLocks/>
          </p:cNvSpPr>
          <p:nvPr/>
        </p:nvSpPr>
        <p:spPr>
          <a:xfrm>
            <a:off x="11189719" y="6288374"/>
            <a:ext cx="1405005" cy="2329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600" b="0">
                <a:solidFill>
                  <a:srgbClr val="193E72"/>
                </a:solidFill>
              </a:rPr>
              <a:t>The Royal Marsden</a:t>
            </a:r>
          </a:p>
        </p:txBody>
      </p:sp>
      <p:sp>
        <p:nvSpPr>
          <p:cNvPr id="33" name="Title 1">
            <a:extLst>
              <a:ext uri="{FF2B5EF4-FFF2-40B4-BE49-F238E27FC236}">
                <a16:creationId xmlns:a16="http://schemas.microsoft.com/office/drawing/2014/main" id="{D62F6D33-7FFD-4C3C-B019-7F11388167BA}"/>
              </a:ext>
            </a:extLst>
          </p:cNvPr>
          <p:cNvSpPr txBox="1">
            <a:spLocks/>
          </p:cNvSpPr>
          <p:nvPr/>
        </p:nvSpPr>
        <p:spPr>
          <a:xfrm>
            <a:off x="11189719" y="5719467"/>
            <a:ext cx="1035516" cy="2257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600" b="0">
                <a:solidFill>
                  <a:srgbClr val="193E72"/>
                </a:solidFill>
              </a:rPr>
              <a:t>ULC Hospitals</a:t>
            </a:r>
          </a:p>
        </p:txBody>
      </p:sp>
      <p:sp>
        <p:nvSpPr>
          <p:cNvPr id="53" name="Title 52">
            <a:extLst>
              <a:ext uri="{FF2B5EF4-FFF2-40B4-BE49-F238E27FC236}">
                <a16:creationId xmlns:a16="http://schemas.microsoft.com/office/drawing/2014/main" id="{FF70A43A-7E02-4870-8DBA-CDE5091DCDAB}"/>
              </a:ext>
            </a:extLst>
          </p:cNvPr>
          <p:cNvSpPr>
            <a:spLocks noGrp="1"/>
          </p:cNvSpPr>
          <p:nvPr>
            <p:ph type="title"/>
          </p:nvPr>
        </p:nvSpPr>
        <p:spPr/>
        <p:txBody>
          <a:bodyPr/>
          <a:lstStyle/>
          <a:p>
            <a:r>
              <a:rPr lang="en-GB"/>
              <a:t>Biomedical Research Centres (BRCs)</a:t>
            </a:r>
          </a:p>
        </p:txBody>
      </p:sp>
      <p:sp>
        <p:nvSpPr>
          <p:cNvPr id="55" name="Title 1">
            <a:extLst>
              <a:ext uri="{FF2B5EF4-FFF2-40B4-BE49-F238E27FC236}">
                <a16:creationId xmlns:a16="http://schemas.microsoft.com/office/drawing/2014/main" id="{E5A67375-E593-4B77-AB65-86D0CCE7B837}"/>
              </a:ext>
            </a:extLst>
          </p:cNvPr>
          <p:cNvSpPr txBox="1">
            <a:spLocks/>
          </p:cNvSpPr>
          <p:nvPr/>
        </p:nvSpPr>
        <p:spPr>
          <a:xfrm>
            <a:off x="10691462" y="5240206"/>
            <a:ext cx="1141608" cy="20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sz="1100" b="0">
                <a:solidFill>
                  <a:srgbClr val="193E72"/>
                </a:solidFill>
              </a:rPr>
              <a:t>London</a:t>
            </a:r>
          </a:p>
        </p:txBody>
      </p:sp>
      <p:pic>
        <p:nvPicPr>
          <p:cNvPr id="54" name="Picture 53" descr="Icon&#10;&#10;Description automatically generated">
            <a:extLst>
              <a:ext uri="{FF2B5EF4-FFF2-40B4-BE49-F238E27FC236}">
                <a16:creationId xmlns:a16="http://schemas.microsoft.com/office/drawing/2014/main" id="{0547AEC1-F922-4E31-8FB8-3BE5CE03E1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58048">
            <a:off x="-315727" y="4961077"/>
            <a:ext cx="2293833" cy="2023740"/>
          </a:xfrm>
          <a:prstGeom prst="rect">
            <a:avLst/>
          </a:prstGeom>
        </p:spPr>
      </p:pic>
    </p:spTree>
    <p:extLst>
      <p:ext uri="{BB962C8B-B14F-4D97-AF65-F5344CB8AC3E}">
        <p14:creationId xmlns:p14="http://schemas.microsoft.com/office/powerpoint/2010/main" val="2840815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B901C95D-0D10-423F-B415-7FF18E43EFED}"/>
              </a:ext>
            </a:extLst>
          </p:cNvPr>
          <p:cNvSpPr txBox="1"/>
          <p:nvPr/>
        </p:nvSpPr>
        <p:spPr>
          <a:xfrm>
            <a:off x="3807198" y="2614560"/>
            <a:ext cx="7200325" cy="1569660"/>
          </a:xfrm>
          <a:prstGeom prst="rect">
            <a:avLst/>
          </a:prstGeom>
          <a:noFill/>
        </p:spPr>
        <p:txBody>
          <a:bodyPr wrap="square" lIns="91440" tIns="45720" rIns="91440" bIns="45720" anchor="t">
            <a:spAutoFit/>
          </a:bodyPr>
          <a:lstStyle/>
          <a:p>
            <a:r>
              <a:rPr lang="en-GB" sz="1600" b="1">
                <a:latin typeface="Calibri (Body)"/>
              </a:rPr>
              <a:t>We aim to:</a:t>
            </a:r>
            <a:endParaRPr lang="en-GB" sz="1600">
              <a:latin typeface="Calibri (Body)"/>
            </a:endParaRPr>
          </a:p>
          <a:p>
            <a:pPr marL="285750" indent="-285750">
              <a:buFont typeface="Arial" panose="020B0604020202020204" pitchFamily="34" charset="0"/>
              <a:buChar char="•"/>
            </a:pPr>
            <a:r>
              <a:rPr lang="en-GB" sz="1600">
                <a:latin typeface="Calibri (Body)"/>
              </a:rPr>
              <a:t>Deliver an innovative early translational research programme </a:t>
            </a:r>
          </a:p>
          <a:p>
            <a:pPr marL="285750" indent="-285750">
              <a:buFont typeface="Arial" panose="020B0604020202020204" pitchFamily="34" charset="0"/>
              <a:buChar char="•"/>
            </a:pPr>
            <a:r>
              <a:rPr lang="en-GB" sz="1600">
                <a:latin typeface="Calibri (Body)"/>
              </a:rPr>
              <a:t>Transform disease prevention and management, at pace and scale with equity</a:t>
            </a:r>
          </a:p>
          <a:p>
            <a:pPr marL="285750" indent="-285750">
              <a:buFont typeface="Arial" panose="020B0604020202020204" pitchFamily="34" charset="0"/>
              <a:buChar char="•"/>
            </a:pPr>
            <a:r>
              <a:rPr lang="en-GB" sz="1600">
                <a:latin typeface="Calibri (Body)"/>
              </a:rPr>
              <a:t>Involve patients, public and practitioners throughout the research cycle to ensure a cohesive translational research workforce and a Team Science approach </a:t>
            </a:r>
          </a:p>
          <a:p>
            <a:endParaRPr lang="en-GB" sz="1600">
              <a:latin typeface="Calibri (Body)"/>
            </a:endParaRPr>
          </a:p>
        </p:txBody>
      </p:sp>
      <p:sp>
        <p:nvSpPr>
          <p:cNvPr id="60" name="TextBox 59">
            <a:extLst>
              <a:ext uri="{FF2B5EF4-FFF2-40B4-BE49-F238E27FC236}">
                <a16:creationId xmlns:a16="http://schemas.microsoft.com/office/drawing/2014/main" id="{0C9EA570-5650-4BD3-A037-406A28E95F9C}"/>
              </a:ext>
            </a:extLst>
          </p:cNvPr>
          <p:cNvSpPr txBox="1"/>
          <p:nvPr/>
        </p:nvSpPr>
        <p:spPr>
          <a:xfrm>
            <a:off x="1818389" y="4587105"/>
            <a:ext cx="5728305" cy="1569660"/>
          </a:xfrm>
          <a:prstGeom prst="rect">
            <a:avLst/>
          </a:prstGeom>
          <a:noFill/>
        </p:spPr>
        <p:txBody>
          <a:bodyPr wrap="square" lIns="91440" tIns="45720" rIns="91440" bIns="45720" anchor="t">
            <a:spAutoFit/>
          </a:bodyPr>
          <a:lstStyle/>
          <a:p>
            <a:r>
              <a:rPr lang="en-US" sz="1600" b="1">
                <a:latin typeface="Calibri (Body)"/>
              </a:rPr>
              <a:t>Research: </a:t>
            </a:r>
          </a:p>
          <a:p>
            <a:pPr marL="285750" indent="-285750">
              <a:buFont typeface="Arial" panose="020B0604020202020204" pitchFamily="34" charset="0"/>
              <a:buChar char="•"/>
            </a:pPr>
            <a:r>
              <a:rPr lang="en-US" sz="1600">
                <a:latin typeface="Calibri (Body)"/>
              </a:rPr>
              <a:t>Illnesses most relevant to the population of our region </a:t>
            </a:r>
          </a:p>
          <a:p>
            <a:pPr marL="285750" indent="-285750">
              <a:buFont typeface="Arial" panose="020B0604020202020204" pitchFamily="34" charset="0"/>
              <a:buChar char="•"/>
            </a:pPr>
            <a:r>
              <a:rPr lang="en-US" sz="1600">
                <a:latin typeface="Calibri (Body)"/>
              </a:rPr>
              <a:t>New ways to make correct diagnoses and treat disease </a:t>
            </a:r>
          </a:p>
          <a:p>
            <a:pPr marL="285750" indent="-285750">
              <a:buFont typeface="Arial" panose="020B0604020202020204" pitchFamily="34" charset="0"/>
              <a:buChar char="•"/>
            </a:pPr>
            <a:r>
              <a:rPr lang="en-US" sz="1600">
                <a:latin typeface="Calibri (Body)"/>
              </a:rPr>
              <a:t>How to prevent ill-health in people, whatever their background or situation</a:t>
            </a:r>
            <a:endParaRPr lang="en-GB" sz="1100"/>
          </a:p>
          <a:p>
            <a:endParaRPr lang="en-US" sz="1600">
              <a:latin typeface="Calibri (Body)"/>
            </a:endParaRPr>
          </a:p>
        </p:txBody>
      </p:sp>
      <p:sp>
        <p:nvSpPr>
          <p:cNvPr id="4" name="Title 3">
            <a:extLst>
              <a:ext uri="{FF2B5EF4-FFF2-40B4-BE49-F238E27FC236}">
                <a16:creationId xmlns:a16="http://schemas.microsoft.com/office/drawing/2014/main" id="{74DE2D08-D4DE-4CED-BC1D-9A7083AF9604}"/>
              </a:ext>
            </a:extLst>
          </p:cNvPr>
          <p:cNvSpPr>
            <a:spLocks noGrp="1"/>
          </p:cNvSpPr>
          <p:nvPr>
            <p:ph type="title"/>
          </p:nvPr>
        </p:nvSpPr>
        <p:spPr>
          <a:xfrm>
            <a:off x="452273" y="1050202"/>
            <a:ext cx="10825327" cy="692204"/>
          </a:xfrm>
        </p:spPr>
        <p:txBody>
          <a:bodyPr/>
          <a:lstStyle/>
          <a:p>
            <a:r>
              <a:rPr lang="en-US" sz="2400"/>
              <a:t>Manchester BRC’s </a:t>
            </a:r>
            <a:r>
              <a:rPr lang="en-US" sz="2400" b="1"/>
              <a:t>vision</a:t>
            </a:r>
            <a:r>
              <a:rPr lang="en-US" sz="2400"/>
              <a:t> is to drive</a:t>
            </a:r>
            <a:r>
              <a:rPr lang="en-US" sz="2400" b="1"/>
              <a:t> </a:t>
            </a:r>
            <a:r>
              <a:rPr lang="en-US" sz="2400" b="1" err="1"/>
              <a:t>personalised</a:t>
            </a:r>
            <a:r>
              <a:rPr lang="en-US" sz="2400" b="1"/>
              <a:t> health &amp; care for all</a:t>
            </a:r>
            <a:endParaRPr lang="en-GB"/>
          </a:p>
        </p:txBody>
      </p:sp>
      <p:pic>
        <p:nvPicPr>
          <p:cNvPr id="8" name="Graphic 7">
            <a:extLst>
              <a:ext uri="{FF2B5EF4-FFF2-40B4-BE49-F238E27FC236}">
                <a16:creationId xmlns:a16="http://schemas.microsoft.com/office/drawing/2014/main" id="{6C789F31-0B51-46F0-BFCD-86035A91B95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91590" y="4570525"/>
            <a:ext cx="1142719" cy="1586240"/>
          </a:xfrm>
          <a:prstGeom prst="rect">
            <a:avLst/>
          </a:prstGeom>
        </p:spPr>
      </p:pic>
      <p:grpSp>
        <p:nvGrpSpPr>
          <p:cNvPr id="2" name="Group 1">
            <a:extLst>
              <a:ext uri="{FF2B5EF4-FFF2-40B4-BE49-F238E27FC236}">
                <a16:creationId xmlns:a16="http://schemas.microsoft.com/office/drawing/2014/main" id="{0D410E1B-AB84-0A29-7DB7-0BCF22ADB375}"/>
              </a:ext>
            </a:extLst>
          </p:cNvPr>
          <p:cNvGrpSpPr/>
          <p:nvPr/>
        </p:nvGrpSpPr>
        <p:grpSpPr>
          <a:xfrm>
            <a:off x="1514512" y="2311346"/>
            <a:ext cx="1685925" cy="1569660"/>
            <a:chOff x="1514512" y="2311346"/>
            <a:chExt cx="1919064" cy="1919206"/>
          </a:xfrm>
        </p:grpSpPr>
        <p:sp>
          <p:nvSpPr>
            <p:cNvPr id="6" name="Freeform: Shape 5">
              <a:extLst>
                <a:ext uri="{FF2B5EF4-FFF2-40B4-BE49-F238E27FC236}">
                  <a16:creationId xmlns:a16="http://schemas.microsoft.com/office/drawing/2014/main" id="{1C65F174-A421-E7F3-A3CD-118DC53E55A4}"/>
                </a:ext>
              </a:extLst>
            </p:cNvPr>
            <p:cNvSpPr/>
            <p:nvPr/>
          </p:nvSpPr>
          <p:spPr>
            <a:xfrm>
              <a:off x="1514512" y="2609932"/>
              <a:ext cx="1619841" cy="1620620"/>
            </a:xfrm>
            <a:custGeom>
              <a:avLst/>
              <a:gdLst>
                <a:gd name="connsiteX0" fmla="*/ 810310 w 1619841"/>
                <a:gd name="connsiteY0" fmla="*/ 1620550 h 1620620"/>
                <a:gd name="connsiteX1" fmla="*/ 1619842 w 1619841"/>
                <a:gd name="connsiteY1" fmla="*/ 810240 h 1620620"/>
                <a:gd name="connsiteX2" fmla="*/ 1505449 w 1619841"/>
                <a:gd name="connsiteY2" fmla="*/ 396301 h 1620620"/>
                <a:gd name="connsiteX3" fmla="*/ 1388648 w 1619841"/>
                <a:gd name="connsiteY3" fmla="*/ 513102 h 1620620"/>
                <a:gd name="connsiteX4" fmla="*/ 1460967 w 1619841"/>
                <a:gd name="connsiteY4" fmla="*/ 810240 h 1620620"/>
                <a:gd name="connsiteX5" fmla="*/ 810310 w 1619841"/>
                <a:gd name="connsiteY5" fmla="*/ 1461605 h 1620620"/>
                <a:gd name="connsiteX6" fmla="*/ 158875 w 1619841"/>
                <a:gd name="connsiteY6" fmla="*/ 810310 h 1620620"/>
                <a:gd name="connsiteX7" fmla="*/ 810310 w 1619841"/>
                <a:gd name="connsiteY7" fmla="*/ 158875 h 1620620"/>
                <a:gd name="connsiteX8" fmla="*/ 1108227 w 1619841"/>
                <a:gd name="connsiteY8" fmla="*/ 231193 h 1620620"/>
                <a:gd name="connsiteX9" fmla="*/ 1225028 w 1619841"/>
                <a:gd name="connsiteY9" fmla="*/ 114393 h 1620620"/>
                <a:gd name="connsiteX10" fmla="*/ 810381 w 1619841"/>
                <a:gd name="connsiteY10" fmla="*/ 0 h 1620620"/>
                <a:gd name="connsiteX11" fmla="*/ 0 w 1619841"/>
                <a:gd name="connsiteY11" fmla="*/ 810310 h 1620620"/>
                <a:gd name="connsiteX12" fmla="*/ 810310 w 1619841"/>
                <a:gd name="connsiteY12" fmla="*/ 1620621 h 162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841" h="1620620">
                  <a:moveTo>
                    <a:pt x="810310" y="1620550"/>
                  </a:moveTo>
                  <a:cubicBezTo>
                    <a:pt x="1256760" y="1620550"/>
                    <a:pt x="1619842" y="1257539"/>
                    <a:pt x="1619842" y="810240"/>
                  </a:cubicBezTo>
                  <a:cubicBezTo>
                    <a:pt x="1619842" y="659298"/>
                    <a:pt x="1578547" y="517069"/>
                    <a:pt x="1505449" y="396301"/>
                  </a:cubicBezTo>
                  <a:lnTo>
                    <a:pt x="1388648" y="513102"/>
                  </a:lnTo>
                  <a:cubicBezTo>
                    <a:pt x="1434759" y="602066"/>
                    <a:pt x="1460967" y="703001"/>
                    <a:pt x="1460967" y="810240"/>
                  </a:cubicBezTo>
                  <a:cubicBezTo>
                    <a:pt x="1460967" y="1169284"/>
                    <a:pt x="1169425" y="1461605"/>
                    <a:pt x="810310" y="1461605"/>
                  </a:cubicBezTo>
                  <a:cubicBezTo>
                    <a:pt x="451196" y="1461605"/>
                    <a:pt x="158875" y="1169354"/>
                    <a:pt x="158875" y="810310"/>
                  </a:cubicBezTo>
                  <a:cubicBezTo>
                    <a:pt x="158875" y="451266"/>
                    <a:pt x="451196" y="158875"/>
                    <a:pt x="810310" y="158875"/>
                  </a:cubicBezTo>
                  <a:cubicBezTo>
                    <a:pt x="917549" y="158875"/>
                    <a:pt x="1019263" y="185082"/>
                    <a:pt x="1108227" y="231193"/>
                  </a:cubicBezTo>
                  <a:lnTo>
                    <a:pt x="1225028" y="114393"/>
                  </a:lnTo>
                  <a:cubicBezTo>
                    <a:pt x="1103481" y="42074"/>
                    <a:pt x="962102" y="0"/>
                    <a:pt x="810381" y="0"/>
                  </a:cubicBezTo>
                  <a:cubicBezTo>
                    <a:pt x="363081" y="0"/>
                    <a:pt x="0" y="363790"/>
                    <a:pt x="0" y="810310"/>
                  </a:cubicBezTo>
                  <a:cubicBezTo>
                    <a:pt x="0" y="1256831"/>
                    <a:pt x="363081" y="1620621"/>
                    <a:pt x="810310" y="1620621"/>
                  </a:cubicBezTo>
                  <a:close/>
                </a:path>
              </a:pathLst>
            </a:custGeom>
            <a:solidFill>
              <a:srgbClr val="203A72"/>
            </a:solidFill>
            <a:ln w="706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DEE6B3B7-983F-E0F0-36E3-69782E4E532A}"/>
                </a:ext>
              </a:extLst>
            </p:cNvPr>
            <p:cNvSpPr/>
            <p:nvPr/>
          </p:nvSpPr>
          <p:spPr>
            <a:xfrm>
              <a:off x="1819582" y="2915710"/>
              <a:ext cx="1009700" cy="1009700"/>
            </a:xfrm>
            <a:custGeom>
              <a:avLst/>
              <a:gdLst>
                <a:gd name="connsiteX0" fmla="*/ 505240 w 1009700"/>
                <a:gd name="connsiteY0" fmla="*/ 158946 h 1009700"/>
                <a:gd name="connsiteX1" fmla="*/ 564030 w 1009700"/>
                <a:gd name="connsiteY1" fmla="*/ 164470 h 1009700"/>
                <a:gd name="connsiteX2" fmla="*/ 691951 w 1009700"/>
                <a:gd name="connsiteY2" fmla="*/ 36549 h 1009700"/>
                <a:gd name="connsiteX3" fmla="*/ 505240 w 1009700"/>
                <a:gd name="connsiteY3" fmla="*/ 0 h 1009700"/>
                <a:gd name="connsiteX4" fmla="*/ 0 w 1009700"/>
                <a:gd name="connsiteY4" fmla="*/ 504461 h 1009700"/>
                <a:gd name="connsiteX5" fmla="*/ 505240 w 1009700"/>
                <a:gd name="connsiteY5" fmla="*/ 1009701 h 1009700"/>
                <a:gd name="connsiteX6" fmla="*/ 1009701 w 1009700"/>
                <a:gd name="connsiteY6" fmla="*/ 504461 h 1009700"/>
                <a:gd name="connsiteX7" fmla="*/ 973152 w 1009700"/>
                <a:gd name="connsiteY7" fmla="*/ 317749 h 1009700"/>
                <a:gd name="connsiteX8" fmla="*/ 845230 w 1009700"/>
                <a:gd name="connsiteY8" fmla="*/ 445671 h 1009700"/>
                <a:gd name="connsiteX9" fmla="*/ 850826 w 1009700"/>
                <a:gd name="connsiteY9" fmla="*/ 504461 h 1009700"/>
                <a:gd name="connsiteX10" fmla="*/ 505240 w 1009700"/>
                <a:gd name="connsiteY10" fmla="*/ 850826 h 1009700"/>
                <a:gd name="connsiteX11" fmla="*/ 158875 w 1009700"/>
                <a:gd name="connsiteY11" fmla="*/ 504461 h 1009700"/>
                <a:gd name="connsiteX12" fmla="*/ 505240 w 1009700"/>
                <a:gd name="connsiteY12" fmla="*/ 158875 h 10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9700" h="1009700">
                  <a:moveTo>
                    <a:pt x="505240" y="158946"/>
                  </a:moveTo>
                  <a:cubicBezTo>
                    <a:pt x="525073" y="158946"/>
                    <a:pt x="544976" y="160504"/>
                    <a:pt x="564030" y="164470"/>
                  </a:cubicBezTo>
                  <a:lnTo>
                    <a:pt x="691951" y="36549"/>
                  </a:lnTo>
                  <a:cubicBezTo>
                    <a:pt x="633940" y="12679"/>
                    <a:pt x="571184" y="0"/>
                    <a:pt x="505240" y="0"/>
                  </a:cubicBezTo>
                  <a:cubicBezTo>
                    <a:pt x="226377" y="0"/>
                    <a:pt x="0" y="226448"/>
                    <a:pt x="0" y="504461"/>
                  </a:cubicBezTo>
                  <a:cubicBezTo>
                    <a:pt x="0" y="782474"/>
                    <a:pt x="226377" y="1009701"/>
                    <a:pt x="505240" y="1009701"/>
                  </a:cubicBezTo>
                  <a:cubicBezTo>
                    <a:pt x="784103" y="1009701"/>
                    <a:pt x="1009701" y="783253"/>
                    <a:pt x="1009701" y="504461"/>
                  </a:cubicBezTo>
                  <a:cubicBezTo>
                    <a:pt x="1009701" y="438517"/>
                    <a:pt x="997022" y="375760"/>
                    <a:pt x="973152" y="317749"/>
                  </a:cubicBezTo>
                  <a:lnTo>
                    <a:pt x="845230" y="445671"/>
                  </a:lnTo>
                  <a:cubicBezTo>
                    <a:pt x="849197" y="464724"/>
                    <a:pt x="850826" y="484628"/>
                    <a:pt x="850826" y="504461"/>
                  </a:cubicBezTo>
                  <a:cubicBezTo>
                    <a:pt x="850826" y="695139"/>
                    <a:pt x="695918" y="850826"/>
                    <a:pt x="505240" y="850826"/>
                  </a:cubicBezTo>
                  <a:cubicBezTo>
                    <a:pt x="314562" y="850826"/>
                    <a:pt x="158875" y="695139"/>
                    <a:pt x="158875" y="504461"/>
                  </a:cubicBezTo>
                  <a:cubicBezTo>
                    <a:pt x="158875" y="313783"/>
                    <a:pt x="314562" y="158875"/>
                    <a:pt x="505240" y="158875"/>
                  </a:cubicBezTo>
                  <a:close/>
                </a:path>
              </a:pathLst>
            </a:custGeom>
            <a:solidFill>
              <a:srgbClr val="203A72"/>
            </a:solidFill>
            <a:ln w="706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C974CB-D17F-2DEF-C1F9-B97138B7A2E2}"/>
                </a:ext>
              </a:extLst>
            </p:cNvPr>
            <p:cNvSpPr/>
            <p:nvPr/>
          </p:nvSpPr>
          <p:spPr>
            <a:xfrm>
              <a:off x="2125219" y="2311346"/>
              <a:ext cx="1308357" cy="1308428"/>
            </a:xfrm>
            <a:custGeom>
              <a:avLst/>
              <a:gdLst>
                <a:gd name="connsiteX0" fmla="*/ 272205 w 1308357"/>
                <a:gd name="connsiteY0" fmla="*/ 923885 h 1308428"/>
                <a:gd name="connsiteX1" fmla="*/ 199390 w 1308357"/>
                <a:gd name="connsiteY1" fmla="*/ 909718 h 1308428"/>
                <a:gd name="connsiteX2" fmla="*/ 0 w 1308357"/>
                <a:gd name="connsiteY2" fmla="*/ 1109109 h 1308428"/>
                <a:gd name="connsiteX3" fmla="*/ 199390 w 1308357"/>
                <a:gd name="connsiteY3" fmla="*/ 1308428 h 1308428"/>
                <a:gd name="connsiteX4" fmla="*/ 398710 w 1308357"/>
                <a:gd name="connsiteY4" fmla="*/ 1109109 h 1308428"/>
                <a:gd name="connsiteX5" fmla="*/ 384543 w 1308357"/>
                <a:gd name="connsiteY5" fmla="*/ 1036365 h 1308428"/>
                <a:gd name="connsiteX6" fmla="*/ 920737 w 1308357"/>
                <a:gd name="connsiteY6" fmla="*/ 500172 h 1308428"/>
                <a:gd name="connsiteX7" fmla="*/ 1085561 w 1308357"/>
                <a:gd name="connsiteY7" fmla="*/ 500172 h 1308428"/>
                <a:gd name="connsiteX8" fmla="*/ 1127706 w 1308357"/>
                <a:gd name="connsiteY8" fmla="*/ 482747 h 1308428"/>
                <a:gd name="connsiteX9" fmla="*/ 1290901 w 1308357"/>
                <a:gd name="connsiteY9" fmla="*/ 319552 h 1308428"/>
                <a:gd name="connsiteX10" fmla="*/ 1303863 w 1308357"/>
                <a:gd name="connsiteY10" fmla="*/ 254600 h 1308428"/>
                <a:gd name="connsiteX11" fmla="*/ 1248756 w 1308357"/>
                <a:gd name="connsiteY11" fmla="*/ 217838 h 1308428"/>
                <a:gd name="connsiteX12" fmla="*/ 1090732 w 1308357"/>
                <a:gd name="connsiteY12" fmla="*/ 217838 h 1308428"/>
                <a:gd name="connsiteX13" fmla="*/ 1090732 w 1308357"/>
                <a:gd name="connsiteY13" fmla="*/ 59601 h 1308428"/>
                <a:gd name="connsiteX14" fmla="*/ 1053970 w 1308357"/>
                <a:gd name="connsiteY14" fmla="*/ 4494 h 1308428"/>
                <a:gd name="connsiteX15" fmla="*/ 989018 w 1308357"/>
                <a:gd name="connsiteY15" fmla="*/ 17456 h 1308428"/>
                <a:gd name="connsiteX16" fmla="*/ 825822 w 1308357"/>
                <a:gd name="connsiteY16" fmla="*/ 180652 h 1308428"/>
                <a:gd name="connsiteX17" fmla="*/ 808398 w 1308357"/>
                <a:gd name="connsiteY17" fmla="*/ 222796 h 1308428"/>
                <a:gd name="connsiteX18" fmla="*/ 808398 w 1308357"/>
                <a:gd name="connsiteY18" fmla="*/ 387621 h 1308428"/>
                <a:gd name="connsiteX19" fmla="*/ 272205 w 1308357"/>
                <a:gd name="connsiteY19" fmla="*/ 923743 h 130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8357" h="1308428">
                  <a:moveTo>
                    <a:pt x="272205" y="923885"/>
                  </a:moveTo>
                  <a:cubicBezTo>
                    <a:pt x="249610" y="914960"/>
                    <a:pt x="225173" y="909718"/>
                    <a:pt x="199390" y="909718"/>
                  </a:cubicBezTo>
                  <a:cubicBezTo>
                    <a:pt x="89460" y="909718"/>
                    <a:pt x="0" y="999178"/>
                    <a:pt x="0" y="1109109"/>
                  </a:cubicBezTo>
                  <a:cubicBezTo>
                    <a:pt x="0" y="1219039"/>
                    <a:pt x="89460" y="1308428"/>
                    <a:pt x="199390" y="1308428"/>
                  </a:cubicBezTo>
                  <a:cubicBezTo>
                    <a:pt x="309320" y="1308428"/>
                    <a:pt x="398710" y="1219039"/>
                    <a:pt x="398710" y="1109109"/>
                  </a:cubicBezTo>
                  <a:cubicBezTo>
                    <a:pt x="398710" y="1083326"/>
                    <a:pt x="393397" y="1058889"/>
                    <a:pt x="384543" y="1036365"/>
                  </a:cubicBezTo>
                  <a:lnTo>
                    <a:pt x="920737" y="500172"/>
                  </a:lnTo>
                  <a:lnTo>
                    <a:pt x="1085561" y="500172"/>
                  </a:lnTo>
                  <a:cubicBezTo>
                    <a:pt x="1101356" y="500172"/>
                    <a:pt x="1116514" y="493868"/>
                    <a:pt x="1127706" y="482747"/>
                  </a:cubicBezTo>
                  <a:lnTo>
                    <a:pt x="1290901" y="319552"/>
                  </a:lnTo>
                  <a:cubicBezTo>
                    <a:pt x="1307971" y="302482"/>
                    <a:pt x="1313000" y="276911"/>
                    <a:pt x="1303863" y="254600"/>
                  </a:cubicBezTo>
                  <a:cubicBezTo>
                    <a:pt x="1294655" y="232359"/>
                    <a:pt x="1272910" y="217838"/>
                    <a:pt x="1248756" y="217838"/>
                  </a:cubicBezTo>
                  <a:lnTo>
                    <a:pt x="1090732" y="217838"/>
                  </a:lnTo>
                  <a:lnTo>
                    <a:pt x="1090732" y="59601"/>
                  </a:lnTo>
                  <a:cubicBezTo>
                    <a:pt x="1090732" y="35447"/>
                    <a:pt x="1076211" y="13773"/>
                    <a:pt x="1053970" y="4494"/>
                  </a:cubicBezTo>
                  <a:cubicBezTo>
                    <a:pt x="1031729" y="-4643"/>
                    <a:pt x="1006088" y="386"/>
                    <a:pt x="989018" y="17456"/>
                  </a:cubicBezTo>
                  <a:lnTo>
                    <a:pt x="825822" y="180652"/>
                  </a:lnTo>
                  <a:cubicBezTo>
                    <a:pt x="814631" y="191843"/>
                    <a:pt x="808398" y="206930"/>
                    <a:pt x="808398" y="222796"/>
                  </a:cubicBezTo>
                  <a:lnTo>
                    <a:pt x="808398" y="387621"/>
                  </a:lnTo>
                  <a:lnTo>
                    <a:pt x="272205" y="923743"/>
                  </a:lnTo>
                  <a:close/>
                </a:path>
              </a:pathLst>
            </a:custGeom>
            <a:solidFill>
              <a:srgbClr val="2EACB0"/>
            </a:solidFill>
            <a:ln w="7065" cap="flat">
              <a:noFill/>
              <a:prstDash val="solid"/>
              <a:miter/>
            </a:ln>
          </p:spPr>
          <p:txBody>
            <a:bodyPr rtlCol="0" anchor="ctr"/>
            <a:lstStyle/>
            <a:p>
              <a:endParaRPr lang="en-GB"/>
            </a:p>
          </p:txBody>
        </p:sp>
      </p:grpSp>
    </p:spTree>
    <p:extLst>
      <p:ext uri="{BB962C8B-B14F-4D97-AF65-F5344CB8AC3E}">
        <p14:creationId xmlns:p14="http://schemas.microsoft.com/office/powerpoint/2010/main" val="1987170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6E3267-93A3-423D-B382-FF6244BF2C21}"/>
              </a:ext>
            </a:extLst>
          </p:cNvPr>
          <p:cNvSpPr txBox="1"/>
          <p:nvPr/>
        </p:nvSpPr>
        <p:spPr>
          <a:xfrm>
            <a:off x="728311" y="2077386"/>
            <a:ext cx="10282989" cy="584775"/>
          </a:xfrm>
          <a:prstGeom prst="rect">
            <a:avLst/>
          </a:prstGeom>
          <a:noFill/>
        </p:spPr>
        <p:txBody>
          <a:bodyPr wrap="square">
            <a:spAutoFit/>
          </a:bodyPr>
          <a:lstStyle/>
          <a:p>
            <a:r>
              <a:rPr lang="en-GB" sz="1600">
                <a:latin typeface="Calibri (Body)"/>
              </a:rPr>
              <a:t>Addressing our region’s burden of ill-health and aligning with MAHSC, Manchester BRC’s core infrastructure will support scientific programmes designed to tackle three grand challenges:  			</a:t>
            </a:r>
          </a:p>
        </p:txBody>
      </p:sp>
      <p:sp>
        <p:nvSpPr>
          <p:cNvPr id="4" name="Title 3">
            <a:extLst>
              <a:ext uri="{FF2B5EF4-FFF2-40B4-BE49-F238E27FC236}">
                <a16:creationId xmlns:a16="http://schemas.microsoft.com/office/drawing/2014/main" id="{CE1E1988-A645-4C1A-9AA5-C818E43CD397}"/>
              </a:ext>
            </a:extLst>
          </p:cNvPr>
          <p:cNvSpPr txBox="1">
            <a:spLocks/>
          </p:cNvSpPr>
          <p:nvPr/>
        </p:nvSpPr>
        <p:spPr>
          <a:xfrm>
            <a:off x="452273" y="1050202"/>
            <a:ext cx="10825327" cy="6922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rgbClr val="EA5D4E"/>
                </a:solidFill>
                <a:latin typeface="Arial" panose="020B0604020202020204" pitchFamily="34" charset="0"/>
                <a:ea typeface="+mj-ea"/>
                <a:cs typeface="Arial" panose="020B0604020202020204" pitchFamily="34" charset="0"/>
              </a:defRPr>
            </a:lvl1pPr>
          </a:lstStyle>
          <a:p>
            <a:r>
              <a:rPr lang="en-GB"/>
              <a:t>Grand Challenges </a:t>
            </a:r>
          </a:p>
        </p:txBody>
      </p:sp>
      <p:sp>
        <p:nvSpPr>
          <p:cNvPr id="3" name="Freeform: Shape 2">
            <a:extLst>
              <a:ext uri="{FF2B5EF4-FFF2-40B4-BE49-F238E27FC236}">
                <a16:creationId xmlns:a16="http://schemas.microsoft.com/office/drawing/2014/main" id="{7725D0E8-573A-6AA3-E02A-E121F849345F}"/>
              </a:ext>
            </a:extLst>
          </p:cNvPr>
          <p:cNvSpPr/>
          <p:nvPr/>
        </p:nvSpPr>
        <p:spPr>
          <a:xfrm>
            <a:off x="2275960" y="3127701"/>
            <a:ext cx="3185350" cy="1114710"/>
          </a:xfrm>
          <a:custGeom>
            <a:avLst/>
            <a:gdLst>
              <a:gd name="connsiteX0" fmla="*/ 0 w 3185350"/>
              <a:gd name="connsiteY0" fmla="*/ 0 h 1114710"/>
              <a:gd name="connsiteX1" fmla="*/ 3185351 w 3185350"/>
              <a:gd name="connsiteY1" fmla="*/ 0 h 1114710"/>
              <a:gd name="connsiteX2" fmla="*/ 3185351 w 3185350"/>
              <a:gd name="connsiteY2" fmla="*/ 1114711 h 1114710"/>
              <a:gd name="connsiteX3" fmla="*/ 0 w 3185350"/>
              <a:gd name="connsiteY3" fmla="*/ 1114711 h 1114710"/>
            </a:gdLst>
            <a:ahLst/>
            <a:cxnLst>
              <a:cxn ang="0">
                <a:pos x="connsiteX0" y="connsiteY0"/>
              </a:cxn>
              <a:cxn ang="0">
                <a:pos x="connsiteX1" y="connsiteY1"/>
              </a:cxn>
              <a:cxn ang="0">
                <a:pos x="connsiteX2" y="connsiteY2"/>
              </a:cxn>
              <a:cxn ang="0">
                <a:pos x="connsiteX3" y="connsiteY3"/>
              </a:cxn>
            </a:cxnLst>
            <a:rect l="l" t="t" r="r" b="b"/>
            <a:pathLst>
              <a:path w="3185350" h="1114710">
                <a:moveTo>
                  <a:pt x="0" y="0"/>
                </a:moveTo>
                <a:lnTo>
                  <a:pt x="3185351" y="0"/>
                </a:lnTo>
                <a:lnTo>
                  <a:pt x="3185351" y="1114711"/>
                </a:lnTo>
                <a:lnTo>
                  <a:pt x="0" y="1114711"/>
                </a:lnTo>
                <a:close/>
              </a:path>
            </a:pathLst>
          </a:custGeom>
          <a:solidFill>
            <a:srgbClr val="EF6557"/>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1880452-B299-129A-41FA-B7F3A16DD28A}"/>
              </a:ext>
            </a:extLst>
          </p:cNvPr>
          <p:cNvSpPr/>
          <p:nvPr/>
        </p:nvSpPr>
        <p:spPr>
          <a:xfrm>
            <a:off x="4633492" y="3943041"/>
            <a:ext cx="3185350" cy="1114710"/>
          </a:xfrm>
          <a:custGeom>
            <a:avLst/>
            <a:gdLst>
              <a:gd name="connsiteX0" fmla="*/ 0 w 3185350"/>
              <a:gd name="connsiteY0" fmla="*/ 0 h 1114710"/>
              <a:gd name="connsiteX1" fmla="*/ 3185351 w 3185350"/>
              <a:gd name="connsiteY1" fmla="*/ 0 h 1114710"/>
              <a:gd name="connsiteX2" fmla="*/ 3185351 w 3185350"/>
              <a:gd name="connsiteY2" fmla="*/ 1114711 h 1114710"/>
              <a:gd name="connsiteX3" fmla="*/ 0 w 3185350"/>
              <a:gd name="connsiteY3" fmla="*/ 1114711 h 1114710"/>
            </a:gdLst>
            <a:ahLst/>
            <a:cxnLst>
              <a:cxn ang="0">
                <a:pos x="connsiteX0" y="connsiteY0"/>
              </a:cxn>
              <a:cxn ang="0">
                <a:pos x="connsiteX1" y="connsiteY1"/>
              </a:cxn>
              <a:cxn ang="0">
                <a:pos x="connsiteX2" y="connsiteY2"/>
              </a:cxn>
              <a:cxn ang="0">
                <a:pos x="connsiteX3" y="connsiteY3"/>
              </a:cxn>
            </a:cxnLst>
            <a:rect l="l" t="t" r="r" b="b"/>
            <a:pathLst>
              <a:path w="3185350" h="1114710">
                <a:moveTo>
                  <a:pt x="0" y="0"/>
                </a:moveTo>
                <a:lnTo>
                  <a:pt x="3185351" y="0"/>
                </a:lnTo>
                <a:lnTo>
                  <a:pt x="3185351" y="1114711"/>
                </a:lnTo>
                <a:lnTo>
                  <a:pt x="0" y="1114711"/>
                </a:lnTo>
                <a:close/>
              </a:path>
            </a:pathLst>
          </a:custGeom>
          <a:solidFill>
            <a:srgbClr val="EF6557"/>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8CC5D71-7686-1DD0-3B35-836252118ACA}"/>
              </a:ext>
            </a:extLst>
          </p:cNvPr>
          <p:cNvSpPr/>
          <p:nvPr/>
        </p:nvSpPr>
        <p:spPr>
          <a:xfrm>
            <a:off x="7096086" y="4755999"/>
            <a:ext cx="3185350" cy="1114710"/>
          </a:xfrm>
          <a:custGeom>
            <a:avLst/>
            <a:gdLst>
              <a:gd name="connsiteX0" fmla="*/ 0 w 3185350"/>
              <a:gd name="connsiteY0" fmla="*/ 0 h 1114710"/>
              <a:gd name="connsiteX1" fmla="*/ 3185350 w 3185350"/>
              <a:gd name="connsiteY1" fmla="*/ 0 h 1114710"/>
              <a:gd name="connsiteX2" fmla="*/ 3185350 w 3185350"/>
              <a:gd name="connsiteY2" fmla="*/ 1114711 h 1114710"/>
              <a:gd name="connsiteX3" fmla="*/ 0 w 3185350"/>
              <a:gd name="connsiteY3" fmla="*/ 1114711 h 1114710"/>
            </a:gdLst>
            <a:ahLst/>
            <a:cxnLst>
              <a:cxn ang="0">
                <a:pos x="connsiteX0" y="connsiteY0"/>
              </a:cxn>
              <a:cxn ang="0">
                <a:pos x="connsiteX1" y="connsiteY1"/>
              </a:cxn>
              <a:cxn ang="0">
                <a:pos x="connsiteX2" y="connsiteY2"/>
              </a:cxn>
              <a:cxn ang="0">
                <a:pos x="connsiteX3" y="connsiteY3"/>
              </a:cxn>
            </a:cxnLst>
            <a:rect l="l" t="t" r="r" b="b"/>
            <a:pathLst>
              <a:path w="3185350" h="1114710">
                <a:moveTo>
                  <a:pt x="0" y="0"/>
                </a:moveTo>
                <a:lnTo>
                  <a:pt x="3185350" y="0"/>
                </a:lnTo>
                <a:lnTo>
                  <a:pt x="3185350" y="1114711"/>
                </a:lnTo>
                <a:lnTo>
                  <a:pt x="0" y="1114711"/>
                </a:lnTo>
                <a:close/>
              </a:path>
            </a:pathLst>
          </a:custGeom>
          <a:solidFill>
            <a:srgbClr val="EF6557"/>
          </a:solidFill>
          <a:ln w="9525"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BE4B907F-D123-2606-3560-D723E8AB2F54}"/>
              </a:ext>
            </a:extLst>
          </p:cNvPr>
          <p:cNvSpPr txBox="1"/>
          <p:nvPr/>
        </p:nvSpPr>
        <p:spPr>
          <a:xfrm>
            <a:off x="7758073" y="4801719"/>
            <a:ext cx="335280" cy="405765"/>
          </a:xfrm>
          <a:prstGeom prst="rect">
            <a:avLst/>
          </a:prstGeom>
          <a:noFill/>
        </p:spPr>
        <p:txBody>
          <a:bodyPr wrap="none" rtlCol="0">
            <a:spAutoFit/>
          </a:bodyPr>
          <a:lstStyle/>
          <a:p>
            <a:pPr algn="l"/>
            <a:r>
              <a:rPr lang="en-GB" sz="2025" spc="-61" baseline="0">
                <a:ln/>
                <a:solidFill>
                  <a:srgbClr val="FFFFFF"/>
                </a:solidFill>
                <a:latin typeface="Lato"/>
                <a:ea typeface="Lato"/>
                <a:cs typeface="Lato"/>
                <a:sym typeface="Lato"/>
                <a:rtl val="0"/>
              </a:rPr>
              <a:t>P</a:t>
            </a:r>
          </a:p>
        </p:txBody>
      </p:sp>
      <p:sp>
        <p:nvSpPr>
          <p:cNvPr id="10" name="TextBox 9">
            <a:extLst>
              <a:ext uri="{FF2B5EF4-FFF2-40B4-BE49-F238E27FC236}">
                <a16:creationId xmlns:a16="http://schemas.microsoft.com/office/drawing/2014/main" id="{E2157810-B94D-0B55-B520-ECDCA071DC07}"/>
              </a:ext>
            </a:extLst>
          </p:cNvPr>
          <p:cNvSpPr txBox="1"/>
          <p:nvPr/>
        </p:nvSpPr>
        <p:spPr>
          <a:xfrm>
            <a:off x="7907139" y="4801719"/>
            <a:ext cx="3162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a:t>
            </a:r>
          </a:p>
        </p:txBody>
      </p:sp>
      <p:sp>
        <p:nvSpPr>
          <p:cNvPr id="11" name="TextBox 10">
            <a:extLst>
              <a:ext uri="{FF2B5EF4-FFF2-40B4-BE49-F238E27FC236}">
                <a16:creationId xmlns:a16="http://schemas.microsoft.com/office/drawing/2014/main" id="{56A5A7CA-B63D-F488-CBCF-07298477132D}"/>
              </a:ext>
            </a:extLst>
          </p:cNvPr>
          <p:cNvSpPr txBox="1"/>
          <p:nvPr/>
        </p:nvSpPr>
        <p:spPr>
          <a:xfrm>
            <a:off x="8043252" y="4801719"/>
            <a:ext cx="278129"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r</a:t>
            </a:r>
          </a:p>
        </p:txBody>
      </p:sp>
      <p:sp>
        <p:nvSpPr>
          <p:cNvPr id="12" name="TextBox 11">
            <a:extLst>
              <a:ext uri="{FF2B5EF4-FFF2-40B4-BE49-F238E27FC236}">
                <a16:creationId xmlns:a16="http://schemas.microsoft.com/office/drawing/2014/main" id="{ED24EF6F-EA10-566A-4734-6B46932CD1A2}"/>
              </a:ext>
            </a:extLst>
          </p:cNvPr>
          <p:cNvSpPr txBox="1"/>
          <p:nvPr/>
        </p:nvSpPr>
        <p:spPr>
          <a:xfrm>
            <a:off x="8136787" y="4801719"/>
            <a:ext cx="67818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son-</a:t>
            </a:r>
          </a:p>
        </p:txBody>
      </p:sp>
      <p:sp>
        <p:nvSpPr>
          <p:cNvPr id="13" name="TextBox 12">
            <a:extLst>
              <a:ext uri="{FF2B5EF4-FFF2-40B4-BE49-F238E27FC236}">
                <a16:creationId xmlns:a16="http://schemas.microsoft.com/office/drawing/2014/main" id="{7256CAB7-B70A-1333-666E-2EFC12E50D76}"/>
              </a:ext>
            </a:extLst>
          </p:cNvPr>
          <p:cNvSpPr txBox="1"/>
          <p:nvPr/>
        </p:nvSpPr>
        <p:spPr>
          <a:xfrm>
            <a:off x="8634373" y="4801719"/>
            <a:ext cx="30670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c</a:t>
            </a:r>
          </a:p>
        </p:txBody>
      </p:sp>
      <p:sp>
        <p:nvSpPr>
          <p:cNvPr id="14" name="TextBox 13">
            <a:extLst>
              <a:ext uri="{FF2B5EF4-FFF2-40B4-BE49-F238E27FC236}">
                <a16:creationId xmlns:a16="http://schemas.microsoft.com/office/drawing/2014/main" id="{47099F4E-0CD7-05AE-1CC7-A7A2BC174E07}"/>
              </a:ext>
            </a:extLst>
          </p:cNvPr>
          <p:cNvSpPr txBox="1"/>
          <p:nvPr/>
        </p:nvSpPr>
        <p:spPr>
          <a:xfrm>
            <a:off x="8755150" y="4801719"/>
            <a:ext cx="3162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a:t>
            </a:r>
          </a:p>
        </p:txBody>
      </p:sp>
      <p:sp>
        <p:nvSpPr>
          <p:cNvPr id="15" name="TextBox 14">
            <a:extLst>
              <a:ext uri="{FF2B5EF4-FFF2-40B4-BE49-F238E27FC236}">
                <a16:creationId xmlns:a16="http://schemas.microsoft.com/office/drawing/2014/main" id="{853F63CA-0C67-9741-DFDD-9B5842B76F1C}"/>
              </a:ext>
            </a:extLst>
          </p:cNvPr>
          <p:cNvSpPr txBox="1"/>
          <p:nvPr/>
        </p:nvSpPr>
        <p:spPr>
          <a:xfrm>
            <a:off x="8891263" y="4801719"/>
            <a:ext cx="3257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n</a:t>
            </a:r>
          </a:p>
        </p:txBody>
      </p:sp>
      <p:sp>
        <p:nvSpPr>
          <p:cNvPr id="16" name="TextBox 15">
            <a:extLst>
              <a:ext uri="{FF2B5EF4-FFF2-40B4-BE49-F238E27FC236}">
                <a16:creationId xmlns:a16="http://schemas.microsoft.com/office/drawing/2014/main" id="{E373782F-BA87-6501-356C-27DD506B7FE2}"/>
              </a:ext>
            </a:extLst>
          </p:cNvPr>
          <p:cNvSpPr txBox="1"/>
          <p:nvPr/>
        </p:nvSpPr>
        <p:spPr>
          <a:xfrm>
            <a:off x="9033375" y="4801719"/>
            <a:ext cx="2781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a:t>
            </a:r>
          </a:p>
        </p:txBody>
      </p:sp>
      <p:sp>
        <p:nvSpPr>
          <p:cNvPr id="17" name="TextBox 16">
            <a:extLst>
              <a:ext uri="{FF2B5EF4-FFF2-40B4-BE49-F238E27FC236}">
                <a16:creationId xmlns:a16="http://schemas.microsoft.com/office/drawing/2014/main" id="{F4870238-EE26-1933-299A-09883825566B}"/>
              </a:ext>
            </a:extLst>
          </p:cNvPr>
          <p:cNvSpPr txBox="1"/>
          <p:nvPr/>
        </p:nvSpPr>
        <p:spPr>
          <a:xfrm>
            <a:off x="9126530" y="4801719"/>
            <a:ext cx="278130" cy="405765"/>
          </a:xfrm>
          <a:prstGeom prst="rect">
            <a:avLst/>
          </a:prstGeom>
          <a:noFill/>
        </p:spPr>
        <p:txBody>
          <a:bodyPr wrap="none" rtlCol="0">
            <a:spAutoFit/>
          </a:bodyPr>
          <a:lstStyle/>
          <a:p>
            <a:pPr algn="l"/>
            <a:r>
              <a:rPr lang="en-GB" sz="2025" spc="-41" baseline="0">
                <a:ln/>
                <a:solidFill>
                  <a:srgbClr val="FFFFFF"/>
                </a:solidFill>
                <a:latin typeface="Lato"/>
                <a:ea typeface="Lato"/>
                <a:cs typeface="Lato"/>
                <a:sym typeface="Lato"/>
                <a:rtl val="0"/>
              </a:rPr>
              <a:t>r</a:t>
            </a:r>
          </a:p>
        </p:txBody>
      </p:sp>
      <p:sp>
        <p:nvSpPr>
          <p:cNvPr id="18" name="TextBox 17">
            <a:extLst>
              <a:ext uri="{FF2B5EF4-FFF2-40B4-BE49-F238E27FC236}">
                <a16:creationId xmlns:a16="http://schemas.microsoft.com/office/drawing/2014/main" id="{CD6B496B-FCA7-CA8C-B96F-E0E4469290AB}"/>
              </a:ext>
            </a:extLst>
          </p:cNvPr>
          <p:cNvSpPr txBox="1"/>
          <p:nvPr/>
        </p:nvSpPr>
        <p:spPr>
          <a:xfrm>
            <a:off x="9215875" y="4801719"/>
            <a:ext cx="52578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ed </a:t>
            </a:r>
          </a:p>
        </p:txBody>
      </p:sp>
      <p:sp>
        <p:nvSpPr>
          <p:cNvPr id="19" name="TextBox 18">
            <a:extLst>
              <a:ext uri="{FF2B5EF4-FFF2-40B4-BE49-F238E27FC236}">
                <a16:creationId xmlns:a16="http://schemas.microsoft.com/office/drawing/2014/main" id="{225F5D43-5528-4CB4-D132-9E1129F9BBCB}"/>
              </a:ext>
            </a:extLst>
          </p:cNvPr>
          <p:cNvSpPr txBox="1"/>
          <p:nvPr/>
        </p:nvSpPr>
        <p:spPr>
          <a:xfrm>
            <a:off x="7292110" y="5087469"/>
            <a:ext cx="554354"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the</a:t>
            </a:r>
          </a:p>
        </p:txBody>
      </p:sp>
      <p:sp>
        <p:nvSpPr>
          <p:cNvPr id="20" name="TextBox 19">
            <a:extLst>
              <a:ext uri="{FF2B5EF4-FFF2-40B4-BE49-F238E27FC236}">
                <a16:creationId xmlns:a16="http://schemas.microsoft.com/office/drawing/2014/main" id="{BF44ACFB-23E2-6BC0-8D8F-EE5F54E85B01}"/>
              </a:ext>
            </a:extLst>
          </p:cNvPr>
          <p:cNvSpPr txBox="1"/>
          <p:nvPr/>
        </p:nvSpPr>
        <p:spPr>
          <a:xfrm>
            <a:off x="7665205" y="5087469"/>
            <a:ext cx="2781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r</a:t>
            </a:r>
          </a:p>
        </p:txBody>
      </p:sp>
      <p:sp>
        <p:nvSpPr>
          <p:cNvPr id="21" name="TextBox 20">
            <a:extLst>
              <a:ext uri="{FF2B5EF4-FFF2-40B4-BE49-F238E27FC236}">
                <a16:creationId xmlns:a16="http://schemas.microsoft.com/office/drawing/2014/main" id="{CC73C398-5205-8576-00CB-A5F48E412688}"/>
              </a:ext>
            </a:extLst>
          </p:cNvPr>
          <p:cNvSpPr txBox="1"/>
          <p:nvPr/>
        </p:nvSpPr>
        <p:spPr>
          <a:xfrm>
            <a:off x="7757406" y="5087469"/>
            <a:ext cx="9353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apies, i</a:t>
            </a:r>
          </a:p>
        </p:txBody>
      </p:sp>
      <p:sp>
        <p:nvSpPr>
          <p:cNvPr id="22" name="TextBox 21">
            <a:extLst>
              <a:ext uri="{FF2B5EF4-FFF2-40B4-BE49-F238E27FC236}">
                <a16:creationId xmlns:a16="http://schemas.microsoft.com/office/drawing/2014/main" id="{25D25B93-E2DE-297A-DBBF-BEBE1F753926}"/>
              </a:ext>
            </a:extLst>
          </p:cNvPr>
          <p:cNvSpPr txBox="1"/>
          <p:nvPr/>
        </p:nvSpPr>
        <p:spPr>
          <a:xfrm>
            <a:off x="8527503" y="5087469"/>
            <a:ext cx="3257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n</a:t>
            </a:r>
          </a:p>
        </p:txBody>
      </p:sp>
      <p:sp>
        <p:nvSpPr>
          <p:cNvPr id="23" name="TextBox 22">
            <a:extLst>
              <a:ext uri="{FF2B5EF4-FFF2-40B4-BE49-F238E27FC236}">
                <a16:creationId xmlns:a16="http://schemas.microsoft.com/office/drawing/2014/main" id="{E32C3BAA-E492-1B32-348C-1DDAB30850AE}"/>
              </a:ext>
            </a:extLst>
          </p:cNvPr>
          <p:cNvSpPr txBox="1"/>
          <p:nvPr/>
        </p:nvSpPr>
        <p:spPr>
          <a:xfrm>
            <a:off x="8669616" y="5087469"/>
            <a:ext cx="2781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a:t>
            </a:r>
          </a:p>
        </p:txBody>
      </p:sp>
      <p:sp>
        <p:nvSpPr>
          <p:cNvPr id="24" name="TextBox 23">
            <a:extLst>
              <a:ext uri="{FF2B5EF4-FFF2-40B4-BE49-F238E27FC236}">
                <a16:creationId xmlns:a16="http://schemas.microsoft.com/office/drawing/2014/main" id="{627318DE-84EC-C02D-C35E-3B8676EDB910}"/>
              </a:ext>
            </a:extLst>
          </p:cNvPr>
          <p:cNvSpPr txBox="1"/>
          <p:nvPr/>
        </p:nvSpPr>
        <p:spPr>
          <a:xfrm>
            <a:off x="8761913" y="5087469"/>
            <a:ext cx="41148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er</a:t>
            </a:r>
          </a:p>
        </p:txBody>
      </p:sp>
      <p:sp>
        <p:nvSpPr>
          <p:cNvPr id="25" name="TextBox 24">
            <a:extLst>
              <a:ext uri="{FF2B5EF4-FFF2-40B4-BE49-F238E27FC236}">
                <a16:creationId xmlns:a16="http://schemas.microsoft.com/office/drawing/2014/main" id="{07F13274-3570-A156-6285-6C72F96FC622}"/>
              </a:ext>
            </a:extLst>
          </p:cNvPr>
          <p:cNvSpPr txBox="1"/>
          <p:nvPr/>
        </p:nvSpPr>
        <p:spPr>
          <a:xfrm>
            <a:off x="8992418" y="5087469"/>
            <a:ext cx="316230" cy="405765"/>
          </a:xfrm>
          <a:prstGeom prst="rect">
            <a:avLst/>
          </a:prstGeom>
          <a:noFill/>
        </p:spPr>
        <p:txBody>
          <a:bodyPr wrap="none" rtlCol="0">
            <a:spAutoFit/>
          </a:bodyPr>
          <a:lstStyle/>
          <a:p>
            <a:pPr algn="l"/>
            <a:r>
              <a:rPr lang="en-GB" sz="2025" spc="-20" baseline="0">
                <a:ln/>
                <a:solidFill>
                  <a:srgbClr val="FFFFFF"/>
                </a:solidFill>
                <a:latin typeface="Lato"/>
                <a:ea typeface="Lato"/>
                <a:cs typeface="Lato"/>
                <a:sym typeface="Lato"/>
                <a:rtl val="0"/>
              </a:rPr>
              <a:t>v</a:t>
            </a:r>
          </a:p>
        </p:txBody>
      </p:sp>
      <p:sp>
        <p:nvSpPr>
          <p:cNvPr id="26" name="TextBox 25">
            <a:extLst>
              <a:ext uri="{FF2B5EF4-FFF2-40B4-BE49-F238E27FC236}">
                <a16:creationId xmlns:a16="http://schemas.microsoft.com/office/drawing/2014/main" id="{58D65CC4-BAF4-FA33-5A44-F50667009A99}"/>
              </a:ext>
            </a:extLst>
          </p:cNvPr>
          <p:cNvSpPr txBox="1"/>
          <p:nvPr/>
        </p:nvSpPr>
        <p:spPr>
          <a:xfrm>
            <a:off x="9122149" y="5087469"/>
            <a:ext cx="3162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a:t>
            </a:r>
          </a:p>
        </p:txBody>
      </p:sp>
      <p:sp>
        <p:nvSpPr>
          <p:cNvPr id="28" name="TextBox 27">
            <a:extLst>
              <a:ext uri="{FF2B5EF4-FFF2-40B4-BE49-F238E27FC236}">
                <a16:creationId xmlns:a16="http://schemas.microsoft.com/office/drawing/2014/main" id="{3E614110-5B21-B665-B2A4-B5EE7D974971}"/>
              </a:ext>
            </a:extLst>
          </p:cNvPr>
          <p:cNvSpPr txBox="1"/>
          <p:nvPr/>
        </p:nvSpPr>
        <p:spPr>
          <a:xfrm>
            <a:off x="9258261" y="5087469"/>
            <a:ext cx="3257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n</a:t>
            </a:r>
          </a:p>
        </p:txBody>
      </p:sp>
      <p:sp>
        <p:nvSpPr>
          <p:cNvPr id="29" name="TextBox 28">
            <a:extLst>
              <a:ext uri="{FF2B5EF4-FFF2-40B4-BE49-F238E27FC236}">
                <a16:creationId xmlns:a16="http://schemas.microsoft.com/office/drawing/2014/main" id="{A62DF308-D124-74F0-3DE1-7F34053CA5CE}"/>
              </a:ext>
            </a:extLst>
          </p:cNvPr>
          <p:cNvSpPr txBox="1"/>
          <p:nvPr/>
        </p:nvSpPr>
        <p:spPr>
          <a:xfrm>
            <a:off x="9400374" y="5087469"/>
            <a:ext cx="8115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tions </a:t>
            </a:r>
          </a:p>
        </p:txBody>
      </p:sp>
      <p:sp>
        <p:nvSpPr>
          <p:cNvPr id="30" name="TextBox 29">
            <a:extLst>
              <a:ext uri="{FF2B5EF4-FFF2-40B4-BE49-F238E27FC236}">
                <a16:creationId xmlns:a16="http://schemas.microsoft.com/office/drawing/2014/main" id="{28FCA880-E8CE-6B79-5AD4-D889EAB3AD78}"/>
              </a:ext>
            </a:extLst>
          </p:cNvPr>
          <p:cNvSpPr txBox="1"/>
          <p:nvPr/>
        </p:nvSpPr>
        <p:spPr>
          <a:xfrm>
            <a:off x="7660918" y="5373219"/>
            <a:ext cx="678179"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&amp; ca</a:t>
            </a:r>
          </a:p>
        </p:txBody>
      </p:sp>
      <p:sp>
        <p:nvSpPr>
          <p:cNvPr id="31" name="TextBox 30">
            <a:extLst>
              <a:ext uri="{FF2B5EF4-FFF2-40B4-BE49-F238E27FC236}">
                <a16:creationId xmlns:a16="http://schemas.microsoft.com/office/drawing/2014/main" id="{9144CFB9-7A11-9D70-58DC-F202729CFCC6}"/>
              </a:ext>
            </a:extLst>
          </p:cNvPr>
          <p:cNvSpPr txBox="1"/>
          <p:nvPr/>
        </p:nvSpPr>
        <p:spPr>
          <a:xfrm>
            <a:off x="8161267" y="5373219"/>
            <a:ext cx="278130" cy="405765"/>
          </a:xfrm>
          <a:prstGeom prst="rect">
            <a:avLst/>
          </a:prstGeom>
          <a:noFill/>
        </p:spPr>
        <p:txBody>
          <a:bodyPr wrap="none" rtlCol="0">
            <a:spAutoFit/>
          </a:bodyPr>
          <a:lstStyle/>
          <a:p>
            <a:pPr algn="l"/>
            <a:r>
              <a:rPr lang="en-GB" sz="2025" spc="-41" baseline="0">
                <a:ln/>
                <a:solidFill>
                  <a:srgbClr val="FFFFFF"/>
                </a:solidFill>
                <a:latin typeface="Lato"/>
                <a:ea typeface="Lato"/>
                <a:cs typeface="Lato"/>
                <a:sym typeface="Lato"/>
                <a:rtl val="0"/>
              </a:rPr>
              <a:t>r</a:t>
            </a:r>
          </a:p>
        </p:txBody>
      </p:sp>
      <p:sp>
        <p:nvSpPr>
          <p:cNvPr id="32" name="TextBox 31">
            <a:extLst>
              <a:ext uri="{FF2B5EF4-FFF2-40B4-BE49-F238E27FC236}">
                <a16:creationId xmlns:a16="http://schemas.microsoft.com/office/drawing/2014/main" id="{BC461F46-50C6-9A25-BA5F-D62C67E8DF7D}"/>
              </a:ext>
            </a:extLst>
          </p:cNvPr>
          <p:cNvSpPr txBox="1"/>
          <p:nvPr/>
        </p:nvSpPr>
        <p:spPr>
          <a:xfrm>
            <a:off x="8250611" y="5373219"/>
            <a:ext cx="52578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 p</a:t>
            </a:r>
          </a:p>
        </p:txBody>
      </p:sp>
      <p:sp>
        <p:nvSpPr>
          <p:cNvPr id="33" name="TextBox 32">
            <a:extLst>
              <a:ext uri="{FF2B5EF4-FFF2-40B4-BE49-F238E27FC236}">
                <a16:creationId xmlns:a16="http://schemas.microsoft.com/office/drawing/2014/main" id="{11546792-E521-C44A-D312-8B72B311A7E5}"/>
              </a:ext>
            </a:extLst>
          </p:cNvPr>
          <p:cNvSpPr txBox="1"/>
          <p:nvPr/>
        </p:nvSpPr>
        <p:spPr>
          <a:xfrm>
            <a:off x="8596369" y="5373219"/>
            <a:ext cx="30670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a</a:t>
            </a:r>
          </a:p>
        </p:txBody>
      </p:sp>
      <p:sp>
        <p:nvSpPr>
          <p:cNvPr id="34" name="TextBox 33">
            <a:extLst>
              <a:ext uri="{FF2B5EF4-FFF2-40B4-BE49-F238E27FC236}">
                <a16:creationId xmlns:a16="http://schemas.microsoft.com/office/drawing/2014/main" id="{EC488551-8E48-5A53-6539-22DB7DB5C114}"/>
              </a:ext>
            </a:extLst>
          </p:cNvPr>
          <p:cNvSpPr txBox="1"/>
          <p:nvPr/>
        </p:nvSpPr>
        <p:spPr>
          <a:xfrm>
            <a:off x="8723146" y="5373219"/>
            <a:ext cx="2781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a:t>
            </a:r>
          </a:p>
        </p:txBody>
      </p:sp>
      <p:sp>
        <p:nvSpPr>
          <p:cNvPr id="35" name="TextBox 34">
            <a:extLst>
              <a:ext uri="{FF2B5EF4-FFF2-40B4-BE49-F238E27FC236}">
                <a16:creationId xmlns:a16="http://schemas.microsoft.com/office/drawing/2014/main" id="{BF87B655-C0E7-FEAC-AF21-B139711682AE}"/>
              </a:ext>
            </a:extLst>
          </p:cNvPr>
          <p:cNvSpPr txBox="1"/>
          <p:nvPr/>
        </p:nvSpPr>
        <p:spPr>
          <a:xfrm>
            <a:off x="8816301" y="5373219"/>
            <a:ext cx="3257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h</a:t>
            </a:r>
          </a:p>
        </p:txBody>
      </p:sp>
      <p:sp>
        <p:nvSpPr>
          <p:cNvPr id="36" name="TextBox 35">
            <a:extLst>
              <a:ext uri="{FF2B5EF4-FFF2-40B4-BE49-F238E27FC236}">
                <a16:creationId xmlns:a16="http://schemas.microsoft.com/office/drawing/2014/main" id="{5F1D00C5-76C2-BD85-755C-C212F52C73B7}"/>
              </a:ext>
            </a:extLst>
          </p:cNvPr>
          <p:cNvSpPr txBox="1"/>
          <p:nvPr/>
        </p:nvSpPr>
        <p:spPr>
          <a:xfrm>
            <a:off x="8959366" y="5373219"/>
            <a:ext cx="382904"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w</a:t>
            </a:r>
          </a:p>
        </p:txBody>
      </p:sp>
      <p:sp>
        <p:nvSpPr>
          <p:cNvPr id="37" name="TextBox 36">
            <a:extLst>
              <a:ext uri="{FF2B5EF4-FFF2-40B4-BE49-F238E27FC236}">
                <a16:creationId xmlns:a16="http://schemas.microsoft.com/office/drawing/2014/main" id="{6DCE7ED7-F377-D1CF-6870-5F3784D9FB32}"/>
              </a:ext>
            </a:extLst>
          </p:cNvPr>
          <p:cNvSpPr txBox="1"/>
          <p:nvPr/>
        </p:nvSpPr>
        <p:spPr>
          <a:xfrm>
            <a:off x="9160915" y="5373219"/>
            <a:ext cx="306705" cy="405765"/>
          </a:xfrm>
          <a:prstGeom prst="rect">
            <a:avLst/>
          </a:prstGeom>
          <a:noFill/>
        </p:spPr>
        <p:txBody>
          <a:bodyPr wrap="none" rtlCol="0">
            <a:spAutoFit/>
          </a:bodyPr>
          <a:lstStyle/>
          <a:p>
            <a:pPr algn="l"/>
            <a:r>
              <a:rPr lang="en-GB" sz="2025" spc="-20" baseline="0">
                <a:ln/>
                <a:solidFill>
                  <a:srgbClr val="FFFFFF"/>
                </a:solidFill>
                <a:latin typeface="Lato"/>
                <a:ea typeface="Lato"/>
                <a:cs typeface="Lato"/>
                <a:sym typeface="Lato"/>
                <a:rtl val="0"/>
              </a:rPr>
              <a:t>a</a:t>
            </a:r>
          </a:p>
        </p:txBody>
      </p:sp>
      <p:sp>
        <p:nvSpPr>
          <p:cNvPr id="38" name="TextBox 37">
            <a:extLst>
              <a:ext uri="{FF2B5EF4-FFF2-40B4-BE49-F238E27FC236}">
                <a16:creationId xmlns:a16="http://schemas.microsoft.com/office/drawing/2014/main" id="{15035EE8-A2B0-F853-75BD-57DC738C363D}"/>
              </a:ext>
            </a:extLst>
          </p:cNvPr>
          <p:cNvSpPr txBox="1"/>
          <p:nvPr/>
        </p:nvSpPr>
        <p:spPr>
          <a:xfrm>
            <a:off x="9285979" y="5373219"/>
            <a:ext cx="3162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y</a:t>
            </a:r>
          </a:p>
        </p:txBody>
      </p:sp>
      <p:sp>
        <p:nvSpPr>
          <p:cNvPr id="39" name="TextBox 38">
            <a:extLst>
              <a:ext uri="{FF2B5EF4-FFF2-40B4-BE49-F238E27FC236}">
                <a16:creationId xmlns:a16="http://schemas.microsoft.com/office/drawing/2014/main" id="{90DA92EC-8D0F-B851-DB58-4B94A8BD41E9}"/>
              </a:ext>
            </a:extLst>
          </p:cNvPr>
          <p:cNvSpPr txBox="1"/>
          <p:nvPr/>
        </p:nvSpPr>
        <p:spPr>
          <a:xfrm>
            <a:off x="9417042" y="5373219"/>
            <a:ext cx="3638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s </a:t>
            </a:r>
          </a:p>
        </p:txBody>
      </p:sp>
      <p:sp>
        <p:nvSpPr>
          <p:cNvPr id="40" name="TextBox 39">
            <a:extLst>
              <a:ext uri="{FF2B5EF4-FFF2-40B4-BE49-F238E27FC236}">
                <a16:creationId xmlns:a16="http://schemas.microsoft.com/office/drawing/2014/main" id="{B23D3CA7-DEF2-1474-0500-5376419119D0}"/>
              </a:ext>
            </a:extLst>
          </p:cNvPr>
          <p:cNvSpPr txBox="1"/>
          <p:nvPr/>
        </p:nvSpPr>
        <p:spPr>
          <a:xfrm>
            <a:off x="9593731" y="5373219"/>
            <a:ext cx="249555" cy="405765"/>
          </a:xfrm>
          <a:prstGeom prst="rect">
            <a:avLst/>
          </a:prstGeom>
          <a:noFill/>
        </p:spPr>
        <p:txBody>
          <a:bodyPr wrap="none" rtlCol="0">
            <a:spAutoFit/>
          </a:bodyPr>
          <a:lstStyle/>
          <a:p>
            <a:pPr algn="l"/>
            <a:r>
              <a:rPr lang="en-GB" sz="2025" spc="-506" baseline="0">
                <a:ln/>
                <a:solidFill>
                  <a:srgbClr val="FFFFFF"/>
                </a:solidFill>
                <a:latin typeface="Lato"/>
                <a:ea typeface="Lato"/>
                <a:cs typeface="Lato"/>
                <a:sym typeface="Lato"/>
                <a:rtl val="0"/>
              </a:rPr>
              <a:t>​</a:t>
            </a:r>
          </a:p>
        </p:txBody>
      </p:sp>
      <p:sp>
        <p:nvSpPr>
          <p:cNvPr id="41" name="TextBox 40">
            <a:extLst>
              <a:ext uri="{FF2B5EF4-FFF2-40B4-BE49-F238E27FC236}">
                <a16:creationId xmlns:a16="http://schemas.microsoft.com/office/drawing/2014/main" id="{01201501-EC84-3F07-320A-6F9A7EC91E48}"/>
              </a:ext>
            </a:extLst>
          </p:cNvPr>
          <p:cNvSpPr txBox="1"/>
          <p:nvPr/>
        </p:nvSpPr>
        <p:spPr>
          <a:xfrm>
            <a:off x="5103265" y="4150781"/>
            <a:ext cx="33528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P</a:t>
            </a:r>
          </a:p>
        </p:txBody>
      </p:sp>
      <p:sp>
        <p:nvSpPr>
          <p:cNvPr id="42" name="TextBox 41">
            <a:extLst>
              <a:ext uri="{FF2B5EF4-FFF2-40B4-BE49-F238E27FC236}">
                <a16:creationId xmlns:a16="http://schemas.microsoft.com/office/drawing/2014/main" id="{BBB8DD76-35C6-F506-E1AE-79D691E40136}"/>
              </a:ext>
            </a:extLst>
          </p:cNvPr>
          <p:cNvSpPr txBox="1"/>
          <p:nvPr/>
        </p:nvSpPr>
        <p:spPr>
          <a:xfrm>
            <a:off x="5256523" y="4150781"/>
            <a:ext cx="278130" cy="405765"/>
          </a:xfrm>
          <a:prstGeom prst="rect">
            <a:avLst/>
          </a:prstGeom>
          <a:noFill/>
        </p:spPr>
        <p:txBody>
          <a:bodyPr wrap="none" rtlCol="0">
            <a:spAutoFit/>
          </a:bodyPr>
          <a:lstStyle/>
          <a:p>
            <a:pPr algn="l"/>
            <a:r>
              <a:rPr lang="en-GB" sz="2025" spc="-41" baseline="0">
                <a:ln/>
                <a:solidFill>
                  <a:srgbClr val="FFFFFF"/>
                </a:solidFill>
                <a:latin typeface="Lato"/>
                <a:ea typeface="Lato"/>
                <a:cs typeface="Lato"/>
                <a:sym typeface="Lato"/>
                <a:rtl val="0"/>
              </a:rPr>
              <a:t>r</a:t>
            </a:r>
          </a:p>
        </p:txBody>
      </p:sp>
      <p:sp>
        <p:nvSpPr>
          <p:cNvPr id="43" name="TextBox 42">
            <a:extLst>
              <a:ext uri="{FF2B5EF4-FFF2-40B4-BE49-F238E27FC236}">
                <a16:creationId xmlns:a16="http://schemas.microsoft.com/office/drawing/2014/main" id="{630F2B7E-4C8D-C7CF-6A47-3DA532029E73}"/>
              </a:ext>
            </a:extLst>
          </p:cNvPr>
          <p:cNvSpPr txBox="1"/>
          <p:nvPr/>
        </p:nvSpPr>
        <p:spPr>
          <a:xfrm>
            <a:off x="5345867" y="4150781"/>
            <a:ext cx="316230" cy="405765"/>
          </a:xfrm>
          <a:prstGeom prst="rect">
            <a:avLst/>
          </a:prstGeom>
          <a:noFill/>
        </p:spPr>
        <p:txBody>
          <a:bodyPr wrap="none" rtlCol="0">
            <a:spAutoFit/>
          </a:bodyPr>
          <a:lstStyle/>
          <a:p>
            <a:pPr algn="l"/>
            <a:r>
              <a:rPr lang="en-GB" sz="2025" spc="-20" baseline="0">
                <a:ln/>
                <a:solidFill>
                  <a:srgbClr val="FFFFFF"/>
                </a:solidFill>
                <a:latin typeface="Lato"/>
                <a:ea typeface="Lato"/>
                <a:cs typeface="Lato"/>
                <a:sym typeface="Lato"/>
                <a:rtl val="0"/>
              </a:rPr>
              <a:t>e</a:t>
            </a:r>
          </a:p>
        </p:txBody>
      </p:sp>
      <p:sp>
        <p:nvSpPr>
          <p:cNvPr id="44" name="TextBox 43">
            <a:extLst>
              <a:ext uri="{FF2B5EF4-FFF2-40B4-BE49-F238E27FC236}">
                <a16:creationId xmlns:a16="http://schemas.microsoft.com/office/drawing/2014/main" id="{D8E91B05-76C5-6690-9EAC-978D3B288FAB}"/>
              </a:ext>
            </a:extLst>
          </p:cNvPr>
          <p:cNvSpPr txBox="1"/>
          <p:nvPr/>
        </p:nvSpPr>
        <p:spPr>
          <a:xfrm>
            <a:off x="5479122" y="4150781"/>
            <a:ext cx="316230" cy="405765"/>
          </a:xfrm>
          <a:prstGeom prst="rect">
            <a:avLst/>
          </a:prstGeom>
          <a:noFill/>
        </p:spPr>
        <p:txBody>
          <a:bodyPr wrap="none" rtlCol="0">
            <a:spAutoFit/>
          </a:bodyPr>
          <a:lstStyle/>
          <a:p>
            <a:pPr algn="l"/>
            <a:r>
              <a:rPr lang="en-GB" sz="2025" spc="-20" baseline="0">
                <a:ln/>
                <a:solidFill>
                  <a:srgbClr val="FFFFFF"/>
                </a:solidFill>
                <a:latin typeface="Lato"/>
                <a:ea typeface="Lato"/>
                <a:cs typeface="Lato"/>
                <a:sym typeface="Lato"/>
                <a:rtl val="0"/>
              </a:rPr>
              <a:t>v</a:t>
            </a:r>
          </a:p>
        </p:txBody>
      </p:sp>
      <p:sp>
        <p:nvSpPr>
          <p:cNvPr id="45" name="TextBox 44">
            <a:extLst>
              <a:ext uri="{FF2B5EF4-FFF2-40B4-BE49-F238E27FC236}">
                <a16:creationId xmlns:a16="http://schemas.microsoft.com/office/drawing/2014/main" id="{89B86D24-91E8-1300-8A4B-C184CE1F1CCC}"/>
              </a:ext>
            </a:extLst>
          </p:cNvPr>
          <p:cNvSpPr txBox="1"/>
          <p:nvPr/>
        </p:nvSpPr>
        <p:spPr>
          <a:xfrm>
            <a:off x="5608852" y="4150781"/>
            <a:ext cx="3162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a:t>
            </a:r>
          </a:p>
        </p:txBody>
      </p:sp>
      <p:sp>
        <p:nvSpPr>
          <p:cNvPr id="46" name="TextBox 45">
            <a:extLst>
              <a:ext uri="{FF2B5EF4-FFF2-40B4-BE49-F238E27FC236}">
                <a16:creationId xmlns:a16="http://schemas.microsoft.com/office/drawing/2014/main" id="{05AE5E44-EA0F-6D9D-EC54-F95B1C0A6608}"/>
              </a:ext>
            </a:extLst>
          </p:cNvPr>
          <p:cNvSpPr txBox="1"/>
          <p:nvPr/>
        </p:nvSpPr>
        <p:spPr>
          <a:xfrm>
            <a:off x="5745060" y="4150781"/>
            <a:ext cx="3257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n</a:t>
            </a:r>
          </a:p>
        </p:txBody>
      </p:sp>
      <p:sp>
        <p:nvSpPr>
          <p:cNvPr id="47" name="TextBox 46">
            <a:extLst>
              <a:ext uri="{FF2B5EF4-FFF2-40B4-BE49-F238E27FC236}">
                <a16:creationId xmlns:a16="http://schemas.microsoft.com/office/drawing/2014/main" id="{02E852A0-B723-3F19-37C5-876AE48DEDF2}"/>
              </a:ext>
            </a:extLst>
          </p:cNvPr>
          <p:cNvSpPr txBox="1"/>
          <p:nvPr/>
        </p:nvSpPr>
        <p:spPr>
          <a:xfrm>
            <a:off x="5887173" y="4150781"/>
            <a:ext cx="13544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tion &amp; earl</a:t>
            </a:r>
          </a:p>
        </p:txBody>
      </p:sp>
      <p:sp>
        <p:nvSpPr>
          <p:cNvPr id="48" name="TextBox 47">
            <a:extLst>
              <a:ext uri="{FF2B5EF4-FFF2-40B4-BE49-F238E27FC236}">
                <a16:creationId xmlns:a16="http://schemas.microsoft.com/office/drawing/2014/main" id="{2A85E09D-3F61-6127-7B76-72B616443AC7}"/>
              </a:ext>
            </a:extLst>
          </p:cNvPr>
          <p:cNvSpPr txBox="1"/>
          <p:nvPr/>
        </p:nvSpPr>
        <p:spPr>
          <a:xfrm>
            <a:off x="7071702" y="4150781"/>
            <a:ext cx="316230" cy="405765"/>
          </a:xfrm>
          <a:prstGeom prst="rect">
            <a:avLst/>
          </a:prstGeom>
          <a:noFill/>
        </p:spPr>
        <p:txBody>
          <a:bodyPr wrap="none" rtlCol="0">
            <a:spAutoFit/>
          </a:bodyPr>
          <a:lstStyle/>
          <a:p>
            <a:pPr algn="l"/>
            <a:r>
              <a:rPr lang="en-GB" sz="2025" spc="-41" baseline="0">
                <a:ln/>
                <a:solidFill>
                  <a:srgbClr val="FFFFFF"/>
                </a:solidFill>
                <a:latin typeface="Lato"/>
                <a:ea typeface="Lato"/>
                <a:cs typeface="Lato"/>
                <a:sym typeface="Lato"/>
                <a:rtl val="0"/>
              </a:rPr>
              <a:t>y</a:t>
            </a:r>
          </a:p>
        </p:txBody>
      </p:sp>
      <p:sp>
        <p:nvSpPr>
          <p:cNvPr id="49" name="TextBox 48">
            <a:extLst>
              <a:ext uri="{FF2B5EF4-FFF2-40B4-BE49-F238E27FC236}">
                <a16:creationId xmlns:a16="http://schemas.microsoft.com/office/drawing/2014/main" id="{CED25D37-4EB0-8A69-1266-B6C3DC0BBA0B}"/>
              </a:ext>
            </a:extLst>
          </p:cNvPr>
          <p:cNvSpPr txBox="1"/>
          <p:nvPr/>
        </p:nvSpPr>
        <p:spPr>
          <a:xfrm>
            <a:off x="7198670" y="4150781"/>
            <a:ext cx="2495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 </a:t>
            </a:r>
          </a:p>
        </p:txBody>
      </p:sp>
      <p:sp>
        <p:nvSpPr>
          <p:cNvPr id="50" name="TextBox 49">
            <a:extLst>
              <a:ext uri="{FF2B5EF4-FFF2-40B4-BE49-F238E27FC236}">
                <a16:creationId xmlns:a16="http://schemas.microsoft.com/office/drawing/2014/main" id="{8D8993BC-ED9C-FA4A-74F8-08434A7C88E3}"/>
              </a:ext>
            </a:extLst>
          </p:cNvPr>
          <p:cNvSpPr txBox="1"/>
          <p:nvPr/>
        </p:nvSpPr>
        <p:spPr>
          <a:xfrm>
            <a:off x="5610186" y="4436531"/>
            <a:ext cx="32575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d</a:t>
            </a:r>
          </a:p>
        </p:txBody>
      </p:sp>
      <p:sp>
        <p:nvSpPr>
          <p:cNvPr id="51" name="TextBox 50">
            <a:extLst>
              <a:ext uri="{FF2B5EF4-FFF2-40B4-BE49-F238E27FC236}">
                <a16:creationId xmlns:a16="http://schemas.microsoft.com/office/drawing/2014/main" id="{D0F9A429-D9D4-5801-96E0-68B657588EC7}"/>
              </a:ext>
            </a:extLst>
          </p:cNvPr>
          <p:cNvSpPr txBox="1"/>
          <p:nvPr/>
        </p:nvSpPr>
        <p:spPr>
          <a:xfrm>
            <a:off x="5754680" y="4436531"/>
            <a:ext cx="3162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a:t>
            </a:r>
          </a:p>
        </p:txBody>
      </p:sp>
      <p:sp>
        <p:nvSpPr>
          <p:cNvPr id="52" name="TextBox 51">
            <a:extLst>
              <a:ext uri="{FF2B5EF4-FFF2-40B4-BE49-F238E27FC236}">
                <a16:creationId xmlns:a16="http://schemas.microsoft.com/office/drawing/2014/main" id="{CEDED42A-6A79-7AED-C7C9-51AA6B42CA8B}"/>
              </a:ext>
            </a:extLst>
          </p:cNvPr>
          <p:cNvSpPr txBox="1"/>
          <p:nvPr/>
        </p:nvSpPr>
        <p:spPr>
          <a:xfrm>
            <a:off x="5889840" y="4436531"/>
            <a:ext cx="2781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t</a:t>
            </a:r>
          </a:p>
        </p:txBody>
      </p:sp>
      <p:sp>
        <p:nvSpPr>
          <p:cNvPr id="53" name="TextBox 52">
            <a:extLst>
              <a:ext uri="{FF2B5EF4-FFF2-40B4-BE49-F238E27FC236}">
                <a16:creationId xmlns:a16="http://schemas.microsoft.com/office/drawing/2014/main" id="{AD550E68-F6DD-CE7A-E75F-57DD59B3295F}"/>
              </a:ext>
            </a:extLst>
          </p:cNvPr>
          <p:cNvSpPr txBox="1"/>
          <p:nvPr/>
        </p:nvSpPr>
        <p:spPr>
          <a:xfrm>
            <a:off x="5982137" y="4436531"/>
            <a:ext cx="8877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ection</a:t>
            </a:r>
          </a:p>
        </p:txBody>
      </p:sp>
      <p:sp>
        <p:nvSpPr>
          <p:cNvPr id="54" name="TextBox 53">
            <a:extLst>
              <a:ext uri="{FF2B5EF4-FFF2-40B4-BE49-F238E27FC236}">
                <a16:creationId xmlns:a16="http://schemas.microsoft.com/office/drawing/2014/main" id="{B25F404B-52A9-52C2-BA37-7CD863526225}"/>
              </a:ext>
            </a:extLst>
          </p:cNvPr>
          <p:cNvSpPr txBox="1"/>
          <p:nvPr/>
        </p:nvSpPr>
        <p:spPr>
          <a:xfrm>
            <a:off x="2812408" y="3335441"/>
            <a:ext cx="34480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B</a:t>
            </a:r>
          </a:p>
        </p:txBody>
      </p:sp>
      <p:sp>
        <p:nvSpPr>
          <p:cNvPr id="55" name="TextBox 54">
            <a:extLst>
              <a:ext uri="{FF2B5EF4-FFF2-40B4-BE49-F238E27FC236}">
                <a16:creationId xmlns:a16="http://schemas.microsoft.com/office/drawing/2014/main" id="{64B8E047-AA33-DFCA-9FC8-A0683CAB6176}"/>
              </a:ext>
            </a:extLst>
          </p:cNvPr>
          <p:cNvSpPr txBox="1"/>
          <p:nvPr/>
        </p:nvSpPr>
        <p:spPr>
          <a:xfrm>
            <a:off x="2977380" y="3335441"/>
            <a:ext cx="2106930"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asic mechanisms </a:t>
            </a:r>
          </a:p>
        </p:txBody>
      </p:sp>
      <p:sp>
        <p:nvSpPr>
          <p:cNvPr id="56" name="TextBox 55">
            <a:extLst>
              <a:ext uri="{FF2B5EF4-FFF2-40B4-BE49-F238E27FC236}">
                <a16:creationId xmlns:a16="http://schemas.microsoft.com/office/drawing/2014/main" id="{CDBABBBC-27B2-C816-1B41-843CADA04CA9}"/>
              </a:ext>
            </a:extLst>
          </p:cNvPr>
          <p:cNvSpPr txBox="1"/>
          <p:nvPr/>
        </p:nvSpPr>
        <p:spPr>
          <a:xfrm>
            <a:off x="3270846" y="3621191"/>
            <a:ext cx="325755" cy="405765"/>
          </a:xfrm>
          <a:prstGeom prst="rect">
            <a:avLst/>
          </a:prstGeom>
          <a:noFill/>
        </p:spPr>
        <p:txBody>
          <a:bodyPr wrap="none" rtlCol="0">
            <a:spAutoFit/>
          </a:bodyPr>
          <a:lstStyle/>
          <a:p>
            <a:pPr algn="l"/>
            <a:r>
              <a:rPr lang="en-GB" sz="2025" spc="-20" baseline="0">
                <a:ln/>
                <a:solidFill>
                  <a:srgbClr val="FFFFFF"/>
                </a:solidFill>
                <a:latin typeface="Lato"/>
                <a:ea typeface="Lato"/>
                <a:cs typeface="Lato"/>
                <a:sym typeface="Lato"/>
                <a:rtl val="0"/>
              </a:rPr>
              <a:t>o</a:t>
            </a:r>
          </a:p>
        </p:txBody>
      </p:sp>
      <p:sp>
        <p:nvSpPr>
          <p:cNvPr id="57" name="TextBox 56">
            <a:extLst>
              <a:ext uri="{FF2B5EF4-FFF2-40B4-BE49-F238E27FC236}">
                <a16:creationId xmlns:a16="http://schemas.microsoft.com/office/drawing/2014/main" id="{B65BD9EE-B4EA-2E54-FF3D-5676B8B7BA91}"/>
              </a:ext>
            </a:extLst>
          </p:cNvPr>
          <p:cNvSpPr txBox="1"/>
          <p:nvPr/>
        </p:nvSpPr>
        <p:spPr>
          <a:xfrm>
            <a:off x="3414197" y="3621191"/>
            <a:ext cx="268605" cy="405765"/>
          </a:xfrm>
          <a:prstGeom prst="rect">
            <a:avLst/>
          </a:prstGeom>
          <a:noFill/>
        </p:spPr>
        <p:txBody>
          <a:bodyPr wrap="none" rtlCol="0">
            <a:spAutoFit/>
          </a:bodyPr>
          <a:lstStyle/>
          <a:p>
            <a:pPr algn="l"/>
            <a:r>
              <a:rPr lang="en-GB" sz="2025" spc="-41" baseline="0">
                <a:ln/>
                <a:solidFill>
                  <a:srgbClr val="FFFFFF"/>
                </a:solidFill>
                <a:latin typeface="Lato"/>
                <a:ea typeface="Lato"/>
                <a:cs typeface="Lato"/>
                <a:sym typeface="Lato"/>
                <a:rtl val="0"/>
              </a:rPr>
              <a:t>f</a:t>
            </a:r>
          </a:p>
        </p:txBody>
      </p:sp>
      <p:sp>
        <p:nvSpPr>
          <p:cNvPr id="58" name="TextBox 57">
            <a:extLst>
              <a:ext uri="{FF2B5EF4-FFF2-40B4-BE49-F238E27FC236}">
                <a16:creationId xmlns:a16="http://schemas.microsoft.com/office/drawing/2014/main" id="{60F0E315-2FC6-5AC4-4A09-1BB711927E8C}"/>
              </a:ext>
            </a:extLst>
          </p:cNvPr>
          <p:cNvSpPr txBox="1"/>
          <p:nvPr/>
        </p:nvSpPr>
        <p:spPr>
          <a:xfrm>
            <a:off x="3500112" y="3621191"/>
            <a:ext cx="1068705" cy="405765"/>
          </a:xfrm>
          <a:prstGeom prst="rect">
            <a:avLst/>
          </a:prstGeom>
          <a:noFill/>
        </p:spPr>
        <p:txBody>
          <a:bodyPr wrap="none" rtlCol="0">
            <a:spAutoFit/>
          </a:bodyPr>
          <a:lstStyle/>
          <a:p>
            <a:pPr algn="l"/>
            <a:r>
              <a:rPr lang="en-GB" sz="2025" spc="0" baseline="0">
                <a:ln/>
                <a:solidFill>
                  <a:srgbClr val="FFFFFF"/>
                </a:solidFill>
                <a:latin typeface="Lato"/>
                <a:ea typeface="Lato"/>
                <a:cs typeface="Lato"/>
                <a:sym typeface="Lato"/>
                <a:rtl val="0"/>
              </a:rPr>
              <a:t> disease</a:t>
            </a:r>
          </a:p>
        </p:txBody>
      </p:sp>
      <p:pic>
        <p:nvPicPr>
          <p:cNvPr id="7" name="Graphic 6">
            <a:extLst>
              <a:ext uri="{FF2B5EF4-FFF2-40B4-BE49-F238E27FC236}">
                <a16:creationId xmlns:a16="http://schemas.microsoft.com/office/drawing/2014/main" id="{6B820C6C-F153-4FC7-A7EE-9F3BF0578D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816" y="4886995"/>
            <a:ext cx="3037805" cy="3037805"/>
          </a:xfrm>
          <a:prstGeom prst="rect">
            <a:avLst/>
          </a:prstGeom>
        </p:spPr>
      </p:pic>
    </p:spTree>
    <p:extLst>
      <p:ext uri="{BB962C8B-B14F-4D97-AF65-F5344CB8AC3E}">
        <p14:creationId xmlns:p14="http://schemas.microsoft.com/office/powerpoint/2010/main" val="37134782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EBF9A037AAE34CAB1227C59CE9F3B0" ma:contentTypeVersion="14" ma:contentTypeDescription="Create a new document." ma:contentTypeScope="" ma:versionID="77ac7495c5e7180b3e4c1670be34738d">
  <xsd:schema xmlns:xsd="http://www.w3.org/2001/XMLSchema" xmlns:xs="http://www.w3.org/2001/XMLSchema" xmlns:p="http://schemas.microsoft.com/office/2006/metadata/properties" xmlns:ns2="c4be685d-79fb-40a6-b41d-f884960e58f3" xmlns:ns3="52bfaa26-10f6-426d-9b8b-bf0fdbf10b03" targetNamespace="http://schemas.microsoft.com/office/2006/metadata/properties" ma:root="true" ma:fieldsID="e400424d7a63e66136230ff58ade1dd8" ns2:_="" ns3:_="">
    <xsd:import namespace="c4be685d-79fb-40a6-b41d-f884960e58f3"/>
    <xsd:import namespace="52bfaa26-10f6-426d-9b8b-bf0fdbf10b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e685d-79fb-40a6-b41d-f884960e5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960faec-74a3-420b-b522-51e7e1c18756"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bfaa26-10f6-426d-9b8b-bf0fdbf10b0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291dadd-fae6-4e80-a41f-14e10dbfa7d5}" ma:internalName="TaxCatchAll" ma:showField="CatchAllData" ma:web="52bfaa26-10f6-426d-9b8b-bf0fdbf10b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be685d-79fb-40a6-b41d-f884960e58f3">
      <Terms xmlns="http://schemas.microsoft.com/office/infopath/2007/PartnerControls"/>
    </lcf76f155ced4ddcb4097134ff3c332f>
    <TaxCatchAll xmlns="52bfaa26-10f6-426d-9b8b-bf0fdbf10b03" xsi:nil="true"/>
    <SharedWithUsers xmlns="52bfaa26-10f6-426d-9b8b-bf0fdbf10b03">
      <UserInfo>
        <DisplayName>Arru Paolo (R0A) Manchester University NHS FT</DisplayName>
        <AccountId>41</AccountId>
        <AccountType/>
      </UserInfo>
      <UserInfo>
        <DisplayName>Smith Angela (R0A) Manchester University NHS FT</DisplayName>
        <AccountId>45</AccountId>
        <AccountType/>
      </UserInfo>
      <UserInfo>
        <DisplayName>Shepphard Adam (R0A) Manchester University NHS FT</DisplayName>
        <AccountId>22</AccountId>
        <AccountType/>
      </UserInfo>
      <UserInfo>
        <DisplayName>Ahmed Mamoona (R0A) MFT</DisplayName>
        <AccountId>96</AccountId>
        <AccountType/>
      </UserInfo>
      <UserInfo>
        <DisplayName>Adaway Gareth (R0A) Manchester University NHS FT</DisplayName>
        <AccountId>11</AccountId>
        <AccountType/>
      </UserInfo>
    </SharedWithUsers>
  </documentManagement>
</p:properties>
</file>

<file path=customXml/itemProps1.xml><?xml version="1.0" encoding="utf-8"?>
<ds:datastoreItem xmlns:ds="http://schemas.openxmlformats.org/officeDocument/2006/customXml" ds:itemID="{A35AF36D-EAE9-4992-9043-BC519E7DB5AE}">
  <ds:schemaRefs>
    <ds:schemaRef ds:uri="52bfaa26-10f6-426d-9b8b-bf0fdbf10b03"/>
    <ds:schemaRef ds:uri="c4be685d-79fb-40a6-b41d-f884960e58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CD4B0E6-2C25-4E10-835F-C21913267A89}">
  <ds:schemaRefs>
    <ds:schemaRef ds:uri="http://schemas.microsoft.com/sharepoint/v3/contenttype/forms"/>
  </ds:schemaRefs>
</ds:datastoreItem>
</file>

<file path=customXml/itemProps3.xml><?xml version="1.0" encoding="utf-8"?>
<ds:datastoreItem xmlns:ds="http://schemas.openxmlformats.org/officeDocument/2006/customXml" ds:itemID="{4EC3FC65-00AB-4FBB-90AA-2C284C72CA23}">
  <ds:schemaRefs>
    <ds:schemaRef ds:uri="http://purl.org/dc/terms/"/>
    <ds:schemaRef ds:uri="c4be685d-79fb-40a6-b41d-f884960e58f3"/>
    <ds:schemaRef ds:uri="52bfaa26-10f6-426d-9b8b-bf0fdbf10b03"/>
    <ds:schemaRef ds:uri="http://www.w3.org/XML/1998/namespac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9895</Words>
  <Application>Microsoft Office PowerPoint</Application>
  <PresentationFormat>Widescreen</PresentationFormat>
  <Paragraphs>1131</Paragraphs>
  <Slides>79</Slides>
  <Notes>56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79</vt:i4>
      </vt:variant>
    </vt:vector>
  </HeadingPairs>
  <TitlesOfParts>
    <vt:vector size="93" baseType="lpstr">
      <vt:lpstr>Arial</vt:lpstr>
      <vt:lpstr>Arial,Sans-Serif</vt:lpstr>
      <vt:lpstr>Calibri</vt:lpstr>
      <vt:lpstr>Calibri (Body)</vt:lpstr>
      <vt:lpstr>Calibri Light</vt:lpstr>
      <vt:lpstr>Helvetica</vt:lpstr>
      <vt:lpstr>Lato</vt:lpstr>
      <vt:lpstr>Open Sans</vt:lpstr>
      <vt:lpstr>Segoe UI</vt:lpstr>
      <vt:lpstr>Symbol</vt:lpstr>
      <vt:lpstr>Trebuchet MS</vt:lpstr>
      <vt:lpstr>Office Theme</vt:lpstr>
      <vt:lpstr>1_Office Theme</vt:lpstr>
      <vt:lpstr>2_Office Theme</vt:lpstr>
      <vt:lpstr>Presentation to: Name &amp; Date:  </vt:lpstr>
      <vt:lpstr>Biomedical Research Centres (BRCs)</vt:lpstr>
      <vt:lpstr>NIHR Manchester BRC 2022-2027</vt:lpstr>
      <vt:lpstr>PowerPoint Presentation</vt:lpstr>
      <vt:lpstr>Manchester BRC</vt:lpstr>
      <vt:lpstr>Personalised Health &amp; Care for all</vt:lpstr>
      <vt:lpstr>PowerPoint Presentation</vt:lpstr>
      <vt:lpstr>Manchester BRC’s vision is to drive personalised health &amp; care for all</vt:lpstr>
      <vt:lpstr>PowerPoint Presentation</vt:lpstr>
      <vt:lpstr>PowerPoint Presentation</vt:lpstr>
      <vt:lpstr>Manchester BRC Structure </vt:lpstr>
      <vt:lpstr>Disease Complexity and Multimorbidity Cluster</vt:lpstr>
      <vt:lpstr>PowerPoint Presentation</vt:lpstr>
      <vt:lpstr>PowerPoint Presentation</vt:lpstr>
      <vt:lpstr>PowerPoint Presentation</vt:lpstr>
      <vt:lpstr>Disease Complexity Cluster: Next Generation Phenotyping and Diagnostics </vt:lpstr>
      <vt:lpstr>Disease Complexity Cluster:​ Next Generation Phenotyping and Diagnostics </vt:lpstr>
      <vt:lpstr>Disease Complexity Cluster:​ Next Generation Phenotyping and Diagnostics </vt:lpstr>
      <vt:lpstr>Disease Complexity Cluster: Next Generation Therapeutics</vt:lpstr>
      <vt:lpstr>Disease Complexity Cluster:​ Next Generation Therapeutics</vt:lpstr>
      <vt:lpstr>PowerPoint Presentation</vt:lpstr>
      <vt:lpstr>PowerPoint Presentation</vt:lpstr>
      <vt:lpstr>PowerPoint Presentation</vt:lpstr>
      <vt:lpstr>PowerPoint Presentation</vt:lpstr>
      <vt:lpstr>Inflammation Cluster:  Dermatology - Cutaneous Inflammation and Repair</vt:lpstr>
      <vt:lpstr>Inflammation Cluster:  Dermatology - Cutaneous Inflammation and Repair</vt:lpstr>
      <vt:lpstr>Inflammation Cluster:  Integrative Cardiovascular</vt:lpstr>
      <vt:lpstr>PowerPoint Presentation</vt:lpstr>
      <vt:lpstr>PowerPoint Presentation</vt:lpstr>
      <vt:lpstr>PowerPoint Presentation</vt:lpstr>
      <vt:lpstr>PowerPoint Presentation</vt:lpstr>
      <vt:lpstr>PowerPoint Presentation</vt:lpstr>
      <vt:lpstr>PowerPoint Presentation</vt:lpstr>
      <vt:lpstr>Cancer Cluster: Advanced Radiotherapy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BRC Partnership</vt:lpstr>
      <vt:lpstr>University of Manchester</vt:lpstr>
      <vt:lpstr>PowerPoint Presentation</vt:lpstr>
      <vt:lpstr>PowerPoint Presentation</vt:lpstr>
      <vt:lpstr>Northern Care Alliance  (NCA)</vt:lpstr>
      <vt:lpstr>Greater Manchester Mental Health NHS Foundation Trust </vt:lpstr>
      <vt:lpstr>Blackpool Teaching Hospitals NHS Foundation Trust</vt:lpstr>
      <vt:lpstr>Lancashire Teaching Hospitals NHS Foundation Trust</vt:lpstr>
      <vt:lpstr>Governance Structure</vt:lpstr>
      <vt:lpstr>Infrastructure</vt:lpstr>
      <vt:lpstr>Inclusive Research Oversight Board</vt:lpstr>
      <vt:lpstr>IROB</vt:lpstr>
      <vt:lpstr>Inclusive Research Conceptual Schema</vt:lpstr>
      <vt:lpstr>Children’s Research in Manchester</vt:lpstr>
      <vt:lpstr>PowerPoint Presentation</vt:lpstr>
      <vt:lpstr>Children &amp; Young People’s Interests Integrated in BRC Themes</vt:lpstr>
      <vt:lpstr>Patient and Public Involvement and Engagement &amp; Participation (PPIEP)  </vt:lpstr>
      <vt:lpstr>EDI  (Equality Diversity &amp; Inclusion)</vt:lpstr>
      <vt:lpstr>Training &amp; Capacity Building </vt:lpstr>
      <vt:lpstr>Training &amp; Capacity Building</vt:lpstr>
      <vt:lpstr>Digital Strategy</vt:lpstr>
      <vt:lpstr>Manchester University NHS FT Clinical Data Science Unit</vt:lpstr>
      <vt:lpstr>Innovation and Partnerships</vt:lpstr>
      <vt:lpstr>PowerPoint Presentation</vt:lpstr>
      <vt:lpstr>PowerPoint Presentation</vt:lpstr>
      <vt:lpstr>Manchester BRC Communications</vt:lpstr>
      <vt:lpstr>Funding, Data and Reporting</vt:lpstr>
      <vt:lpstr>Core Funding Opportunities</vt:lpstr>
      <vt:lpstr>PowerPoint Presentation</vt:lpstr>
      <vt:lpstr>Spare slides</vt:lpstr>
      <vt:lpstr>PowerPoint Presentation</vt:lpstr>
      <vt:lpstr>Manchester BRC</vt:lpstr>
      <vt:lpstr>Industry, Charity and other partnerships</vt:lpstr>
      <vt:lpstr>PowerPoint Presentation</vt:lpstr>
      <vt:lpstr>PowerPoint Presentation</vt:lpstr>
      <vt:lpstr>Staffing</vt:lpstr>
      <vt:lpstr>NIHR Manchester BRC 2022</vt:lpstr>
      <vt:lpstr>Biomedical Research Centres (BRCs)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Henderson Sophie (R0A) Manchester University NHS FT</cp:lastModifiedBy>
  <cp:revision>19</cp:revision>
  <dcterms:created xsi:type="dcterms:W3CDTF">2019-02-08T10:07:24Z</dcterms:created>
  <dcterms:modified xsi:type="dcterms:W3CDTF">2024-03-25T16:03:27Z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0x01010017EBF9A037AAE34CAB1227C59CE9F3B0</vt:lpwstr>
  </property>
  <property fmtid="{D5CDD505-2E9C-101B-9397-08002B2CF9AE}" pid="3" name="MediaServiceImageTags">
    <vt:lpwstr/>
  </property>
</Properties>
</file>