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1" r:id="rId5"/>
  </p:sldMasterIdLst>
  <p:notesMasterIdLst>
    <p:notesMasterId r:id="rId20"/>
  </p:notesMasterIdLst>
  <p:handoutMasterIdLst>
    <p:handoutMasterId r:id="rId21"/>
  </p:handoutMasterIdLst>
  <p:sldIdLst>
    <p:sldId id="348" r:id="rId6"/>
    <p:sldId id="334" r:id="rId7"/>
    <p:sldId id="335" r:id="rId8"/>
    <p:sldId id="336" r:id="rId9"/>
    <p:sldId id="337" r:id="rId10"/>
    <p:sldId id="349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7" roundtripDataSignature="AMtx7mhToXGhqmrNnQlsmVl5Wd53Aa5G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6197"/>
  </p:normalViewPr>
  <p:slideViewPr>
    <p:cSldViewPr snapToGrid="0">
      <p:cViewPr varScale="1">
        <p:scale>
          <a:sx n="114" d="100"/>
          <a:sy n="114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9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97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10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964DA3-2B5B-D2E4-97C6-142DB9DF95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EB038-FDC5-2E90-DDC0-A5F6089A25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6B684-C5E1-46C6-9D6A-88B7DA7D9ED1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D5886-148A-AE46-4399-4E623E51EF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5F1B5-FE2F-3355-88DB-D782FF9E8D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BED0-7504-43BF-8E65-CCA29C912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1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en-GB" sz="1200" smtClean="0">
                <a:solidFill>
                  <a:schemeClr val="dk1"/>
                </a:solidFill>
                <a:ea typeface="Calibri"/>
                <a:sym typeface="Calibri"/>
              </a:rPr>
              <a:pPr algn="r">
                <a:buSzPts val="1200"/>
              </a:pPr>
              <a:t>‹#›</a:t>
            </a:fld>
            <a:endParaRPr lang="en-GB" sz="1200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info here </a:t>
            </a:r>
          </a:p>
          <a:p>
            <a:r>
              <a:rPr lang="en-GB" dirty="0"/>
              <a:t>Zoe </a:t>
            </a:r>
            <a:r>
              <a:rPr lang="en-GB" dirty="0" err="1"/>
              <a:t>Borrill</a:t>
            </a:r>
            <a:r>
              <a:rPr lang="en-GB" dirty="0"/>
              <a:t> agreed to act as Director for NMGH, mentored by Andy </a:t>
            </a:r>
            <a:r>
              <a:rPr lang="en-GB" dirty="0" err="1"/>
              <a:t>Utianowski</a:t>
            </a:r>
            <a:endParaRPr lang="en-GB" dirty="0"/>
          </a:p>
          <a:p>
            <a:r>
              <a:rPr lang="en-GB" dirty="0"/>
              <a:t>(Zoe is a Respiratory Consultant, did her PhD with Dave Singh on the MEU so has good experience of early phase work)</a:t>
            </a:r>
          </a:p>
          <a:p>
            <a:r>
              <a:rPr lang="en-GB" dirty="0"/>
              <a:t>Richard Warren to act as Director for Salford but may not make re-bid meetings, Steve </a:t>
            </a:r>
            <a:r>
              <a:rPr lang="en-GB" dirty="0" err="1"/>
              <a:t>Woby</a:t>
            </a:r>
            <a:r>
              <a:rPr lang="en-GB" dirty="0"/>
              <a:t> is attending re-bid meetings as Richard too busy, with Hema Mistry and Vikki Goddard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33DF7-D13C-4634-9B54-1BE3159DC2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3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info here </a:t>
            </a:r>
          </a:p>
          <a:p>
            <a:r>
              <a:rPr lang="en-GB" dirty="0"/>
              <a:t>Zoe </a:t>
            </a:r>
            <a:r>
              <a:rPr lang="en-GB" dirty="0" err="1"/>
              <a:t>Borrill</a:t>
            </a:r>
            <a:r>
              <a:rPr lang="en-GB" dirty="0"/>
              <a:t> agreed to act as Director for NMGH, mentored by Andy </a:t>
            </a:r>
            <a:r>
              <a:rPr lang="en-GB" dirty="0" err="1"/>
              <a:t>Utianowski</a:t>
            </a:r>
            <a:endParaRPr lang="en-GB" dirty="0"/>
          </a:p>
          <a:p>
            <a:r>
              <a:rPr lang="en-GB" dirty="0"/>
              <a:t>(Zoe is a Respiratory Consultant, did her PhD with Dave Singh on the MEU so has good experience of early phase work)</a:t>
            </a:r>
          </a:p>
          <a:p>
            <a:r>
              <a:rPr lang="en-GB" dirty="0"/>
              <a:t>Richard Warren to act as Director for Salford but may not make re-bid meetings, Steve </a:t>
            </a:r>
            <a:r>
              <a:rPr lang="en-GB" dirty="0" err="1"/>
              <a:t>Woby</a:t>
            </a:r>
            <a:r>
              <a:rPr lang="en-GB" dirty="0"/>
              <a:t> is attending re-bid meetings as Richard too busy, with Hema Mistry and Vikki Goddard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33DF7-D13C-4634-9B54-1BE3159DC2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63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68D2DF"/>
              </a:buClr>
              <a:buSzPct val="100000"/>
              <a:buFont typeface="+mn-lt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Globally, 30-35% prevalence of COPD in lung cancer screening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68D2DF"/>
              </a:buClr>
              <a:buSzPct val="100000"/>
              <a:buFont typeface="+mn-lt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Undiagnosed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 COPD prevalence up to 20%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 in published cohort in London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68D2DF"/>
              </a:buClr>
              <a:buSzPct val="100000"/>
              <a:buFont typeface="+mn-lt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50% of those are symptomatic and undertreated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68D2DF"/>
              </a:buClr>
              <a:buSzPct val="100000"/>
              <a:buFont typeface="+mn-lt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Future vision to identify and treat undiagnosed COPD earlier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729D-56C5-4231-8CF7-1E4E3D3E52D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68D2DF"/>
              </a:buClr>
              <a:buSzPct val="100000"/>
              <a:buFont typeface="+mn-lt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Globally, 30-35% prevalence of COPD in lung cancer screening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68D2DF"/>
              </a:buClr>
              <a:buSzPct val="100000"/>
              <a:buFont typeface="+mn-lt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Undiagnosed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 COPD prevalence up to 20%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 in published cohort in London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68D2DF"/>
              </a:buClr>
              <a:buSzPct val="100000"/>
              <a:buFont typeface="+mn-lt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50% of those are symptomatic and undertreated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68D2DF"/>
              </a:buClr>
              <a:buSzPct val="100000"/>
              <a:buFont typeface="+mn-lt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ea typeface="+mn-ea"/>
                <a:cs typeface="+mn-cs"/>
              </a:rPr>
              <a:t>Future vision to identify and treat undiagnosed COPD earlier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729D-56C5-4231-8CF7-1E4E3D3E52D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84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I’d spend some time on this.</a:t>
            </a:r>
          </a:p>
          <a:p>
            <a:r>
              <a:rPr lang="en-GB" dirty="0"/>
              <a:t>GL will ask you about Blackpool and I would say that we have reach via Preston; example Liverpool gave about supporting phase 1 at Halton.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33DF7-D13C-4634-9B54-1BE3159DC26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1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50AC-8AB1-491B-B515-EB508A00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6E54D-2EE2-4CFD-A1C2-717A159AB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D8A01-FFAD-46FF-AFAD-8E8FE890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D06E-AD40-4BBB-972F-4359425ADAFA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8BC2C-3056-46C8-96FF-0A0543A1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62755-F65D-4522-AD2E-B7DD7DB7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A671-ADA6-4DCE-AED7-62AEEC029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04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AB8D-E3D5-4937-A937-BA1F3BDB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841B88-3352-4003-A04F-0570924C8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02B24-232B-4AEE-AFC7-B5FF3B87C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EF62F-A5BA-41AA-BA11-AA2545C9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D06E-AD40-4BBB-972F-4359425ADAFA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FE138-2AD4-4F51-9323-E4008A3E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C8335-A387-435E-A922-651FE68B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A671-ADA6-4DCE-AED7-62AEEC029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9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D0311-7A97-4C64-80BB-7AEF877A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EEBEA-9293-4135-8DDB-48D1DFE2F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8A28-6BDC-489F-8A85-88559955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D06E-AD40-4BBB-972F-4359425ADAFA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8ACD7-8F96-44D0-BAA7-E9D19ADD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40ACA-A130-4A16-B3AA-688C785D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A671-ADA6-4DCE-AED7-62AEEC029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034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F89FC-E411-4E62-AC12-6CE716163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B71C1-E878-466F-9342-93124531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2AB3E-90B6-4F9B-94A6-02BBB0BB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D06E-AD40-4BBB-972F-4359425ADAFA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63FB0-327B-4B4A-91A5-93E8C3A0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C6F04-ABAC-4F53-BC2A-35CE4A04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A671-ADA6-4DCE-AED7-62AEEC029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5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logo with white text&#10;&#10;Description automatically generated">
            <a:extLst>
              <a:ext uri="{FF2B5EF4-FFF2-40B4-BE49-F238E27FC236}">
                <a16:creationId xmlns:a16="http://schemas.microsoft.com/office/drawing/2014/main" id="{347D563F-3711-D2C7-753F-14A713A04A3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0600" y="49387"/>
            <a:ext cx="3624079" cy="81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1673-1520-44B7-B913-7213D06E0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99F0D-7C56-4FE8-9855-7C078077A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E2572-F1EE-43BF-A872-0AB8EEF7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D06E-AD40-4BBB-972F-4359425ADAFA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2DE8D-8023-4740-8231-2D1D1BC1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821F9-C2E9-4016-9A56-E0D0F119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A671-ADA6-4DCE-AED7-62AEEC029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4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50AC-8AB1-491B-B515-EB508A00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6E54D-2EE2-4CFD-A1C2-717A159AB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D8A01-FFAD-46FF-AFAD-8E8FE890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D06E-AD40-4BBB-972F-4359425ADAFA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8BC2C-3056-46C8-96FF-0A0543A1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62755-F65D-4522-AD2E-B7DD7DB7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A671-ADA6-4DCE-AED7-62AEEC029C3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55919-63BA-44AB-B072-B9B6E10EB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27" t="14626" r="19553" b="57523"/>
          <a:stretch/>
        </p:blipFill>
        <p:spPr>
          <a:xfrm>
            <a:off x="94890" y="6311900"/>
            <a:ext cx="2984740" cy="5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4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D137-ED8B-4CAF-BA8F-19DE78CB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D9E24-1DBD-4C6E-9074-CA5F7C469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82831-EB27-4C68-AAD6-B340E46B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D06E-AD40-4BBB-972F-4359425ADAFA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8C703-9A74-4CE1-BB76-189F7E96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679B-871F-490E-9C8E-37A990F7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A671-ADA6-4DCE-AED7-62AEEC029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2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5114-52B6-46B4-ACD6-2A799FB1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8AF0-C2F6-4F8B-9DFE-EBA71ECB7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85EA1-ACBC-4A29-9390-EDFB87E36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CD9E5-75B7-48A7-8EE1-F122AF42A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D06E-AD40-4BBB-972F-4359425ADAFA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4B76C-02BA-478E-B9E1-185487C9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18143-59C1-4ECA-909D-176DB833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A671-ADA6-4DCE-AED7-62AEEC029C3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2E8547-5E19-B7ED-77C5-071E4C8DD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27" t="14626" r="19553" b="57523"/>
          <a:stretch/>
        </p:blipFill>
        <p:spPr>
          <a:xfrm>
            <a:off x="94890" y="6311900"/>
            <a:ext cx="2984740" cy="5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2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CFDD-1FBA-42E7-AC86-1828A30E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4E4C6-F2FE-483F-8DEA-87C425191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CA288-32AD-4396-A45E-37E373F1F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29D04-54AB-46FF-A73A-916175420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1F196-4DAE-4237-922B-61EBC493B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D2957-73E3-4A79-9808-3C9835FA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D06E-AD40-4BBB-972F-4359425ADAFA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70A73-54BB-4C9F-9DEF-46879A48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3D1DE5-FC90-44E3-A63F-60515CF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A671-ADA6-4DCE-AED7-62AEEC029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2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4F11C-60D0-4D8E-BAE9-D41F007F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7600E-2FA0-4AF0-AAEC-2164ECB70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D06E-AD40-4BBB-972F-4359425ADAFA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3213E-9F24-45F8-A57B-8242C52A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89AFA-68BF-41BD-80BF-DDC256E2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A671-ADA6-4DCE-AED7-62AEEC029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8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1FCD2A-FEE1-4EBB-A624-A3ECF9FF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D06E-AD40-4BBB-972F-4359425ADAFA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9831A6-6648-4B0C-B832-0217633D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1B360-B246-428D-8BA2-E7EF826A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A671-ADA6-4DCE-AED7-62AEEC029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8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4852-12A4-41E3-A880-138299F0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0233A-F4F8-4FA4-A949-66235EED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AED59-4317-46BD-87FA-FEEB01403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8D188-280C-49EE-9FE4-E7379028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D06E-AD40-4BBB-972F-4359425ADAFA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15FB3-C38F-4A1A-82BB-9723CD54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4986F-C677-4FE8-A585-0E7D9C46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A671-ADA6-4DCE-AED7-62AEEC029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03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95535-8BFB-4A4D-A553-CDB8868ED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342FB-3AA5-44EE-974F-8D935F6D1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E76AF-66BE-49C5-8770-FDB23111F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4FD06E-AD40-4BBB-972F-4359425ADAFA}" type="datetimeFigureOut">
              <a:rPr lang="en-GB" smtClean="0"/>
              <a:pPr/>
              <a:t>20/10/2023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530D-2D8C-451A-A0D2-52224D8B3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4A767-D9FE-4000-8D30-B39D2843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70EA671-ADA6-4DCE-AED7-62AEEC029C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49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649" r:id="rId2"/>
    <p:sldLayoutId id="2147483650" r:id="rId3"/>
    <p:sldLayoutId id="2147483758" r:id="rId4"/>
    <p:sldLayoutId id="2147483759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F3DD-201F-6B95-4171-4398DAFDF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653" y="2531496"/>
            <a:ext cx="8712693" cy="179500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NIHR Manchester Clinical Research Facility (CRF)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4EE52-6C39-58D3-FC37-8E81C549E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1118"/>
            <a:ext cx="9144000" cy="1271587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Professor Jacky Smith</a:t>
            </a:r>
          </a:p>
          <a:p>
            <a:r>
              <a:rPr lang="en-GB" dirty="0"/>
              <a:t>Director of Manchester CRF / Professor of Respiratory Medicine</a:t>
            </a:r>
          </a:p>
          <a:p>
            <a:r>
              <a:rPr lang="en-GB" dirty="0"/>
              <a:t>University of Manchester and Manchester University NHS Foundation Trust</a:t>
            </a:r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33" y="113199"/>
            <a:ext cx="10515600" cy="1325563"/>
          </a:xfrm>
        </p:spPr>
        <p:txBody>
          <a:bodyPr/>
          <a:lstStyle/>
          <a:p>
            <a:r>
              <a:rPr lang="en-GB" dirty="0"/>
              <a:t>SMART Objectives Progress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43035"/>
              </p:ext>
            </p:extLst>
          </p:nvPr>
        </p:nvGraphicFramePr>
        <p:xfrm>
          <a:off x="847531" y="1259633"/>
          <a:ext cx="10078616" cy="5560555"/>
        </p:xfrm>
        <a:graphic>
          <a:graphicData uri="http://schemas.openxmlformats.org/drawingml/2006/table">
            <a:tbl>
              <a:tblPr/>
              <a:tblGrid>
                <a:gridCol w="4340289">
                  <a:extLst>
                    <a:ext uri="{9D8B030D-6E8A-4147-A177-3AD203B41FA5}">
                      <a16:colId xmlns:a16="http://schemas.microsoft.com/office/drawing/2014/main" val="1005387186"/>
                    </a:ext>
                  </a:extLst>
                </a:gridCol>
                <a:gridCol w="532671">
                  <a:extLst>
                    <a:ext uri="{9D8B030D-6E8A-4147-A177-3AD203B41FA5}">
                      <a16:colId xmlns:a16="http://schemas.microsoft.com/office/drawing/2014/main" val="1589408256"/>
                    </a:ext>
                  </a:extLst>
                </a:gridCol>
                <a:gridCol w="4569418">
                  <a:extLst>
                    <a:ext uri="{9D8B030D-6E8A-4147-A177-3AD203B41FA5}">
                      <a16:colId xmlns:a16="http://schemas.microsoft.com/office/drawing/2014/main" val="3222275608"/>
                    </a:ext>
                  </a:extLst>
                </a:gridCol>
                <a:gridCol w="636238">
                  <a:extLst>
                    <a:ext uri="{9D8B030D-6E8A-4147-A177-3AD203B41FA5}">
                      <a16:colId xmlns:a16="http://schemas.microsoft.com/office/drawing/2014/main" val="3021586606"/>
                    </a:ext>
                  </a:extLst>
                </a:gridCol>
              </a:tblGrid>
              <a:tr h="1628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050" b="1" dirty="0">
                          <a:effectLst/>
                          <a:latin typeface="Arial" panose="020B0604020202020204" pitchFamily="34" charset="0"/>
                        </a:rPr>
                        <a:t>SMART Objective</a:t>
                      </a:r>
                    </a:p>
                  </a:txBody>
                  <a:tcPr marL="13836" marR="138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effectLst/>
                          <a:latin typeface="Arial" panose="020B0604020202020204" pitchFamily="34" charset="0"/>
                        </a:rPr>
                        <a:t>Time period</a:t>
                      </a:r>
                    </a:p>
                  </a:txBody>
                  <a:tcPr marL="13836" marR="1383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GB" sz="900" b="1" dirty="0">
                          <a:effectLst/>
                          <a:latin typeface="Arial" panose="020B0604020202020204" pitchFamily="34" charset="0"/>
                        </a:rPr>
                        <a:t>Year 1</a:t>
                      </a:r>
                    </a:p>
                  </a:txBody>
                  <a:tcPr marL="13836" marR="13836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278417"/>
                  </a:ext>
                </a:extLst>
              </a:tr>
              <a:tr h="3153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050" b="1" dirty="0">
                          <a:effectLst/>
                          <a:latin typeface="Arial" panose="020B0604020202020204" pitchFamily="34" charset="0"/>
                        </a:rPr>
                        <a:t>Progress</a:t>
                      </a:r>
                    </a:p>
                  </a:txBody>
                  <a:tcPr marL="13836" marR="13836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050" b="1" dirty="0"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</a:p>
                  </a:txBody>
                  <a:tcPr marL="13836" marR="13836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04177"/>
                  </a:ext>
                </a:extLst>
              </a:tr>
              <a:tr h="202244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Aim 1: Expand Manchester CRF</a:t>
                      </a:r>
                    </a:p>
                    <a:p>
                      <a:pPr algn="l" rtl="0" fontAlgn="t"/>
                      <a:r>
                        <a:rPr lang="en-GB" sz="11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Open two new CRF sites and support new investigators/specialities.</a:t>
                      </a:r>
                    </a:p>
                    <a:p>
                      <a:pPr algn="l" rtl="0" fontAlgn="t"/>
                      <a:br>
                        <a:rPr lang="en-GB" sz="11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1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By year two, we will</a:t>
                      </a:r>
                    </a:p>
                    <a:p>
                      <a:pPr algn="l" rtl="0" fontAlgn="t"/>
                      <a:r>
                        <a:rPr lang="en-GB" sz="11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i) integrate the new sites (Salford Royal and NMGH) </a:t>
                      </a:r>
                    </a:p>
                    <a:p>
                      <a:pPr algn="l" rtl="0" fontAlgn="t"/>
                      <a:r>
                        <a:rPr lang="en-GB" sz="11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ii) appoint staff to key clinical, nursing and operational roles</a:t>
                      </a:r>
                    </a:p>
                    <a:p>
                      <a:pPr algn="l" rtl="0" fontAlgn="t"/>
                      <a:r>
                        <a:rPr lang="en-GB" sz="11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iii) have equipped the new facilities,</a:t>
                      </a:r>
                    </a:p>
                    <a:p>
                      <a:pPr algn="l" rtl="0" fontAlgn="t"/>
                      <a:r>
                        <a:rPr lang="en-GB" sz="11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iv) work with local investigators to open first EM studies sites.</a:t>
                      </a:r>
                    </a:p>
                    <a:p>
                      <a:pPr algn="l" rtl="0" fontAlgn="t"/>
                      <a:r>
                        <a:rPr lang="en-GB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GB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36" marR="138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sz="1050" dirty="0">
                          <a:effectLst/>
                          <a:latin typeface="Arial" panose="020B0604020202020204" pitchFamily="34" charset="0"/>
                        </a:rPr>
                        <a:t>Short</a:t>
                      </a:r>
                    </a:p>
                  </a:txBody>
                  <a:tcPr marL="13836" marR="1383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rtl="0" fontAlgn="t">
                        <a:buFont typeface="Arial" panose="020B0604020202020204" pitchFamily="34" charset="0"/>
                        <a:buNone/>
                      </a:pPr>
                      <a:b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Manchester CRF at North Manchester General Hospital</a:t>
                      </a:r>
                      <a:br>
                        <a:rPr lang="en-GB" sz="105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 3 studies in set-up pipeline and a new EM investigator. </a:t>
                      </a:r>
                      <a:b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 1WTE B6 Research Nurse in post.</a:t>
                      </a:r>
                      <a:b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 Cross-cover Wythenshawe site.</a:t>
                      </a:r>
                      <a:b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 Working with Trust Estates and Facilities to ensure appropriate space.</a:t>
                      </a:r>
                      <a:b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Manchester CRF at Salford Royal Hospital</a:t>
                      </a:r>
                      <a:br>
                        <a:rPr lang="en-GB" sz="105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 Clear working relationships and governance structures established. </a:t>
                      </a:r>
                      <a:b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 Clinical and operational lead, and delivery roles in place. </a:t>
                      </a:r>
                      <a:b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 Facilities enhanced to accommodate expanding portfolio</a:t>
                      </a:r>
                      <a:b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 8 trials in first 6 months</a:t>
                      </a:r>
                      <a:endParaRPr lang="en-GB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36" marR="13836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100" dirty="0">
                          <a:effectLst/>
                          <a:latin typeface="Arial" panose="020B0604020202020204" pitchFamily="34" charset="0"/>
                        </a:rPr>
                        <a:t>On track</a:t>
                      </a:r>
                    </a:p>
                  </a:txBody>
                  <a:tcPr marL="13836" marR="1383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66032"/>
                  </a:ext>
                </a:extLst>
              </a:tr>
              <a:tr h="1539551">
                <a:tc>
                  <a:txBody>
                    <a:bodyPr/>
                    <a:lstStyle/>
                    <a:p>
                      <a:pPr rtl="0" fontAlgn="t"/>
                      <a:r>
                        <a:rPr lang="en-GB" sz="105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Aim 2: Develop workforce skills and capabilities</a:t>
                      </a:r>
                    </a:p>
                    <a:p>
                      <a:pPr rtl="0" fontAlgn="t"/>
                      <a: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Standard induction across all sites and competency based training for our staff.</a:t>
                      </a:r>
                      <a:b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rtl="0" fontAlgn="t"/>
                      <a: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 year one, </a:t>
                      </a:r>
                    </a:p>
                    <a:p>
                      <a:pPr rtl="0" fontAlgn="t"/>
                      <a: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develop and deliver standardised induction training for staff at the two new sites</a:t>
                      </a:r>
                    </a:p>
                    <a:p>
                      <a:pPr rtl="0" fontAlgn="t"/>
                      <a: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introduce quality and safety processes to ensure consistency of working</a:t>
                      </a:r>
                    </a:p>
                    <a:p>
                      <a:pPr rtl="0" fontAlgn="t"/>
                      <a:b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 end of year two,</a:t>
                      </a:r>
                    </a:p>
                    <a:p>
                      <a:pPr rtl="0" fontAlgn="t"/>
                      <a:r>
                        <a:rPr lang="en-GB" sz="1050" i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clinical/nursing/administration/operational staff agree an individual personal development and training plan.</a:t>
                      </a:r>
                      <a:endParaRPr lang="en-GB" sz="105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36" marR="138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sz="1050" dirty="0">
                          <a:effectLst/>
                          <a:latin typeface="Arial" panose="020B0604020202020204" pitchFamily="34" charset="0"/>
                        </a:rPr>
                        <a:t>Short</a:t>
                      </a:r>
                    </a:p>
                  </a:txBody>
                  <a:tcPr marL="13836" marR="1383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endParaRPr lang="en-GB" sz="1050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b="1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Manchester CRF Objectives </a:t>
                      </a:r>
                      <a:r>
                        <a:rPr lang="en-GB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incorporated into annual CRF staff appraisals. </a:t>
                      </a:r>
                    </a:p>
                    <a:p>
                      <a:pPr marL="0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b="1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UKCRF Network Induction Booklet </a:t>
                      </a:r>
                      <a:r>
                        <a:rPr lang="en-GB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used for new starters and sites.</a:t>
                      </a:r>
                    </a:p>
                    <a:p>
                      <a:pPr marL="0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With Manchester BRC develop shared education and EDI roles,</a:t>
                      </a:r>
                    </a:p>
                    <a:p>
                      <a:pPr marL="0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Develop a staff training matrix in line with BRC/CRF EDI and BRC Capacity Building strategies. </a:t>
                      </a:r>
                    </a:p>
                    <a:p>
                      <a:pPr marL="0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Inaugural meeting of the </a:t>
                      </a:r>
                      <a:r>
                        <a:rPr lang="en-GB" sz="1050" b="1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NWCRF Alliance </a:t>
                      </a:r>
                      <a:r>
                        <a:rPr lang="en-GB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with initial plans for staff moving between sites for training and EM experience agreed. </a:t>
                      </a:r>
                    </a:p>
                  </a:txBody>
                  <a:tcPr marL="13836" marR="13836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100" dirty="0">
                          <a:effectLst/>
                          <a:latin typeface="Arial" panose="020B0604020202020204" pitchFamily="34" charset="0"/>
                        </a:rPr>
                        <a:t>On track</a:t>
                      </a:r>
                    </a:p>
                  </a:txBody>
                  <a:tcPr marL="13836" marR="1383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464604"/>
                  </a:ext>
                </a:extLst>
              </a:tr>
              <a:tr h="1139711">
                <a:tc>
                  <a:txBody>
                    <a:bodyPr/>
                    <a:lstStyle/>
                    <a:p>
                      <a:pPr rtl="0" fontAlgn="b"/>
                      <a:endParaRPr lang="en-GB" sz="1050" b="1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"/>
                      <a:r>
                        <a:rPr lang="en-GB" sz="1050" b="1" i="0" dirty="0">
                          <a:effectLst/>
                          <a:latin typeface="Arial" panose="020B0604020202020204" pitchFamily="34" charset="0"/>
                        </a:rPr>
                        <a:t>Aim 3: Involve patients and the public</a:t>
                      </a:r>
                      <a:endParaRPr lang="en-GB" sz="105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"/>
                      <a:r>
                        <a:rPr lang="en-GB" sz="1050" i="0" dirty="0">
                          <a:effectLst/>
                          <a:latin typeface="Arial" panose="020B0604020202020204" pitchFamily="34" charset="0"/>
                        </a:rPr>
                        <a:t>Analyse the characteristics and diversity of our current trial participants</a:t>
                      </a:r>
                      <a:br>
                        <a:rPr lang="en-GB" sz="1050" i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i="0" dirty="0">
                          <a:effectLst/>
                          <a:latin typeface="Arial" panose="020B0604020202020204" pitchFamily="34" charset="0"/>
                        </a:rPr>
                        <a:t>Co-create (with patients, Manchester CRF staff, research participants and specific communities under-represented in experimental medicine research) PPIE and EDI strategies.</a:t>
                      </a:r>
                      <a:endParaRPr lang="en-GB" sz="105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36" marR="138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sz="1050" dirty="0">
                          <a:effectLst/>
                          <a:latin typeface="Arial" panose="020B0604020202020204" pitchFamily="34" charset="0"/>
                        </a:rPr>
                        <a:t>Short</a:t>
                      </a:r>
                    </a:p>
                  </a:txBody>
                  <a:tcPr marL="13836" marR="1383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Co-developed with Manchester BRC </a:t>
                      </a: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Equality, Diversity and Inclusion (EDI) </a:t>
                      </a: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Patient, Public, Involvement, Engagement and Participation (PPIEP</a:t>
                      </a: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strategies</a:t>
                      </a: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indent="-1714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 by the NIHR</a:t>
                      </a: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and our EDI strategy was highlighted as a good example of co-production, extensive stakeholder engagement, and clear commitment from leadership at the recent UKCRF Network conference. </a:t>
                      </a:r>
                      <a:br>
                        <a:rPr lang="en-GB" sz="900" dirty="0">
                          <a:effectLst/>
                        </a:rPr>
                      </a:br>
                      <a:endParaRPr lang="en-GB" sz="900" dirty="0">
                        <a:effectLst/>
                      </a:endParaRPr>
                    </a:p>
                  </a:txBody>
                  <a:tcPr marL="13836" marR="13836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100" dirty="0">
                          <a:effectLst/>
                          <a:latin typeface="Arial" panose="020B0604020202020204" pitchFamily="34" charset="0"/>
                        </a:rPr>
                        <a:t>Complete</a:t>
                      </a:r>
                    </a:p>
                  </a:txBody>
                  <a:tcPr marL="13836" marR="1383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463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83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08" y="365125"/>
            <a:ext cx="10515600" cy="1325563"/>
          </a:xfrm>
        </p:spPr>
        <p:txBody>
          <a:bodyPr/>
          <a:lstStyle/>
          <a:p>
            <a:r>
              <a:rPr lang="en-GB" dirty="0"/>
              <a:t>Working with Industry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762" t="33051" r="19850" b="33051"/>
          <a:stretch/>
        </p:blipFill>
        <p:spPr>
          <a:xfrm>
            <a:off x="9542514" y="307624"/>
            <a:ext cx="2484645" cy="72028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501588" y="258906"/>
            <a:ext cx="6264367" cy="6598638"/>
            <a:chOff x="5501588" y="258906"/>
            <a:chExt cx="6264367" cy="6598638"/>
          </a:xfrm>
        </p:grpSpPr>
        <p:sp>
          <p:nvSpPr>
            <p:cNvPr id="17" name="Freeform 16"/>
            <p:cNvSpPr/>
            <p:nvPr/>
          </p:nvSpPr>
          <p:spPr>
            <a:xfrm>
              <a:off x="7820461" y="3184269"/>
              <a:ext cx="3263183" cy="3263183"/>
            </a:xfrm>
            <a:custGeom>
              <a:avLst/>
              <a:gdLst>
                <a:gd name="connsiteX0" fmla="*/ 2316221 w 3263183"/>
                <a:gd name="connsiteY0" fmla="*/ 520277 h 3263183"/>
                <a:gd name="connsiteX1" fmla="*/ 2570045 w 3263183"/>
                <a:gd name="connsiteY1" fmla="*/ 307282 h 3263183"/>
                <a:gd name="connsiteX2" fmla="*/ 2772821 w 3263183"/>
                <a:gd name="connsiteY2" fmla="*/ 477431 h 3263183"/>
                <a:gd name="connsiteX3" fmla="*/ 2607138 w 3263183"/>
                <a:gd name="connsiteY3" fmla="*/ 764385 h 3263183"/>
                <a:gd name="connsiteX4" fmla="*/ 2870388 w 3263183"/>
                <a:gd name="connsiteY4" fmla="*/ 1220346 h 3263183"/>
                <a:gd name="connsiteX5" fmla="*/ 3201738 w 3263183"/>
                <a:gd name="connsiteY5" fmla="*/ 1220338 h 3263183"/>
                <a:gd name="connsiteX6" fmla="*/ 3247704 w 3263183"/>
                <a:gd name="connsiteY6" fmla="*/ 1481022 h 3263183"/>
                <a:gd name="connsiteX7" fmla="*/ 2936333 w 3263183"/>
                <a:gd name="connsiteY7" fmla="*/ 1594342 h 3263183"/>
                <a:gd name="connsiteX8" fmla="*/ 2844907 w 3263183"/>
                <a:gd name="connsiteY8" fmla="*/ 2112842 h 3263183"/>
                <a:gd name="connsiteX9" fmla="*/ 3098742 w 3263183"/>
                <a:gd name="connsiteY9" fmla="*/ 2325824 h 3263183"/>
                <a:gd name="connsiteX10" fmla="*/ 2966390 w 3263183"/>
                <a:gd name="connsiteY10" fmla="*/ 2555065 h 3263183"/>
                <a:gd name="connsiteX11" fmla="*/ 2655025 w 3263183"/>
                <a:gd name="connsiteY11" fmla="*/ 2441728 h 3263183"/>
                <a:gd name="connsiteX12" fmla="*/ 2251703 w 3263183"/>
                <a:gd name="connsiteY12" fmla="*/ 2780155 h 3263183"/>
                <a:gd name="connsiteX13" fmla="*/ 2309250 w 3263183"/>
                <a:gd name="connsiteY13" fmla="*/ 3106471 h 3263183"/>
                <a:gd name="connsiteX14" fmla="*/ 2060509 w 3263183"/>
                <a:gd name="connsiteY14" fmla="*/ 3197005 h 3263183"/>
                <a:gd name="connsiteX15" fmla="*/ 1894841 w 3263183"/>
                <a:gd name="connsiteY15" fmla="*/ 2910043 h 3263183"/>
                <a:gd name="connsiteX16" fmla="*/ 1368342 w 3263183"/>
                <a:gd name="connsiteY16" fmla="*/ 2910043 h 3263183"/>
                <a:gd name="connsiteX17" fmla="*/ 1202674 w 3263183"/>
                <a:gd name="connsiteY17" fmla="*/ 3197005 h 3263183"/>
                <a:gd name="connsiteX18" fmla="*/ 953933 w 3263183"/>
                <a:gd name="connsiteY18" fmla="*/ 3106471 h 3263183"/>
                <a:gd name="connsiteX19" fmla="*/ 1011480 w 3263183"/>
                <a:gd name="connsiteY19" fmla="*/ 2780156 h 3263183"/>
                <a:gd name="connsiteX20" fmla="*/ 608158 w 3263183"/>
                <a:gd name="connsiteY20" fmla="*/ 2441729 h 3263183"/>
                <a:gd name="connsiteX21" fmla="*/ 296793 w 3263183"/>
                <a:gd name="connsiteY21" fmla="*/ 2555065 h 3263183"/>
                <a:gd name="connsiteX22" fmla="*/ 164441 w 3263183"/>
                <a:gd name="connsiteY22" fmla="*/ 2325824 h 3263183"/>
                <a:gd name="connsiteX23" fmla="*/ 418276 w 3263183"/>
                <a:gd name="connsiteY23" fmla="*/ 2112842 h 3263183"/>
                <a:gd name="connsiteX24" fmla="*/ 326850 w 3263183"/>
                <a:gd name="connsiteY24" fmla="*/ 1594342 h 3263183"/>
                <a:gd name="connsiteX25" fmla="*/ 15479 w 3263183"/>
                <a:gd name="connsiteY25" fmla="*/ 1481022 h 3263183"/>
                <a:gd name="connsiteX26" fmla="*/ 61445 w 3263183"/>
                <a:gd name="connsiteY26" fmla="*/ 1220338 h 3263183"/>
                <a:gd name="connsiteX27" fmla="*/ 392795 w 3263183"/>
                <a:gd name="connsiteY27" fmla="*/ 1220347 h 3263183"/>
                <a:gd name="connsiteX28" fmla="*/ 656044 w 3263183"/>
                <a:gd name="connsiteY28" fmla="*/ 764386 h 3263183"/>
                <a:gd name="connsiteX29" fmla="*/ 490362 w 3263183"/>
                <a:gd name="connsiteY29" fmla="*/ 477431 h 3263183"/>
                <a:gd name="connsiteX30" fmla="*/ 693138 w 3263183"/>
                <a:gd name="connsiteY30" fmla="*/ 307282 h 3263183"/>
                <a:gd name="connsiteX31" fmla="*/ 946962 w 3263183"/>
                <a:gd name="connsiteY31" fmla="*/ 520277 h 3263183"/>
                <a:gd name="connsiteX32" fmla="*/ 1441709 w 3263183"/>
                <a:gd name="connsiteY32" fmla="*/ 340204 h 3263183"/>
                <a:gd name="connsiteX33" fmla="*/ 1499239 w 3263183"/>
                <a:gd name="connsiteY33" fmla="*/ 13885 h 3263183"/>
                <a:gd name="connsiteX34" fmla="*/ 1763944 w 3263183"/>
                <a:gd name="connsiteY34" fmla="*/ 13885 h 3263183"/>
                <a:gd name="connsiteX35" fmla="*/ 1821474 w 3263183"/>
                <a:gd name="connsiteY35" fmla="*/ 340204 h 3263183"/>
                <a:gd name="connsiteX36" fmla="*/ 2316221 w 3263183"/>
                <a:gd name="connsiteY36" fmla="*/ 520277 h 326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63183" h="3263183">
                  <a:moveTo>
                    <a:pt x="2316221" y="520277"/>
                  </a:moveTo>
                  <a:lnTo>
                    <a:pt x="2570045" y="307282"/>
                  </a:lnTo>
                  <a:lnTo>
                    <a:pt x="2772821" y="477431"/>
                  </a:lnTo>
                  <a:lnTo>
                    <a:pt x="2607138" y="764385"/>
                  </a:lnTo>
                  <a:cubicBezTo>
                    <a:pt x="2724948" y="896913"/>
                    <a:pt x="2814520" y="1052056"/>
                    <a:pt x="2870388" y="1220346"/>
                  </a:cubicBezTo>
                  <a:lnTo>
                    <a:pt x="3201738" y="1220338"/>
                  </a:lnTo>
                  <a:lnTo>
                    <a:pt x="3247704" y="1481022"/>
                  </a:lnTo>
                  <a:lnTo>
                    <a:pt x="2936333" y="1594342"/>
                  </a:lnTo>
                  <a:cubicBezTo>
                    <a:pt x="2941393" y="1771591"/>
                    <a:pt x="2910285" y="1948013"/>
                    <a:pt x="2844907" y="2112842"/>
                  </a:cubicBezTo>
                  <a:lnTo>
                    <a:pt x="3098742" y="2325824"/>
                  </a:lnTo>
                  <a:lnTo>
                    <a:pt x="2966390" y="2555065"/>
                  </a:lnTo>
                  <a:lnTo>
                    <a:pt x="2655025" y="2441728"/>
                  </a:lnTo>
                  <a:cubicBezTo>
                    <a:pt x="2544968" y="2580762"/>
                    <a:pt x="2407736" y="2695913"/>
                    <a:pt x="2251703" y="2780155"/>
                  </a:cubicBezTo>
                  <a:lnTo>
                    <a:pt x="2309250" y="3106471"/>
                  </a:lnTo>
                  <a:lnTo>
                    <a:pt x="2060509" y="3197005"/>
                  </a:lnTo>
                  <a:lnTo>
                    <a:pt x="1894841" y="2910043"/>
                  </a:lnTo>
                  <a:cubicBezTo>
                    <a:pt x="1721163" y="2945806"/>
                    <a:pt x="1542020" y="2945806"/>
                    <a:pt x="1368342" y="2910043"/>
                  </a:cubicBezTo>
                  <a:lnTo>
                    <a:pt x="1202674" y="3197005"/>
                  </a:lnTo>
                  <a:lnTo>
                    <a:pt x="953933" y="3106471"/>
                  </a:lnTo>
                  <a:lnTo>
                    <a:pt x="1011480" y="2780156"/>
                  </a:lnTo>
                  <a:cubicBezTo>
                    <a:pt x="855447" y="2695914"/>
                    <a:pt x="718216" y="2580763"/>
                    <a:pt x="608158" y="2441729"/>
                  </a:cubicBezTo>
                  <a:lnTo>
                    <a:pt x="296793" y="2555065"/>
                  </a:lnTo>
                  <a:lnTo>
                    <a:pt x="164441" y="2325824"/>
                  </a:lnTo>
                  <a:lnTo>
                    <a:pt x="418276" y="2112842"/>
                  </a:lnTo>
                  <a:cubicBezTo>
                    <a:pt x="352898" y="1948013"/>
                    <a:pt x="321790" y="1771591"/>
                    <a:pt x="326850" y="1594342"/>
                  </a:cubicBezTo>
                  <a:lnTo>
                    <a:pt x="15479" y="1481022"/>
                  </a:lnTo>
                  <a:lnTo>
                    <a:pt x="61445" y="1220338"/>
                  </a:lnTo>
                  <a:lnTo>
                    <a:pt x="392795" y="1220347"/>
                  </a:lnTo>
                  <a:cubicBezTo>
                    <a:pt x="448663" y="1052056"/>
                    <a:pt x="538234" y="896914"/>
                    <a:pt x="656044" y="764386"/>
                  </a:cubicBezTo>
                  <a:lnTo>
                    <a:pt x="490362" y="477431"/>
                  </a:lnTo>
                  <a:lnTo>
                    <a:pt x="693138" y="307282"/>
                  </a:lnTo>
                  <a:lnTo>
                    <a:pt x="946962" y="520277"/>
                  </a:lnTo>
                  <a:cubicBezTo>
                    <a:pt x="1097934" y="427270"/>
                    <a:pt x="1266274" y="365999"/>
                    <a:pt x="1441709" y="340204"/>
                  </a:cubicBezTo>
                  <a:lnTo>
                    <a:pt x="1499239" y="13885"/>
                  </a:lnTo>
                  <a:lnTo>
                    <a:pt x="1763944" y="13885"/>
                  </a:lnTo>
                  <a:lnTo>
                    <a:pt x="1821474" y="340204"/>
                  </a:lnTo>
                  <a:cubicBezTo>
                    <a:pt x="1996909" y="366000"/>
                    <a:pt x="2165249" y="427270"/>
                    <a:pt x="2316221" y="52027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6525" tIns="794865" rIns="686525" bIns="85193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Arial" panose="020B0604020202020204" pitchFamily="34" charset="0"/>
                </a:rPr>
                <a:t>Efficient trial delivery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921882" y="2412972"/>
              <a:ext cx="2373224" cy="2373224"/>
            </a:xfrm>
            <a:custGeom>
              <a:avLst/>
              <a:gdLst>
                <a:gd name="connsiteX0" fmla="*/ 1775758 w 2373224"/>
                <a:gd name="connsiteY0" fmla="*/ 601077 h 2373224"/>
                <a:gd name="connsiteX1" fmla="*/ 2125888 w 2373224"/>
                <a:gd name="connsiteY1" fmla="*/ 495554 h 2373224"/>
                <a:gd name="connsiteX2" fmla="*/ 2254724 w 2373224"/>
                <a:gd name="connsiteY2" fmla="*/ 718703 h 2373224"/>
                <a:gd name="connsiteX3" fmla="*/ 1988273 w 2373224"/>
                <a:gd name="connsiteY3" fmla="*/ 969164 h 2373224"/>
                <a:gd name="connsiteX4" fmla="*/ 1988273 w 2373224"/>
                <a:gd name="connsiteY4" fmla="*/ 1404060 h 2373224"/>
                <a:gd name="connsiteX5" fmla="*/ 2254724 w 2373224"/>
                <a:gd name="connsiteY5" fmla="*/ 1654521 h 2373224"/>
                <a:gd name="connsiteX6" fmla="*/ 2125888 w 2373224"/>
                <a:gd name="connsiteY6" fmla="*/ 1877670 h 2373224"/>
                <a:gd name="connsiteX7" fmla="*/ 1775758 w 2373224"/>
                <a:gd name="connsiteY7" fmla="*/ 1772147 h 2373224"/>
                <a:gd name="connsiteX8" fmla="*/ 1399127 w 2373224"/>
                <a:gd name="connsiteY8" fmla="*/ 1989595 h 2373224"/>
                <a:gd name="connsiteX9" fmla="*/ 1315447 w 2373224"/>
                <a:gd name="connsiteY9" fmla="*/ 2345578 h 2373224"/>
                <a:gd name="connsiteX10" fmla="*/ 1057777 w 2373224"/>
                <a:gd name="connsiteY10" fmla="*/ 2345578 h 2373224"/>
                <a:gd name="connsiteX11" fmla="*/ 974097 w 2373224"/>
                <a:gd name="connsiteY11" fmla="*/ 1989594 h 2373224"/>
                <a:gd name="connsiteX12" fmla="*/ 597466 w 2373224"/>
                <a:gd name="connsiteY12" fmla="*/ 1772146 h 2373224"/>
                <a:gd name="connsiteX13" fmla="*/ 247336 w 2373224"/>
                <a:gd name="connsiteY13" fmla="*/ 1877670 h 2373224"/>
                <a:gd name="connsiteX14" fmla="*/ 118500 w 2373224"/>
                <a:gd name="connsiteY14" fmla="*/ 1654521 h 2373224"/>
                <a:gd name="connsiteX15" fmla="*/ 384951 w 2373224"/>
                <a:gd name="connsiteY15" fmla="*/ 1404060 h 2373224"/>
                <a:gd name="connsiteX16" fmla="*/ 384951 w 2373224"/>
                <a:gd name="connsiteY16" fmla="*/ 969164 h 2373224"/>
                <a:gd name="connsiteX17" fmla="*/ 118500 w 2373224"/>
                <a:gd name="connsiteY17" fmla="*/ 718703 h 2373224"/>
                <a:gd name="connsiteX18" fmla="*/ 247336 w 2373224"/>
                <a:gd name="connsiteY18" fmla="*/ 495554 h 2373224"/>
                <a:gd name="connsiteX19" fmla="*/ 597466 w 2373224"/>
                <a:gd name="connsiteY19" fmla="*/ 601077 h 2373224"/>
                <a:gd name="connsiteX20" fmla="*/ 974097 w 2373224"/>
                <a:gd name="connsiteY20" fmla="*/ 383629 h 2373224"/>
                <a:gd name="connsiteX21" fmla="*/ 1057777 w 2373224"/>
                <a:gd name="connsiteY21" fmla="*/ 27646 h 2373224"/>
                <a:gd name="connsiteX22" fmla="*/ 1315447 w 2373224"/>
                <a:gd name="connsiteY22" fmla="*/ 27646 h 2373224"/>
                <a:gd name="connsiteX23" fmla="*/ 1399127 w 2373224"/>
                <a:gd name="connsiteY23" fmla="*/ 383630 h 2373224"/>
                <a:gd name="connsiteX24" fmla="*/ 1775758 w 2373224"/>
                <a:gd name="connsiteY24" fmla="*/ 601078 h 2373224"/>
                <a:gd name="connsiteX25" fmla="*/ 1775758 w 2373224"/>
                <a:gd name="connsiteY25" fmla="*/ 601077 h 237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3224" h="2373224">
                  <a:moveTo>
                    <a:pt x="1775758" y="601077"/>
                  </a:moveTo>
                  <a:lnTo>
                    <a:pt x="2125888" y="495554"/>
                  </a:lnTo>
                  <a:lnTo>
                    <a:pt x="2254724" y="718703"/>
                  </a:lnTo>
                  <a:lnTo>
                    <a:pt x="1988273" y="969164"/>
                  </a:lnTo>
                  <a:cubicBezTo>
                    <a:pt x="2026897" y="1111557"/>
                    <a:pt x="2026897" y="1261667"/>
                    <a:pt x="1988273" y="1404060"/>
                  </a:cubicBezTo>
                  <a:lnTo>
                    <a:pt x="2254724" y="1654521"/>
                  </a:lnTo>
                  <a:lnTo>
                    <a:pt x="2125888" y="1877670"/>
                  </a:lnTo>
                  <a:lnTo>
                    <a:pt x="1775758" y="1772147"/>
                  </a:lnTo>
                  <a:cubicBezTo>
                    <a:pt x="1671754" y="1876792"/>
                    <a:pt x="1541755" y="1951847"/>
                    <a:pt x="1399127" y="1989595"/>
                  </a:cubicBezTo>
                  <a:lnTo>
                    <a:pt x="1315447" y="2345578"/>
                  </a:lnTo>
                  <a:lnTo>
                    <a:pt x="1057777" y="2345578"/>
                  </a:lnTo>
                  <a:lnTo>
                    <a:pt x="974097" y="1989594"/>
                  </a:lnTo>
                  <a:cubicBezTo>
                    <a:pt x="831470" y="1951847"/>
                    <a:pt x="701470" y="1876791"/>
                    <a:pt x="597466" y="1772146"/>
                  </a:cubicBezTo>
                  <a:lnTo>
                    <a:pt x="247336" y="1877670"/>
                  </a:lnTo>
                  <a:lnTo>
                    <a:pt x="118500" y="1654521"/>
                  </a:lnTo>
                  <a:lnTo>
                    <a:pt x="384951" y="1404060"/>
                  </a:lnTo>
                  <a:cubicBezTo>
                    <a:pt x="346327" y="1261667"/>
                    <a:pt x="346327" y="1111557"/>
                    <a:pt x="384951" y="969164"/>
                  </a:cubicBezTo>
                  <a:lnTo>
                    <a:pt x="118500" y="718703"/>
                  </a:lnTo>
                  <a:lnTo>
                    <a:pt x="247336" y="495554"/>
                  </a:lnTo>
                  <a:lnTo>
                    <a:pt x="597466" y="601077"/>
                  </a:lnTo>
                  <a:cubicBezTo>
                    <a:pt x="701470" y="496432"/>
                    <a:pt x="831469" y="421377"/>
                    <a:pt x="974097" y="383629"/>
                  </a:cubicBezTo>
                  <a:lnTo>
                    <a:pt x="1057777" y="27646"/>
                  </a:lnTo>
                  <a:lnTo>
                    <a:pt x="1315447" y="27646"/>
                  </a:lnTo>
                  <a:lnTo>
                    <a:pt x="1399127" y="383630"/>
                  </a:lnTo>
                  <a:cubicBezTo>
                    <a:pt x="1541754" y="421377"/>
                    <a:pt x="1671754" y="496433"/>
                    <a:pt x="1775758" y="601078"/>
                  </a:cubicBezTo>
                  <a:lnTo>
                    <a:pt x="1775758" y="6010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0326" tIns="623937" rIns="620326" bIns="62393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Arial" panose="020B0604020202020204" pitchFamily="34" charset="0"/>
                </a:rPr>
                <a:t>Health In-equalities</a:t>
              </a:r>
              <a:endParaRPr lang="en-US" sz="2800" kern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989832" y="514392"/>
              <a:ext cx="2847869" cy="2847869"/>
            </a:xfrm>
            <a:custGeom>
              <a:avLst/>
              <a:gdLst>
                <a:gd name="connsiteX0" fmla="*/ 1739880 w 2325275"/>
                <a:gd name="connsiteY0" fmla="*/ 588933 h 2325275"/>
                <a:gd name="connsiteX1" fmla="*/ 2082937 w 2325275"/>
                <a:gd name="connsiteY1" fmla="*/ 485542 h 2325275"/>
                <a:gd name="connsiteX2" fmla="*/ 2209169 w 2325275"/>
                <a:gd name="connsiteY2" fmla="*/ 704183 h 2325275"/>
                <a:gd name="connsiteX3" fmla="*/ 1948101 w 2325275"/>
                <a:gd name="connsiteY3" fmla="*/ 949583 h 2325275"/>
                <a:gd name="connsiteX4" fmla="*/ 1948101 w 2325275"/>
                <a:gd name="connsiteY4" fmla="*/ 1375692 h 2325275"/>
                <a:gd name="connsiteX5" fmla="*/ 2209169 w 2325275"/>
                <a:gd name="connsiteY5" fmla="*/ 1621092 h 2325275"/>
                <a:gd name="connsiteX6" fmla="*/ 2082937 w 2325275"/>
                <a:gd name="connsiteY6" fmla="*/ 1839733 h 2325275"/>
                <a:gd name="connsiteX7" fmla="*/ 1739880 w 2325275"/>
                <a:gd name="connsiteY7" fmla="*/ 1736342 h 2325275"/>
                <a:gd name="connsiteX8" fmla="*/ 1370859 w 2325275"/>
                <a:gd name="connsiteY8" fmla="*/ 1949396 h 2325275"/>
                <a:gd name="connsiteX9" fmla="*/ 1288870 w 2325275"/>
                <a:gd name="connsiteY9" fmla="*/ 2298188 h 2325275"/>
                <a:gd name="connsiteX10" fmla="*/ 1036405 w 2325275"/>
                <a:gd name="connsiteY10" fmla="*/ 2298188 h 2325275"/>
                <a:gd name="connsiteX11" fmla="*/ 954416 w 2325275"/>
                <a:gd name="connsiteY11" fmla="*/ 1949396 h 2325275"/>
                <a:gd name="connsiteX12" fmla="*/ 585395 w 2325275"/>
                <a:gd name="connsiteY12" fmla="*/ 1736342 h 2325275"/>
                <a:gd name="connsiteX13" fmla="*/ 242338 w 2325275"/>
                <a:gd name="connsiteY13" fmla="*/ 1839733 h 2325275"/>
                <a:gd name="connsiteX14" fmla="*/ 116106 w 2325275"/>
                <a:gd name="connsiteY14" fmla="*/ 1621092 h 2325275"/>
                <a:gd name="connsiteX15" fmla="*/ 377174 w 2325275"/>
                <a:gd name="connsiteY15" fmla="*/ 1375692 h 2325275"/>
                <a:gd name="connsiteX16" fmla="*/ 377174 w 2325275"/>
                <a:gd name="connsiteY16" fmla="*/ 949583 h 2325275"/>
                <a:gd name="connsiteX17" fmla="*/ 116106 w 2325275"/>
                <a:gd name="connsiteY17" fmla="*/ 704183 h 2325275"/>
                <a:gd name="connsiteX18" fmla="*/ 242338 w 2325275"/>
                <a:gd name="connsiteY18" fmla="*/ 485542 h 2325275"/>
                <a:gd name="connsiteX19" fmla="*/ 585395 w 2325275"/>
                <a:gd name="connsiteY19" fmla="*/ 588933 h 2325275"/>
                <a:gd name="connsiteX20" fmla="*/ 954416 w 2325275"/>
                <a:gd name="connsiteY20" fmla="*/ 375879 h 2325275"/>
                <a:gd name="connsiteX21" fmla="*/ 1036405 w 2325275"/>
                <a:gd name="connsiteY21" fmla="*/ 27087 h 2325275"/>
                <a:gd name="connsiteX22" fmla="*/ 1288870 w 2325275"/>
                <a:gd name="connsiteY22" fmla="*/ 27087 h 2325275"/>
                <a:gd name="connsiteX23" fmla="*/ 1370859 w 2325275"/>
                <a:gd name="connsiteY23" fmla="*/ 375879 h 2325275"/>
                <a:gd name="connsiteX24" fmla="*/ 1739880 w 2325275"/>
                <a:gd name="connsiteY24" fmla="*/ 588933 h 232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5275" h="2325275">
                  <a:moveTo>
                    <a:pt x="1496656" y="588185"/>
                  </a:moveTo>
                  <a:lnTo>
                    <a:pt x="1745368" y="434147"/>
                  </a:lnTo>
                  <a:lnTo>
                    <a:pt x="1891128" y="579908"/>
                  </a:lnTo>
                  <a:lnTo>
                    <a:pt x="1737089" y="828619"/>
                  </a:lnTo>
                  <a:cubicBezTo>
                    <a:pt x="1796418" y="930654"/>
                    <a:pt x="1827499" y="1046650"/>
                    <a:pt x="1827137" y="1164680"/>
                  </a:cubicBezTo>
                  <a:lnTo>
                    <a:pt x="2084894" y="1303051"/>
                  </a:lnTo>
                  <a:lnTo>
                    <a:pt x="2031542" y="1502164"/>
                  </a:lnTo>
                  <a:lnTo>
                    <a:pt x="1739132" y="1493118"/>
                  </a:lnTo>
                  <a:cubicBezTo>
                    <a:pt x="1680431" y="1595517"/>
                    <a:pt x="1595517" y="1680432"/>
                    <a:pt x="1493118" y="1739132"/>
                  </a:cubicBezTo>
                  <a:lnTo>
                    <a:pt x="1502164" y="2031542"/>
                  </a:lnTo>
                  <a:lnTo>
                    <a:pt x="1303051" y="2084894"/>
                  </a:lnTo>
                  <a:lnTo>
                    <a:pt x="1164680" y="1827137"/>
                  </a:lnTo>
                  <a:cubicBezTo>
                    <a:pt x="1046650" y="1827499"/>
                    <a:pt x="930654" y="1796419"/>
                    <a:pt x="828619" y="1737090"/>
                  </a:cubicBezTo>
                  <a:lnTo>
                    <a:pt x="579907" y="1891128"/>
                  </a:lnTo>
                  <a:lnTo>
                    <a:pt x="434147" y="1745367"/>
                  </a:lnTo>
                  <a:lnTo>
                    <a:pt x="588186" y="1496656"/>
                  </a:lnTo>
                  <a:cubicBezTo>
                    <a:pt x="528857" y="1394621"/>
                    <a:pt x="497776" y="1278625"/>
                    <a:pt x="498138" y="1160595"/>
                  </a:cubicBezTo>
                  <a:lnTo>
                    <a:pt x="240381" y="1022224"/>
                  </a:lnTo>
                  <a:lnTo>
                    <a:pt x="293733" y="823111"/>
                  </a:lnTo>
                  <a:lnTo>
                    <a:pt x="586143" y="832157"/>
                  </a:lnTo>
                  <a:cubicBezTo>
                    <a:pt x="644844" y="729758"/>
                    <a:pt x="729758" y="644843"/>
                    <a:pt x="832157" y="586143"/>
                  </a:cubicBezTo>
                  <a:lnTo>
                    <a:pt x="823111" y="293733"/>
                  </a:lnTo>
                  <a:lnTo>
                    <a:pt x="1022224" y="240381"/>
                  </a:lnTo>
                  <a:lnTo>
                    <a:pt x="1160595" y="498138"/>
                  </a:lnTo>
                  <a:cubicBezTo>
                    <a:pt x="1278625" y="497776"/>
                    <a:pt x="1394621" y="528856"/>
                    <a:pt x="1496656" y="58818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1778" tIns="801778" rIns="801778" bIns="80177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Arial" panose="020B0604020202020204" pitchFamily="34" charset="0"/>
                </a:rPr>
                <a:t>Lung Health Check</a:t>
              </a:r>
            </a:p>
          </p:txBody>
        </p:sp>
        <p:sp>
          <p:nvSpPr>
            <p:cNvPr id="20" name="Circular Arrow 19"/>
            <p:cNvSpPr/>
            <p:nvPr/>
          </p:nvSpPr>
          <p:spPr>
            <a:xfrm>
              <a:off x="7589081" y="2680670"/>
              <a:ext cx="4176874" cy="4176874"/>
            </a:xfrm>
            <a:prstGeom prst="circularArrow">
              <a:avLst>
                <a:gd name="adj1" fmla="val 4688"/>
                <a:gd name="adj2" fmla="val 299029"/>
                <a:gd name="adj3" fmla="val 2546410"/>
                <a:gd name="adj4" fmla="val 15797598"/>
                <a:gd name="adj5" fmla="val 546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hape 20"/>
            <p:cNvSpPr/>
            <p:nvPr/>
          </p:nvSpPr>
          <p:spPr>
            <a:xfrm>
              <a:off x="5501588" y="1880405"/>
              <a:ext cx="3034760" cy="3034760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ircular Arrow 21"/>
            <p:cNvSpPr/>
            <p:nvPr/>
          </p:nvSpPr>
          <p:spPr>
            <a:xfrm>
              <a:off x="6713269" y="258906"/>
              <a:ext cx="3272082" cy="3272082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EB318F-5302-484D-95BC-63400B786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681" y="3156812"/>
            <a:ext cx="1003164" cy="1012399"/>
          </a:xfrm>
          <a:prstGeom prst="ellipse">
            <a:avLst/>
          </a:prstGeom>
        </p:spPr>
      </p:pic>
      <p:pic>
        <p:nvPicPr>
          <p:cNvPr id="8" name="Picture 2" descr="Spirometry Test • Spirometry Procedure Definition &amp; Interpretation">
            <a:extLst>
              <a:ext uri="{FF2B5EF4-FFF2-40B4-BE49-F238E27FC236}">
                <a16:creationId xmlns:a16="http://schemas.microsoft.com/office/drawing/2014/main" id="{FF5E9562-CB2F-47A2-AC92-BCFE33C0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96" y="3084349"/>
            <a:ext cx="1357314" cy="11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7EF8B-7E8E-47EB-8848-800BE3AA9AED}"/>
              </a:ext>
            </a:extLst>
          </p:cNvPr>
          <p:cNvSpPr txBox="1"/>
          <p:nvPr/>
        </p:nvSpPr>
        <p:spPr>
          <a:xfrm>
            <a:off x="1131859" y="4201951"/>
            <a:ext cx="168858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Low dose CT scan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80B8BF-463C-4698-A6D0-F279DD0323D9}"/>
              </a:ext>
            </a:extLst>
          </p:cNvPr>
          <p:cNvSpPr txBox="1"/>
          <p:nvPr/>
        </p:nvSpPr>
        <p:spPr>
          <a:xfrm>
            <a:off x="2768860" y="4173271"/>
            <a:ext cx="16885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Spirometry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16050-5741-4188-ACF3-3C508FF1F409}"/>
              </a:ext>
            </a:extLst>
          </p:cNvPr>
          <p:cNvSpPr txBox="1"/>
          <p:nvPr/>
        </p:nvSpPr>
        <p:spPr>
          <a:xfrm>
            <a:off x="907880" y="2618439"/>
            <a:ext cx="425485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Aft>
                <a:spcPts val="600"/>
              </a:spcAft>
              <a:defRPr sz="16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NHS Long Term Plan for 1.5M people to have been invited for LHC by 2024/5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8D5BC-3468-43B4-BB7B-66C88CCF8FBF}"/>
              </a:ext>
            </a:extLst>
          </p:cNvPr>
          <p:cNvSpPr/>
          <p:nvPr/>
        </p:nvSpPr>
        <p:spPr>
          <a:xfrm>
            <a:off x="838092" y="2071768"/>
            <a:ext cx="4189540" cy="2694261"/>
          </a:xfrm>
          <a:prstGeom prst="rect">
            <a:avLst/>
          </a:prstGeom>
          <a:noFill/>
          <a:ln>
            <a:solidFill>
              <a:srgbClr val="68D2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A54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1027" y="1562755"/>
            <a:ext cx="3125658" cy="101802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 rot="5400000">
            <a:off x="2435337" y="4792163"/>
            <a:ext cx="1017037" cy="631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7491" y="5608508"/>
            <a:ext cx="2437891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30-35% COPD</a:t>
            </a: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prevalence </a:t>
            </a:r>
          </a:p>
        </p:txBody>
      </p:sp>
    </p:spTree>
    <p:extLst>
      <p:ext uri="{BB962C8B-B14F-4D97-AF65-F5344CB8AC3E}">
        <p14:creationId xmlns:p14="http://schemas.microsoft.com/office/powerpoint/2010/main" val="17407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08" y="365125"/>
            <a:ext cx="10515600" cy="1325563"/>
          </a:xfrm>
        </p:spPr>
        <p:txBody>
          <a:bodyPr/>
          <a:lstStyle/>
          <a:p>
            <a:r>
              <a:rPr lang="en-GB" dirty="0"/>
              <a:t>Working with Industry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762" t="33051" r="19850" b="33051"/>
          <a:stretch/>
        </p:blipFill>
        <p:spPr>
          <a:xfrm>
            <a:off x="9542514" y="307624"/>
            <a:ext cx="2484645" cy="72028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501588" y="258906"/>
            <a:ext cx="6264367" cy="6598638"/>
            <a:chOff x="5501588" y="258906"/>
            <a:chExt cx="6264367" cy="6598638"/>
          </a:xfrm>
        </p:grpSpPr>
        <p:sp>
          <p:nvSpPr>
            <p:cNvPr id="17" name="Freeform 16"/>
            <p:cNvSpPr/>
            <p:nvPr/>
          </p:nvSpPr>
          <p:spPr>
            <a:xfrm>
              <a:off x="7820461" y="3184269"/>
              <a:ext cx="3263183" cy="3263183"/>
            </a:xfrm>
            <a:custGeom>
              <a:avLst/>
              <a:gdLst>
                <a:gd name="connsiteX0" fmla="*/ 2316221 w 3263183"/>
                <a:gd name="connsiteY0" fmla="*/ 520277 h 3263183"/>
                <a:gd name="connsiteX1" fmla="*/ 2570045 w 3263183"/>
                <a:gd name="connsiteY1" fmla="*/ 307282 h 3263183"/>
                <a:gd name="connsiteX2" fmla="*/ 2772821 w 3263183"/>
                <a:gd name="connsiteY2" fmla="*/ 477431 h 3263183"/>
                <a:gd name="connsiteX3" fmla="*/ 2607138 w 3263183"/>
                <a:gd name="connsiteY3" fmla="*/ 764385 h 3263183"/>
                <a:gd name="connsiteX4" fmla="*/ 2870388 w 3263183"/>
                <a:gd name="connsiteY4" fmla="*/ 1220346 h 3263183"/>
                <a:gd name="connsiteX5" fmla="*/ 3201738 w 3263183"/>
                <a:gd name="connsiteY5" fmla="*/ 1220338 h 3263183"/>
                <a:gd name="connsiteX6" fmla="*/ 3247704 w 3263183"/>
                <a:gd name="connsiteY6" fmla="*/ 1481022 h 3263183"/>
                <a:gd name="connsiteX7" fmla="*/ 2936333 w 3263183"/>
                <a:gd name="connsiteY7" fmla="*/ 1594342 h 3263183"/>
                <a:gd name="connsiteX8" fmla="*/ 2844907 w 3263183"/>
                <a:gd name="connsiteY8" fmla="*/ 2112842 h 3263183"/>
                <a:gd name="connsiteX9" fmla="*/ 3098742 w 3263183"/>
                <a:gd name="connsiteY9" fmla="*/ 2325824 h 3263183"/>
                <a:gd name="connsiteX10" fmla="*/ 2966390 w 3263183"/>
                <a:gd name="connsiteY10" fmla="*/ 2555065 h 3263183"/>
                <a:gd name="connsiteX11" fmla="*/ 2655025 w 3263183"/>
                <a:gd name="connsiteY11" fmla="*/ 2441728 h 3263183"/>
                <a:gd name="connsiteX12" fmla="*/ 2251703 w 3263183"/>
                <a:gd name="connsiteY12" fmla="*/ 2780155 h 3263183"/>
                <a:gd name="connsiteX13" fmla="*/ 2309250 w 3263183"/>
                <a:gd name="connsiteY13" fmla="*/ 3106471 h 3263183"/>
                <a:gd name="connsiteX14" fmla="*/ 2060509 w 3263183"/>
                <a:gd name="connsiteY14" fmla="*/ 3197005 h 3263183"/>
                <a:gd name="connsiteX15" fmla="*/ 1894841 w 3263183"/>
                <a:gd name="connsiteY15" fmla="*/ 2910043 h 3263183"/>
                <a:gd name="connsiteX16" fmla="*/ 1368342 w 3263183"/>
                <a:gd name="connsiteY16" fmla="*/ 2910043 h 3263183"/>
                <a:gd name="connsiteX17" fmla="*/ 1202674 w 3263183"/>
                <a:gd name="connsiteY17" fmla="*/ 3197005 h 3263183"/>
                <a:gd name="connsiteX18" fmla="*/ 953933 w 3263183"/>
                <a:gd name="connsiteY18" fmla="*/ 3106471 h 3263183"/>
                <a:gd name="connsiteX19" fmla="*/ 1011480 w 3263183"/>
                <a:gd name="connsiteY19" fmla="*/ 2780156 h 3263183"/>
                <a:gd name="connsiteX20" fmla="*/ 608158 w 3263183"/>
                <a:gd name="connsiteY20" fmla="*/ 2441729 h 3263183"/>
                <a:gd name="connsiteX21" fmla="*/ 296793 w 3263183"/>
                <a:gd name="connsiteY21" fmla="*/ 2555065 h 3263183"/>
                <a:gd name="connsiteX22" fmla="*/ 164441 w 3263183"/>
                <a:gd name="connsiteY22" fmla="*/ 2325824 h 3263183"/>
                <a:gd name="connsiteX23" fmla="*/ 418276 w 3263183"/>
                <a:gd name="connsiteY23" fmla="*/ 2112842 h 3263183"/>
                <a:gd name="connsiteX24" fmla="*/ 326850 w 3263183"/>
                <a:gd name="connsiteY24" fmla="*/ 1594342 h 3263183"/>
                <a:gd name="connsiteX25" fmla="*/ 15479 w 3263183"/>
                <a:gd name="connsiteY25" fmla="*/ 1481022 h 3263183"/>
                <a:gd name="connsiteX26" fmla="*/ 61445 w 3263183"/>
                <a:gd name="connsiteY26" fmla="*/ 1220338 h 3263183"/>
                <a:gd name="connsiteX27" fmla="*/ 392795 w 3263183"/>
                <a:gd name="connsiteY27" fmla="*/ 1220347 h 3263183"/>
                <a:gd name="connsiteX28" fmla="*/ 656044 w 3263183"/>
                <a:gd name="connsiteY28" fmla="*/ 764386 h 3263183"/>
                <a:gd name="connsiteX29" fmla="*/ 490362 w 3263183"/>
                <a:gd name="connsiteY29" fmla="*/ 477431 h 3263183"/>
                <a:gd name="connsiteX30" fmla="*/ 693138 w 3263183"/>
                <a:gd name="connsiteY30" fmla="*/ 307282 h 3263183"/>
                <a:gd name="connsiteX31" fmla="*/ 946962 w 3263183"/>
                <a:gd name="connsiteY31" fmla="*/ 520277 h 3263183"/>
                <a:gd name="connsiteX32" fmla="*/ 1441709 w 3263183"/>
                <a:gd name="connsiteY32" fmla="*/ 340204 h 3263183"/>
                <a:gd name="connsiteX33" fmla="*/ 1499239 w 3263183"/>
                <a:gd name="connsiteY33" fmla="*/ 13885 h 3263183"/>
                <a:gd name="connsiteX34" fmla="*/ 1763944 w 3263183"/>
                <a:gd name="connsiteY34" fmla="*/ 13885 h 3263183"/>
                <a:gd name="connsiteX35" fmla="*/ 1821474 w 3263183"/>
                <a:gd name="connsiteY35" fmla="*/ 340204 h 3263183"/>
                <a:gd name="connsiteX36" fmla="*/ 2316221 w 3263183"/>
                <a:gd name="connsiteY36" fmla="*/ 520277 h 326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63183" h="3263183">
                  <a:moveTo>
                    <a:pt x="2316221" y="520277"/>
                  </a:moveTo>
                  <a:lnTo>
                    <a:pt x="2570045" y="307282"/>
                  </a:lnTo>
                  <a:lnTo>
                    <a:pt x="2772821" y="477431"/>
                  </a:lnTo>
                  <a:lnTo>
                    <a:pt x="2607138" y="764385"/>
                  </a:lnTo>
                  <a:cubicBezTo>
                    <a:pt x="2724948" y="896913"/>
                    <a:pt x="2814520" y="1052056"/>
                    <a:pt x="2870388" y="1220346"/>
                  </a:cubicBezTo>
                  <a:lnTo>
                    <a:pt x="3201738" y="1220338"/>
                  </a:lnTo>
                  <a:lnTo>
                    <a:pt x="3247704" y="1481022"/>
                  </a:lnTo>
                  <a:lnTo>
                    <a:pt x="2936333" y="1594342"/>
                  </a:lnTo>
                  <a:cubicBezTo>
                    <a:pt x="2941393" y="1771591"/>
                    <a:pt x="2910285" y="1948013"/>
                    <a:pt x="2844907" y="2112842"/>
                  </a:cubicBezTo>
                  <a:lnTo>
                    <a:pt x="3098742" y="2325824"/>
                  </a:lnTo>
                  <a:lnTo>
                    <a:pt x="2966390" y="2555065"/>
                  </a:lnTo>
                  <a:lnTo>
                    <a:pt x="2655025" y="2441728"/>
                  </a:lnTo>
                  <a:cubicBezTo>
                    <a:pt x="2544968" y="2580762"/>
                    <a:pt x="2407736" y="2695913"/>
                    <a:pt x="2251703" y="2780155"/>
                  </a:cubicBezTo>
                  <a:lnTo>
                    <a:pt x="2309250" y="3106471"/>
                  </a:lnTo>
                  <a:lnTo>
                    <a:pt x="2060509" y="3197005"/>
                  </a:lnTo>
                  <a:lnTo>
                    <a:pt x="1894841" y="2910043"/>
                  </a:lnTo>
                  <a:cubicBezTo>
                    <a:pt x="1721163" y="2945806"/>
                    <a:pt x="1542020" y="2945806"/>
                    <a:pt x="1368342" y="2910043"/>
                  </a:cubicBezTo>
                  <a:lnTo>
                    <a:pt x="1202674" y="3197005"/>
                  </a:lnTo>
                  <a:lnTo>
                    <a:pt x="953933" y="3106471"/>
                  </a:lnTo>
                  <a:lnTo>
                    <a:pt x="1011480" y="2780156"/>
                  </a:lnTo>
                  <a:cubicBezTo>
                    <a:pt x="855447" y="2695914"/>
                    <a:pt x="718216" y="2580763"/>
                    <a:pt x="608158" y="2441729"/>
                  </a:cubicBezTo>
                  <a:lnTo>
                    <a:pt x="296793" y="2555065"/>
                  </a:lnTo>
                  <a:lnTo>
                    <a:pt x="164441" y="2325824"/>
                  </a:lnTo>
                  <a:lnTo>
                    <a:pt x="418276" y="2112842"/>
                  </a:lnTo>
                  <a:cubicBezTo>
                    <a:pt x="352898" y="1948013"/>
                    <a:pt x="321790" y="1771591"/>
                    <a:pt x="326850" y="1594342"/>
                  </a:cubicBezTo>
                  <a:lnTo>
                    <a:pt x="15479" y="1481022"/>
                  </a:lnTo>
                  <a:lnTo>
                    <a:pt x="61445" y="1220338"/>
                  </a:lnTo>
                  <a:lnTo>
                    <a:pt x="392795" y="1220347"/>
                  </a:lnTo>
                  <a:cubicBezTo>
                    <a:pt x="448663" y="1052056"/>
                    <a:pt x="538234" y="896914"/>
                    <a:pt x="656044" y="764386"/>
                  </a:cubicBezTo>
                  <a:lnTo>
                    <a:pt x="490362" y="477431"/>
                  </a:lnTo>
                  <a:lnTo>
                    <a:pt x="693138" y="307282"/>
                  </a:lnTo>
                  <a:lnTo>
                    <a:pt x="946962" y="520277"/>
                  </a:lnTo>
                  <a:cubicBezTo>
                    <a:pt x="1097934" y="427270"/>
                    <a:pt x="1266274" y="365999"/>
                    <a:pt x="1441709" y="340204"/>
                  </a:cubicBezTo>
                  <a:lnTo>
                    <a:pt x="1499239" y="13885"/>
                  </a:lnTo>
                  <a:lnTo>
                    <a:pt x="1763944" y="13885"/>
                  </a:lnTo>
                  <a:lnTo>
                    <a:pt x="1821474" y="340204"/>
                  </a:lnTo>
                  <a:cubicBezTo>
                    <a:pt x="1996909" y="366000"/>
                    <a:pt x="2165249" y="427270"/>
                    <a:pt x="2316221" y="52027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6525" tIns="794865" rIns="686525" bIns="85193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Arial" panose="020B0604020202020204" pitchFamily="34" charset="0"/>
                </a:rPr>
                <a:t>Efficient trial delivery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921882" y="2412972"/>
              <a:ext cx="2373224" cy="2373224"/>
            </a:xfrm>
            <a:custGeom>
              <a:avLst/>
              <a:gdLst>
                <a:gd name="connsiteX0" fmla="*/ 1775758 w 2373224"/>
                <a:gd name="connsiteY0" fmla="*/ 601077 h 2373224"/>
                <a:gd name="connsiteX1" fmla="*/ 2125888 w 2373224"/>
                <a:gd name="connsiteY1" fmla="*/ 495554 h 2373224"/>
                <a:gd name="connsiteX2" fmla="*/ 2254724 w 2373224"/>
                <a:gd name="connsiteY2" fmla="*/ 718703 h 2373224"/>
                <a:gd name="connsiteX3" fmla="*/ 1988273 w 2373224"/>
                <a:gd name="connsiteY3" fmla="*/ 969164 h 2373224"/>
                <a:gd name="connsiteX4" fmla="*/ 1988273 w 2373224"/>
                <a:gd name="connsiteY4" fmla="*/ 1404060 h 2373224"/>
                <a:gd name="connsiteX5" fmla="*/ 2254724 w 2373224"/>
                <a:gd name="connsiteY5" fmla="*/ 1654521 h 2373224"/>
                <a:gd name="connsiteX6" fmla="*/ 2125888 w 2373224"/>
                <a:gd name="connsiteY6" fmla="*/ 1877670 h 2373224"/>
                <a:gd name="connsiteX7" fmla="*/ 1775758 w 2373224"/>
                <a:gd name="connsiteY7" fmla="*/ 1772147 h 2373224"/>
                <a:gd name="connsiteX8" fmla="*/ 1399127 w 2373224"/>
                <a:gd name="connsiteY8" fmla="*/ 1989595 h 2373224"/>
                <a:gd name="connsiteX9" fmla="*/ 1315447 w 2373224"/>
                <a:gd name="connsiteY9" fmla="*/ 2345578 h 2373224"/>
                <a:gd name="connsiteX10" fmla="*/ 1057777 w 2373224"/>
                <a:gd name="connsiteY10" fmla="*/ 2345578 h 2373224"/>
                <a:gd name="connsiteX11" fmla="*/ 974097 w 2373224"/>
                <a:gd name="connsiteY11" fmla="*/ 1989594 h 2373224"/>
                <a:gd name="connsiteX12" fmla="*/ 597466 w 2373224"/>
                <a:gd name="connsiteY12" fmla="*/ 1772146 h 2373224"/>
                <a:gd name="connsiteX13" fmla="*/ 247336 w 2373224"/>
                <a:gd name="connsiteY13" fmla="*/ 1877670 h 2373224"/>
                <a:gd name="connsiteX14" fmla="*/ 118500 w 2373224"/>
                <a:gd name="connsiteY14" fmla="*/ 1654521 h 2373224"/>
                <a:gd name="connsiteX15" fmla="*/ 384951 w 2373224"/>
                <a:gd name="connsiteY15" fmla="*/ 1404060 h 2373224"/>
                <a:gd name="connsiteX16" fmla="*/ 384951 w 2373224"/>
                <a:gd name="connsiteY16" fmla="*/ 969164 h 2373224"/>
                <a:gd name="connsiteX17" fmla="*/ 118500 w 2373224"/>
                <a:gd name="connsiteY17" fmla="*/ 718703 h 2373224"/>
                <a:gd name="connsiteX18" fmla="*/ 247336 w 2373224"/>
                <a:gd name="connsiteY18" fmla="*/ 495554 h 2373224"/>
                <a:gd name="connsiteX19" fmla="*/ 597466 w 2373224"/>
                <a:gd name="connsiteY19" fmla="*/ 601077 h 2373224"/>
                <a:gd name="connsiteX20" fmla="*/ 974097 w 2373224"/>
                <a:gd name="connsiteY20" fmla="*/ 383629 h 2373224"/>
                <a:gd name="connsiteX21" fmla="*/ 1057777 w 2373224"/>
                <a:gd name="connsiteY21" fmla="*/ 27646 h 2373224"/>
                <a:gd name="connsiteX22" fmla="*/ 1315447 w 2373224"/>
                <a:gd name="connsiteY22" fmla="*/ 27646 h 2373224"/>
                <a:gd name="connsiteX23" fmla="*/ 1399127 w 2373224"/>
                <a:gd name="connsiteY23" fmla="*/ 383630 h 2373224"/>
                <a:gd name="connsiteX24" fmla="*/ 1775758 w 2373224"/>
                <a:gd name="connsiteY24" fmla="*/ 601078 h 2373224"/>
                <a:gd name="connsiteX25" fmla="*/ 1775758 w 2373224"/>
                <a:gd name="connsiteY25" fmla="*/ 601077 h 237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3224" h="2373224">
                  <a:moveTo>
                    <a:pt x="1775758" y="601077"/>
                  </a:moveTo>
                  <a:lnTo>
                    <a:pt x="2125888" y="495554"/>
                  </a:lnTo>
                  <a:lnTo>
                    <a:pt x="2254724" y="718703"/>
                  </a:lnTo>
                  <a:lnTo>
                    <a:pt x="1988273" y="969164"/>
                  </a:lnTo>
                  <a:cubicBezTo>
                    <a:pt x="2026897" y="1111557"/>
                    <a:pt x="2026897" y="1261667"/>
                    <a:pt x="1988273" y="1404060"/>
                  </a:cubicBezTo>
                  <a:lnTo>
                    <a:pt x="2254724" y="1654521"/>
                  </a:lnTo>
                  <a:lnTo>
                    <a:pt x="2125888" y="1877670"/>
                  </a:lnTo>
                  <a:lnTo>
                    <a:pt x="1775758" y="1772147"/>
                  </a:lnTo>
                  <a:cubicBezTo>
                    <a:pt x="1671754" y="1876792"/>
                    <a:pt x="1541755" y="1951847"/>
                    <a:pt x="1399127" y="1989595"/>
                  </a:cubicBezTo>
                  <a:lnTo>
                    <a:pt x="1315447" y="2345578"/>
                  </a:lnTo>
                  <a:lnTo>
                    <a:pt x="1057777" y="2345578"/>
                  </a:lnTo>
                  <a:lnTo>
                    <a:pt x="974097" y="1989594"/>
                  </a:lnTo>
                  <a:cubicBezTo>
                    <a:pt x="831470" y="1951847"/>
                    <a:pt x="701470" y="1876791"/>
                    <a:pt x="597466" y="1772146"/>
                  </a:cubicBezTo>
                  <a:lnTo>
                    <a:pt x="247336" y="1877670"/>
                  </a:lnTo>
                  <a:lnTo>
                    <a:pt x="118500" y="1654521"/>
                  </a:lnTo>
                  <a:lnTo>
                    <a:pt x="384951" y="1404060"/>
                  </a:lnTo>
                  <a:cubicBezTo>
                    <a:pt x="346327" y="1261667"/>
                    <a:pt x="346327" y="1111557"/>
                    <a:pt x="384951" y="969164"/>
                  </a:cubicBezTo>
                  <a:lnTo>
                    <a:pt x="118500" y="718703"/>
                  </a:lnTo>
                  <a:lnTo>
                    <a:pt x="247336" y="495554"/>
                  </a:lnTo>
                  <a:lnTo>
                    <a:pt x="597466" y="601077"/>
                  </a:lnTo>
                  <a:cubicBezTo>
                    <a:pt x="701470" y="496432"/>
                    <a:pt x="831469" y="421377"/>
                    <a:pt x="974097" y="383629"/>
                  </a:cubicBezTo>
                  <a:lnTo>
                    <a:pt x="1057777" y="27646"/>
                  </a:lnTo>
                  <a:lnTo>
                    <a:pt x="1315447" y="27646"/>
                  </a:lnTo>
                  <a:lnTo>
                    <a:pt x="1399127" y="383630"/>
                  </a:lnTo>
                  <a:cubicBezTo>
                    <a:pt x="1541754" y="421377"/>
                    <a:pt x="1671754" y="496433"/>
                    <a:pt x="1775758" y="601078"/>
                  </a:cubicBezTo>
                  <a:lnTo>
                    <a:pt x="1775758" y="6010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0326" tIns="623937" rIns="620326" bIns="62393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Arial" panose="020B0604020202020204" pitchFamily="34" charset="0"/>
                </a:rPr>
                <a:t>Health In-equalities</a:t>
              </a:r>
              <a:endParaRPr lang="en-US" sz="2800" kern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989832" y="514392"/>
              <a:ext cx="2847869" cy="2847869"/>
            </a:xfrm>
            <a:custGeom>
              <a:avLst/>
              <a:gdLst>
                <a:gd name="connsiteX0" fmla="*/ 1739880 w 2325275"/>
                <a:gd name="connsiteY0" fmla="*/ 588933 h 2325275"/>
                <a:gd name="connsiteX1" fmla="*/ 2082937 w 2325275"/>
                <a:gd name="connsiteY1" fmla="*/ 485542 h 2325275"/>
                <a:gd name="connsiteX2" fmla="*/ 2209169 w 2325275"/>
                <a:gd name="connsiteY2" fmla="*/ 704183 h 2325275"/>
                <a:gd name="connsiteX3" fmla="*/ 1948101 w 2325275"/>
                <a:gd name="connsiteY3" fmla="*/ 949583 h 2325275"/>
                <a:gd name="connsiteX4" fmla="*/ 1948101 w 2325275"/>
                <a:gd name="connsiteY4" fmla="*/ 1375692 h 2325275"/>
                <a:gd name="connsiteX5" fmla="*/ 2209169 w 2325275"/>
                <a:gd name="connsiteY5" fmla="*/ 1621092 h 2325275"/>
                <a:gd name="connsiteX6" fmla="*/ 2082937 w 2325275"/>
                <a:gd name="connsiteY6" fmla="*/ 1839733 h 2325275"/>
                <a:gd name="connsiteX7" fmla="*/ 1739880 w 2325275"/>
                <a:gd name="connsiteY7" fmla="*/ 1736342 h 2325275"/>
                <a:gd name="connsiteX8" fmla="*/ 1370859 w 2325275"/>
                <a:gd name="connsiteY8" fmla="*/ 1949396 h 2325275"/>
                <a:gd name="connsiteX9" fmla="*/ 1288870 w 2325275"/>
                <a:gd name="connsiteY9" fmla="*/ 2298188 h 2325275"/>
                <a:gd name="connsiteX10" fmla="*/ 1036405 w 2325275"/>
                <a:gd name="connsiteY10" fmla="*/ 2298188 h 2325275"/>
                <a:gd name="connsiteX11" fmla="*/ 954416 w 2325275"/>
                <a:gd name="connsiteY11" fmla="*/ 1949396 h 2325275"/>
                <a:gd name="connsiteX12" fmla="*/ 585395 w 2325275"/>
                <a:gd name="connsiteY12" fmla="*/ 1736342 h 2325275"/>
                <a:gd name="connsiteX13" fmla="*/ 242338 w 2325275"/>
                <a:gd name="connsiteY13" fmla="*/ 1839733 h 2325275"/>
                <a:gd name="connsiteX14" fmla="*/ 116106 w 2325275"/>
                <a:gd name="connsiteY14" fmla="*/ 1621092 h 2325275"/>
                <a:gd name="connsiteX15" fmla="*/ 377174 w 2325275"/>
                <a:gd name="connsiteY15" fmla="*/ 1375692 h 2325275"/>
                <a:gd name="connsiteX16" fmla="*/ 377174 w 2325275"/>
                <a:gd name="connsiteY16" fmla="*/ 949583 h 2325275"/>
                <a:gd name="connsiteX17" fmla="*/ 116106 w 2325275"/>
                <a:gd name="connsiteY17" fmla="*/ 704183 h 2325275"/>
                <a:gd name="connsiteX18" fmla="*/ 242338 w 2325275"/>
                <a:gd name="connsiteY18" fmla="*/ 485542 h 2325275"/>
                <a:gd name="connsiteX19" fmla="*/ 585395 w 2325275"/>
                <a:gd name="connsiteY19" fmla="*/ 588933 h 2325275"/>
                <a:gd name="connsiteX20" fmla="*/ 954416 w 2325275"/>
                <a:gd name="connsiteY20" fmla="*/ 375879 h 2325275"/>
                <a:gd name="connsiteX21" fmla="*/ 1036405 w 2325275"/>
                <a:gd name="connsiteY21" fmla="*/ 27087 h 2325275"/>
                <a:gd name="connsiteX22" fmla="*/ 1288870 w 2325275"/>
                <a:gd name="connsiteY22" fmla="*/ 27087 h 2325275"/>
                <a:gd name="connsiteX23" fmla="*/ 1370859 w 2325275"/>
                <a:gd name="connsiteY23" fmla="*/ 375879 h 2325275"/>
                <a:gd name="connsiteX24" fmla="*/ 1739880 w 2325275"/>
                <a:gd name="connsiteY24" fmla="*/ 588933 h 232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5275" h="2325275">
                  <a:moveTo>
                    <a:pt x="1496656" y="588185"/>
                  </a:moveTo>
                  <a:lnTo>
                    <a:pt x="1745368" y="434147"/>
                  </a:lnTo>
                  <a:lnTo>
                    <a:pt x="1891128" y="579908"/>
                  </a:lnTo>
                  <a:lnTo>
                    <a:pt x="1737089" y="828619"/>
                  </a:lnTo>
                  <a:cubicBezTo>
                    <a:pt x="1796418" y="930654"/>
                    <a:pt x="1827499" y="1046650"/>
                    <a:pt x="1827137" y="1164680"/>
                  </a:cubicBezTo>
                  <a:lnTo>
                    <a:pt x="2084894" y="1303051"/>
                  </a:lnTo>
                  <a:lnTo>
                    <a:pt x="2031542" y="1502164"/>
                  </a:lnTo>
                  <a:lnTo>
                    <a:pt x="1739132" y="1493118"/>
                  </a:lnTo>
                  <a:cubicBezTo>
                    <a:pt x="1680431" y="1595517"/>
                    <a:pt x="1595517" y="1680432"/>
                    <a:pt x="1493118" y="1739132"/>
                  </a:cubicBezTo>
                  <a:lnTo>
                    <a:pt x="1502164" y="2031542"/>
                  </a:lnTo>
                  <a:lnTo>
                    <a:pt x="1303051" y="2084894"/>
                  </a:lnTo>
                  <a:lnTo>
                    <a:pt x="1164680" y="1827137"/>
                  </a:lnTo>
                  <a:cubicBezTo>
                    <a:pt x="1046650" y="1827499"/>
                    <a:pt x="930654" y="1796419"/>
                    <a:pt x="828619" y="1737090"/>
                  </a:cubicBezTo>
                  <a:lnTo>
                    <a:pt x="579907" y="1891128"/>
                  </a:lnTo>
                  <a:lnTo>
                    <a:pt x="434147" y="1745367"/>
                  </a:lnTo>
                  <a:lnTo>
                    <a:pt x="588186" y="1496656"/>
                  </a:lnTo>
                  <a:cubicBezTo>
                    <a:pt x="528857" y="1394621"/>
                    <a:pt x="497776" y="1278625"/>
                    <a:pt x="498138" y="1160595"/>
                  </a:cubicBezTo>
                  <a:lnTo>
                    <a:pt x="240381" y="1022224"/>
                  </a:lnTo>
                  <a:lnTo>
                    <a:pt x="293733" y="823111"/>
                  </a:lnTo>
                  <a:lnTo>
                    <a:pt x="586143" y="832157"/>
                  </a:lnTo>
                  <a:cubicBezTo>
                    <a:pt x="644844" y="729758"/>
                    <a:pt x="729758" y="644843"/>
                    <a:pt x="832157" y="586143"/>
                  </a:cubicBezTo>
                  <a:lnTo>
                    <a:pt x="823111" y="293733"/>
                  </a:lnTo>
                  <a:lnTo>
                    <a:pt x="1022224" y="240381"/>
                  </a:lnTo>
                  <a:lnTo>
                    <a:pt x="1160595" y="498138"/>
                  </a:lnTo>
                  <a:cubicBezTo>
                    <a:pt x="1278625" y="497776"/>
                    <a:pt x="1394621" y="528856"/>
                    <a:pt x="1496656" y="58818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1778" tIns="801778" rIns="801778" bIns="80177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Arial" panose="020B0604020202020204" pitchFamily="34" charset="0"/>
                </a:rPr>
                <a:t>Lung Health Check</a:t>
              </a:r>
            </a:p>
          </p:txBody>
        </p:sp>
        <p:sp>
          <p:nvSpPr>
            <p:cNvPr id="20" name="Circular Arrow 19"/>
            <p:cNvSpPr/>
            <p:nvPr/>
          </p:nvSpPr>
          <p:spPr>
            <a:xfrm>
              <a:off x="7589081" y="2680670"/>
              <a:ext cx="4176874" cy="4176874"/>
            </a:xfrm>
            <a:prstGeom prst="circularArrow">
              <a:avLst>
                <a:gd name="adj1" fmla="val 4688"/>
                <a:gd name="adj2" fmla="val 299029"/>
                <a:gd name="adj3" fmla="val 2546410"/>
                <a:gd name="adj4" fmla="val 15797598"/>
                <a:gd name="adj5" fmla="val 546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hape 20"/>
            <p:cNvSpPr/>
            <p:nvPr/>
          </p:nvSpPr>
          <p:spPr>
            <a:xfrm>
              <a:off x="5501588" y="1880405"/>
              <a:ext cx="3034760" cy="3034760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ircular Arrow 21"/>
            <p:cNvSpPr/>
            <p:nvPr/>
          </p:nvSpPr>
          <p:spPr>
            <a:xfrm>
              <a:off x="6713269" y="258906"/>
              <a:ext cx="3272082" cy="3272082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4" name="TextBox 23"/>
          <p:cNvSpPr txBox="1"/>
          <p:nvPr/>
        </p:nvSpPr>
        <p:spPr>
          <a:xfrm>
            <a:off x="1767491" y="5608508"/>
            <a:ext cx="2437891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30-35% COPD</a:t>
            </a: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prevalence </a:t>
            </a:r>
          </a:p>
        </p:txBody>
      </p:sp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B630DB4C-6B77-5AB1-7A89-B6FFFAD1D2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02" y="3243903"/>
            <a:ext cx="3831905" cy="1547313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 rot="16200000">
            <a:off x="2435337" y="4792163"/>
            <a:ext cx="1017037" cy="631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6200000">
            <a:off x="2662110" y="2823311"/>
            <a:ext cx="563493" cy="631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279" y="1531622"/>
            <a:ext cx="355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</a:rPr>
              <a:t>EARLY PHASE COPD TRIALS NORTH MANCHESTER </a:t>
            </a:r>
          </a:p>
        </p:txBody>
      </p:sp>
    </p:spTree>
    <p:extLst>
      <p:ext uri="{BB962C8B-B14F-4D97-AF65-F5344CB8AC3E}">
        <p14:creationId xmlns:p14="http://schemas.microsoft.com/office/powerpoint/2010/main" val="353107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0F25-B8F9-4EF5-A22B-79937B70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93725"/>
            <a:ext cx="6618514" cy="1711325"/>
          </a:xfrm>
        </p:spPr>
        <p:txBody>
          <a:bodyPr>
            <a:normAutofit/>
          </a:bodyPr>
          <a:lstStyle/>
          <a:p>
            <a:r>
              <a:rPr lang="en-GB" dirty="0"/>
              <a:t>NWCRF Alliance</a:t>
            </a:r>
            <a:br>
              <a:rPr lang="en-GB" dirty="0"/>
            </a:br>
            <a:r>
              <a:rPr lang="en-GB" sz="3200" i="1" dirty="0"/>
              <a:t>(Alder Hey, Liverpool, Lancashire, Manchester)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9BC63-FDE8-4FA5-A443-8536320CB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243" y="2664235"/>
            <a:ext cx="3760124" cy="3362570"/>
          </a:xfrm>
        </p:spPr>
        <p:txBody>
          <a:bodyPr>
            <a:normAutofit/>
          </a:bodyPr>
          <a:lstStyle/>
          <a:p>
            <a:r>
              <a:rPr lang="en-GB" dirty="0"/>
              <a:t>Focus on phase 1 clinical trials</a:t>
            </a:r>
          </a:p>
          <a:p>
            <a:r>
              <a:rPr lang="en-GB" dirty="0"/>
              <a:t>Scope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Sponsorship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Co-ordinated Delivery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Training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EDI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C13902-B245-1DC7-A993-93455B65C86F}"/>
              </a:ext>
            </a:extLst>
          </p:cNvPr>
          <p:cNvGrpSpPr/>
          <p:nvPr/>
        </p:nvGrpSpPr>
        <p:grpSpPr>
          <a:xfrm>
            <a:off x="7708022" y="1201188"/>
            <a:ext cx="3619057" cy="4455623"/>
            <a:chOff x="4126300" y="1638545"/>
            <a:chExt cx="3619057" cy="44556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24582" t="35710" r="5246" b="4059"/>
            <a:stretch/>
          </p:blipFill>
          <p:spPr>
            <a:xfrm>
              <a:off x="4126300" y="1638545"/>
              <a:ext cx="3619057" cy="4455623"/>
            </a:xfrm>
            <a:prstGeom prst="rect">
              <a:avLst/>
            </a:prstGeom>
          </p:spPr>
        </p:pic>
        <p:sp>
          <p:nvSpPr>
            <p:cNvPr id="11" name="5-Point Star 10"/>
            <p:cNvSpPr/>
            <p:nvPr/>
          </p:nvSpPr>
          <p:spPr>
            <a:xfrm>
              <a:off x="5752949" y="3429000"/>
              <a:ext cx="182880" cy="17952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6397487" y="4523966"/>
              <a:ext cx="182880" cy="17952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5125224" y="4713446"/>
              <a:ext cx="182880" cy="17952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5284750" y="4782877"/>
              <a:ext cx="182880" cy="17952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784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B6CA156-A2C1-35A3-F75C-AB5F4607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UKCRF Network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EBBF341-9879-4340-3632-27F3FDDE6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43425" cy="4351338"/>
          </a:xfrm>
        </p:spPr>
        <p:txBody>
          <a:bodyPr/>
          <a:lstStyle/>
          <a:p>
            <a:r>
              <a:rPr lang="en-GB" dirty="0"/>
              <a:t>Hosted in Manchester</a:t>
            </a:r>
          </a:p>
          <a:p>
            <a:r>
              <a:rPr lang="en-GB" dirty="0"/>
              <a:t>Collaborative re-bid increased funding £2.4M</a:t>
            </a:r>
          </a:p>
          <a:p>
            <a:r>
              <a:rPr lang="en-GB" dirty="0"/>
              <a:t>Leadership Team: Lancashire, Southampton, Cambridge and Manchester</a:t>
            </a:r>
          </a:p>
          <a:p>
            <a:r>
              <a:rPr lang="en-GB" dirty="0"/>
              <a:t>Highly collaborative approach to developing and optimising CRF work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9CA4EB1-32DB-02D7-38B9-7EED5DC177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019D4883-5890-2207-FDAE-3CFA2558C7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A62F3-C98D-9676-11C1-B6E0F5B70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455"/>
          <a:stretch/>
        </p:blipFill>
        <p:spPr>
          <a:xfrm>
            <a:off x="5735043" y="845344"/>
            <a:ext cx="6104419" cy="5472112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70ECE4CE-3EB3-A312-75AC-D8292B51FE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39175" y="6452393"/>
            <a:ext cx="418246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Arial" panose="020B0604020202020204" pitchFamily="34" charset="0"/>
              </a:rPr>
              <a:t>https://www.ukcrfnetwork.co.uk/</a:t>
            </a:r>
          </a:p>
        </p:txBody>
      </p:sp>
    </p:spTree>
    <p:extLst>
      <p:ext uri="{BB962C8B-B14F-4D97-AF65-F5344CB8AC3E}">
        <p14:creationId xmlns:p14="http://schemas.microsoft.com/office/powerpoint/2010/main" val="329466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648B-C3A4-488C-A44C-EDF6A908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NIHR Manchester CRF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098DDF8-74F9-44FC-8FC1-F9AA1940B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949"/>
            <a:ext cx="10515600" cy="3529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Vision</a:t>
            </a:r>
          </a:p>
          <a:p>
            <a:pPr marL="0" indent="0">
              <a:buNone/>
            </a:pPr>
            <a:r>
              <a:rPr lang="en-GB" altLang="en-US" i="1" dirty="0"/>
              <a:t>Manchester CRF will be a world-class exemplar of an integrated CRF that enhances translation of scientific advances through EM research and promotes research participation for patients of all ages and backgrounds across GM.</a:t>
            </a:r>
            <a:br>
              <a:rPr lang="en-GB" altLang="en-US" dirty="0"/>
            </a:br>
            <a:endParaRPr lang="en-GB" alt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0C392-2567-0097-A15C-82C64E1200C4}"/>
              </a:ext>
            </a:extLst>
          </p:cNvPr>
          <p:cNvSpPr txBox="1"/>
          <p:nvPr/>
        </p:nvSpPr>
        <p:spPr>
          <a:xfrm>
            <a:off x="8724900" y="6406634"/>
            <a:ext cx="358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https://manchestercrf.nihr.ac.uk/</a:t>
            </a:r>
          </a:p>
        </p:txBody>
      </p:sp>
    </p:spTree>
    <p:extLst>
      <p:ext uri="{BB962C8B-B14F-4D97-AF65-F5344CB8AC3E}">
        <p14:creationId xmlns:p14="http://schemas.microsoft.com/office/powerpoint/2010/main" val="54633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D0B06DB-9FBD-44E8-AEE2-D5558F4A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NIHR Manchester CRF Funding and Services</a:t>
            </a:r>
          </a:p>
        </p:txBody>
      </p:sp>
      <p:pic>
        <p:nvPicPr>
          <p:cNvPr id="10" name="Picture 2" descr="Image result for hospital bed icon">
            <a:extLst>
              <a:ext uri="{FF2B5EF4-FFF2-40B4-BE49-F238E27FC236}">
                <a16:creationId xmlns:a16="http://schemas.microsoft.com/office/drawing/2014/main" id="{04BA3EDD-A4AA-4C84-AC4F-D159B23D4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64" y="2197832"/>
            <a:ext cx="6096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C81B07D2-010E-4984-A05B-BFB5F3722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890" y="2036483"/>
            <a:ext cx="19187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/>
              <a:t>Inpatient and outpatient</a:t>
            </a:r>
          </a:p>
          <a:p>
            <a:r>
              <a:rPr lang="en-GB" altLang="en-US" sz="1200" dirty="0"/>
              <a:t>24-hour 7-days a week</a:t>
            </a:r>
          </a:p>
          <a:p>
            <a:r>
              <a:rPr lang="en-GB" altLang="en-US" sz="1200" dirty="0">
                <a:cs typeface="Arial" panose="020B0604020202020204" pitchFamily="34" charset="0"/>
              </a:rPr>
              <a:t>50+ beds/chairs</a:t>
            </a:r>
            <a:br>
              <a:rPr lang="en-GB" altLang="en-US" sz="1200" dirty="0">
                <a:cs typeface="Arial" panose="020B0604020202020204" pitchFamily="34" charset="0"/>
              </a:rPr>
            </a:br>
            <a:r>
              <a:rPr lang="en-GB" altLang="en-US" sz="1200" dirty="0">
                <a:cs typeface="Arial" panose="020B0604020202020204" pitchFamily="34" charset="0"/>
              </a:rPr>
              <a:t>20+ consultation rooms </a:t>
            </a:r>
          </a:p>
        </p:txBody>
      </p:sp>
      <p:pic>
        <p:nvPicPr>
          <p:cNvPr id="12" name="Picture 11" descr="Image result for mri scanner icon">
            <a:extLst>
              <a:ext uri="{FF2B5EF4-FFF2-40B4-BE49-F238E27FC236}">
                <a16:creationId xmlns:a16="http://schemas.microsoft.com/office/drawing/2014/main" id="{7EFDC924-D92A-40CC-913F-5A9AFB51E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88" y="3954349"/>
            <a:ext cx="7556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A34DDD7-50B6-4378-9553-434A151CB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476" y="4015811"/>
            <a:ext cx="2089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>
                <a:cs typeface="Arial" panose="020B0604020202020204" pitchFamily="34" charset="0"/>
              </a:rPr>
              <a:t>3 MR scanners, PET/MR, proton beam research unit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9CD58DEC-EA6F-423A-84CB-3C539D10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8"/>
          <a:stretch>
            <a:fillRect/>
          </a:stretch>
        </p:blipFill>
        <p:spPr bwMode="auto">
          <a:xfrm>
            <a:off x="5368560" y="3082466"/>
            <a:ext cx="9080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281FF240-A108-41C8-B15E-6C5BC2501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132" y="3258540"/>
            <a:ext cx="2156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>
                <a:cs typeface="Arial" panose="020B0604020202020204" pitchFamily="34" charset="0"/>
              </a:rPr>
              <a:t>Dedicated children’s facility 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6E4B62D-3A8B-4DA3-95C4-6732F9D2A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7274" y="2360853"/>
            <a:ext cx="4000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>
                <a:cs typeface="Arial" panose="020B0604020202020204" pitchFamily="34" charset="0"/>
              </a:rPr>
              <a:t>Research pharmacy services</a:t>
            </a:r>
          </a:p>
          <a:p>
            <a:r>
              <a:rPr lang="en-GB" altLang="en-US" sz="1200" dirty="0">
                <a:cs typeface="Arial" panose="020B0604020202020204" pitchFamily="34" charset="0"/>
              </a:rPr>
              <a:t>and clinical trials aseptic unit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48C50C73-4370-4562-9021-65807F6E3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3838" y="3235885"/>
            <a:ext cx="2191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>
                <a:cs typeface="Arial" panose="020B0604020202020204" pitchFamily="34" charset="0"/>
              </a:rPr>
              <a:t>24h pre-analytical laboratory processing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1D10E0C8-FACD-48EE-BE63-5730293B6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538" y="2363342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29C8529D-E68F-4728-AF47-28CD32ABB71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064" y="3203987"/>
            <a:ext cx="1174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EEE14163-18D8-4F40-ACC8-4A3FF3F505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63" y="5054957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4D911C22-016E-4F0C-8E84-E99DA727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88" y="4978335"/>
            <a:ext cx="774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4">
            <a:extLst>
              <a:ext uri="{FF2B5EF4-FFF2-40B4-BE49-F238E27FC236}">
                <a16:creationId xmlns:a16="http://schemas.microsoft.com/office/drawing/2014/main" id="{D605908E-D76E-4F3E-B1B9-928C5A3CE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08" y="5008549"/>
            <a:ext cx="1777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>
                <a:cs typeface="Arial" panose="020B0604020202020204" pitchFamily="34" charset="0"/>
              </a:rPr>
              <a:t>Training Opportunities at all levels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2888A54B-DF62-41BA-9016-B157F98CD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733" y="5149561"/>
            <a:ext cx="1777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>
                <a:cs typeface="Arial" panose="020B0604020202020204" pitchFamily="34" charset="0"/>
              </a:rPr>
              <a:t>Dedicated experienced research staff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12EA340-0FA3-4F89-851E-9D8FA09C1BB8}"/>
              </a:ext>
            </a:extLst>
          </p:cNvPr>
          <p:cNvSpPr txBox="1">
            <a:spLocks/>
          </p:cNvSpPr>
          <p:nvPr/>
        </p:nvSpPr>
        <p:spPr>
          <a:xfrm>
            <a:off x="751984" y="4575062"/>
            <a:ext cx="4299257" cy="1557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NIHR Grant</a:t>
            </a:r>
          </a:p>
          <a:p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£15.5M (2022-2027)</a:t>
            </a:r>
          </a:p>
          <a:p>
            <a:r>
              <a:rPr lang="en-GB" altLang="en-US" sz="1800" dirty="0">
                <a:latin typeface="Arial" panose="020B0604020202020204" pitchFamily="34" charset="0"/>
              </a:rPr>
              <a:t>cost recovery model, NIHR grant ~50% of total funding</a:t>
            </a:r>
          </a:p>
          <a:p>
            <a:r>
              <a:rPr lang="en-GB" altLang="en-US" sz="1800" dirty="0">
                <a:latin typeface="Arial" panose="020B0604020202020204" pitchFamily="34" charset="0"/>
              </a:rPr>
              <a:t>commercial and academic studies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F42D41-7CDC-460C-B0C0-31A7DDE63B3F}"/>
              </a:ext>
            </a:extLst>
          </p:cNvPr>
          <p:cNvGrpSpPr/>
          <p:nvPr/>
        </p:nvGrpSpPr>
        <p:grpSpPr>
          <a:xfrm>
            <a:off x="820919" y="1683957"/>
            <a:ext cx="3054956" cy="2798513"/>
            <a:chOff x="246831" y="3001252"/>
            <a:chExt cx="3264914" cy="2950763"/>
          </a:xfrm>
        </p:grpSpPr>
        <p:pic>
          <p:nvPicPr>
            <p:cNvPr id="26" name="Picture 4" descr="Christie-Logo - Mere UK Ltd">
              <a:extLst>
                <a:ext uri="{FF2B5EF4-FFF2-40B4-BE49-F238E27FC236}">
                  <a16:creationId xmlns:a16="http://schemas.microsoft.com/office/drawing/2014/main" id="{3D345F75-91E1-46F9-BE70-AD4A495553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22" b="26084"/>
            <a:stretch/>
          </p:blipFill>
          <p:spPr bwMode="auto">
            <a:xfrm>
              <a:off x="355288" y="4162011"/>
              <a:ext cx="3048000" cy="717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Northern Care Alliance NHS Foundation Trust (NCA) (@NCAlliance_NHS) /  Twitter">
              <a:extLst>
                <a:ext uri="{FF2B5EF4-FFF2-40B4-BE49-F238E27FC236}">
                  <a16:creationId xmlns:a16="http://schemas.microsoft.com/office/drawing/2014/main" id="{532B64B2-DF54-4071-ADDA-85883C762A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50" b="35589"/>
            <a:stretch/>
          </p:blipFill>
          <p:spPr bwMode="auto">
            <a:xfrm>
              <a:off x="765395" y="5034520"/>
              <a:ext cx="2186554" cy="690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85F77A2-FC69-4184-87D5-F8E185D93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7700" y="3206198"/>
              <a:ext cx="2379468" cy="728528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0C3071-83BF-4324-B00B-D9AD8F75CF1E}"/>
                </a:ext>
              </a:extLst>
            </p:cNvPr>
            <p:cNvSpPr/>
            <p:nvPr/>
          </p:nvSpPr>
          <p:spPr>
            <a:xfrm>
              <a:off x="246831" y="3001252"/>
              <a:ext cx="3264914" cy="29507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Box 10">
            <a:extLst>
              <a:ext uri="{FF2B5EF4-FFF2-40B4-BE49-F238E27FC236}">
                <a16:creationId xmlns:a16="http://schemas.microsoft.com/office/drawing/2014/main" id="{B1BA5D05-75C0-4510-C726-B8B3CD494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882" y="4105847"/>
            <a:ext cx="2089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>
                <a:cs typeface="Arial" panose="020B0604020202020204" pitchFamily="34" charset="0"/>
              </a:rPr>
              <a:t>Dedicated oncology facility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D9F5E-C321-EDB8-C31F-09F698BE5BB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2520" t="11689" r="21754" b="18913"/>
          <a:stretch/>
        </p:blipFill>
        <p:spPr>
          <a:xfrm>
            <a:off x="5578266" y="3993413"/>
            <a:ext cx="652988" cy="87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23" grpId="0"/>
      <p:bldP spid="22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D0A8-4137-4190-A6B2-102C2940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NIHR Manchester CRF Locations and Deprivation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2F10B-B37D-4011-B039-FC63EA084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741" y="1690688"/>
            <a:ext cx="8337259" cy="4865686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645482B-B750-4E1E-B336-EF94D3FD6D5B}"/>
              </a:ext>
            </a:extLst>
          </p:cNvPr>
          <p:cNvGraphicFramePr>
            <a:graphicFrameLocks noGrp="1"/>
          </p:cNvGraphicFramePr>
          <p:nvPr/>
        </p:nvGraphicFramePr>
        <p:xfrm>
          <a:off x="1149807" y="2356152"/>
          <a:ext cx="2152241" cy="339695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45769">
                  <a:extLst>
                    <a:ext uri="{9D8B030D-6E8A-4147-A177-3AD203B41FA5}">
                      <a16:colId xmlns:a16="http://schemas.microsoft.com/office/drawing/2014/main" val="2895703545"/>
                    </a:ext>
                  </a:extLst>
                </a:gridCol>
                <a:gridCol w="1706472">
                  <a:extLst>
                    <a:ext uri="{9D8B030D-6E8A-4147-A177-3AD203B41FA5}">
                      <a16:colId xmlns:a16="http://schemas.microsoft.com/office/drawing/2014/main" val="2256233174"/>
                    </a:ext>
                  </a:extLst>
                </a:gridCol>
              </a:tblGrid>
              <a:tr h="414678"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" panose="020B0604020202020204" pitchFamily="34" charset="0"/>
                        </a:rPr>
                        <a:t>Site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802163"/>
                  </a:ext>
                </a:extLst>
              </a:tr>
              <a:tr h="57941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</a:rPr>
                        <a:t>MRI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0628613"/>
                  </a:ext>
                </a:extLst>
              </a:tr>
              <a:tr h="57941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</a:rPr>
                        <a:t>RMCH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2873482"/>
                  </a:ext>
                </a:extLst>
              </a:tr>
              <a:tr h="41467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</a:rPr>
                        <a:t>Christie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0061731"/>
                  </a:ext>
                </a:extLst>
              </a:tr>
              <a:tr h="41467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</a:rPr>
                        <a:t>Wythenshawe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777234"/>
                  </a:ext>
                </a:extLst>
              </a:tr>
              <a:tr h="414678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</a:rPr>
                        <a:t>Salford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334765"/>
                  </a:ext>
                </a:extLst>
              </a:tr>
              <a:tr h="579413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</a:rPr>
                        <a:t>North Manchester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0372138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36E5A84C-47B1-4B45-BD83-128D9D48352B}"/>
              </a:ext>
            </a:extLst>
          </p:cNvPr>
          <p:cNvSpPr/>
          <p:nvPr/>
        </p:nvSpPr>
        <p:spPr>
          <a:xfrm>
            <a:off x="8488412" y="4475594"/>
            <a:ext cx="174172" cy="1654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707952-5DBC-436E-8516-8E6536B5CF40}"/>
              </a:ext>
            </a:extLst>
          </p:cNvPr>
          <p:cNvSpPr/>
          <p:nvPr/>
        </p:nvSpPr>
        <p:spPr>
          <a:xfrm>
            <a:off x="8587566" y="4573374"/>
            <a:ext cx="174172" cy="1654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928A10-2AA6-4559-8189-BE2A860693C8}"/>
              </a:ext>
            </a:extLst>
          </p:cNvPr>
          <p:cNvSpPr/>
          <p:nvPr/>
        </p:nvSpPr>
        <p:spPr>
          <a:xfrm>
            <a:off x="8023370" y="5258352"/>
            <a:ext cx="174172" cy="1654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221D4D-461D-4CBE-90DF-184492F05308}"/>
              </a:ext>
            </a:extLst>
          </p:cNvPr>
          <p:cNvSpPr/>
          <p:nvPr/>
        </p:nvSpPr>
        <p:spPr>
          <a:xfrm>
            <a:off x="8509663" y="4870737"/>
            <a:ext cx="174172" cy="1654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F85E05-9EB2-4144-A09C-4EC1349A9EF6}"/>
              </a:ext>
            </a:extLst>
          </p:cNvPr>
          <p:cNvSpPr/>
          <p:nvPr/>
        </p:nvSpPr>
        <p:spPr>
          <a:xfrm>
            <a:off x="7296507" y="4157145"/>
            <a:ext cx="174172" cy="165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18DF25-A8CC-41AB-A851-9340841030ED}"/>
              </a:ext>
            </a:extLst>
          </p:cNvPr>
          <p:cNvSpPr/>
          <p:nvPr/>
        </p:nvSpPr>
        <p:spPr>
          <a:xfrm>
            <a:off x="8342315" y="3709609"/>
            <a:ext cx="174172" cy="165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4890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6">
            <a:extLst>
              <a:ext uri="{FF2B5EF4-FFF2-40B4-BE49-F238E27FC236}">
                <a16:creationId xmlns:a16="http://schemas.microsoft.com/office/drawing/2014/main" id="{D6599FC5-8F63-40D3-A096-47964D8DFE61}"/>
              </a:ext>
            </a:extLst>
          </p:cNvPr>
          <p:cNvSpPr txBox="1">
            <a:spLocks/>
          </p:cNvSpPr>
          <p:nvPr/>
        </p:nvSpPr>
        <p:spPr bwMode="auto">
          <a:xfrm>
            <a:off x="1981200" y="4143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altLang="en-US" b="1" dirty="0">
                <a:solidFill>
                  <a:srgbClr val="002060"/>
                </a:solidFill>
              </a:rPr>
              <a:t>Manchester CRF 2022-27? </a:t>
            </a:r>
          </a:p>
        </p:txBody>
      </p:sp>
      <p:sp>
        <p:nvSpPr>
          <p:cNvPr id="37" name="Title 6">
            <a:extLst>
              <a:ext uri="{FF2B5EF4-FFF2-40B4-BE49-F238E27FC236}">
                <a16:creationId xmlns:a16="http://schemas.microsoft.com/office/drawing/2014/main" id="{790CDDA1-163E-4C04-85F5-DF18624EB4F4}"/>
              </a:ext>
            </a:extLst>
          </p:cNvPr>
          <p:cNvSpPr txBox="1">
            <a:spLocks/>
          </p:cNvSpPr>
          <p:nvPr/>
        </p:nvSpPr>
        <p:spPr bwMode="auto">
          <a:xfrm>
            <a:off x="1981200" y="403663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altLang="en-US" b="1" dirty="0">
                <a:solidFill>
                  <a:srgbClr val="002060"/>
                </a:solidFill>
              </a:rPr>
              <a:t>Manchester CRF Leadership 2022-27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861D90-0BA5-4350-A87F-6439173DEA18}"/>
              </a:ext>
            </a:extLst>
          </p:cNvPr>
          <p:cNvGrpSpPr/>
          <p:nvPr/>
        </p:nvGrpSpPr>
        <p:grpSpPr>
          <a:xfrm>
            <a:off x="1113085" y="2483397"/>
            <a:ext cx="3902459" cy="1531594"/>
            <a:chOff x="2044907" y="2889523"/>
            <a:chExt cx="3902459" cy="15315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CC5818D-5B24-40C3-8E51-7C2CE470AD44}"/>
                </a:ext>
              </a:extLst>
            </p:cNvPr>
            <p:cNvSpPr/>
            <p:nvPr/>
          </p:nvSpPr>
          <p:spPr>
            <a:xfrm>
              <a:off x="2044907" y="2889523"/>
              <a:ext cx="3902459" cy="1531594"/>
            </a:xfrm>
            <a:custGeom>
              <a:avLst/>
              <a:gdLst>
                <a:gd name="connsiteX0" fmla="*/ 0 w 1531593"/>
                <a:gd name="connsiteY0" fmla="*/ 0 h 3902459"/>
                <a:gd name="connsiteX1" fmla="*/ 1276322 w 1531593"/>
                <a:gd name="connsiteY1" fmla="*/ 0 h 3902459"/>
                <a:gd name="connsiteX2" fmla="*/ 1531593 w 1531593"/>
                <a:gd name="connsiteY2" fmla="*/ 255271 h 3902459"/>
                <a:gd name="connsiteX3" fmla="*/ 1531593 w 1531593"/>
                <a:gd name="connsiteY3" fmla="*/ 3902459 h 3902459"/>
                <a:gd name="connsiteX4" fmla="*/ 0 w 1531593"/>
                <a:gd name="connsiteY4" fmla="*/ 3902459 h 3902459"/>
                <a:gd name="connsiteX5" fmla="*/ 0 w 1531593"/>
                <a:gd name="connsiteY5" fmla="*/ 0 h 390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1593" h="3902459">
                  <a:moveTo>
                    <a:pt x="0" y="3902458"/>
                  </a:moveTo>
                  <a:lnTo>
                    <a:pt x="0" y="650425"/>
                  </a:lnTo>
                  <a:cubicBezTo>
                    <a:pt x="0" y="291206"/>
                    <a:pt x="44855" y="1"/>
                    <a:pt x="100186" y="1"/>
                  </a:cubicBezTo>
                  <a:lnTo>
                    <a:pt x="1531593" y="1"/>
                  </a:lnTo>
                  <a:lnTo>
                    <a:pt x="1531593" y="3902458"/>
                  </a:lnTo>
                  <a:lnTo>
                    <a:pt x="0" y="390245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8000" tIns="252000" rIns="144000" bIns="525139" numCol="1" spcCol="1270" anchor="t" anchorCtr="1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Arial" panose="020B0604020202020204" pitchFamily="34" charset="0"/>
                </a:rPr>
                <a:t>Manchester Royal Infirmary</a:t>
              </a:r>
            </a:p>
          </p:txBody>
        </p:sp>
        <p:pic>
          <p:nvPicPr>
            <p:cNvPr id="1028" name="Picture 4" descr="Image result for ben parker manchester">
              <a:extLst>
                <a:ext uri="{FF2B5EF4-FFF2-40B4-BE49-F238E27FC236}">
                  <a16:creationId xmlns:a16="http://schemas.microsoft.com/office/drawing/2014/main" id="{8FA62263-5C1D-43F1-A896-D3AFCB1ADC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82" r="25800" b="9781"/>
            <a:stretch/>
          </p:blipFill>
          <p:spPr bwMode="auto">
            <a:xfrm>
              <a:off x="2317189" y="3100555"/>
              <a:ext cx="876925" cy="1114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F438E6-1183-4B06-9B6A-1AE810E8BA03}"/>
              </a:ext>
            </a:extLst>
          </p:cNvPr>
          <p:cNvGrpSpPr/>
          <p:nvPr/>
        </p:nvGrpSpPr>
        <p:grpSpPr>
          <a:xfrm>
            <a:off x="1104377" y="4014988"/>
            <a:ext cx="3902460" cy="1531594"/>
            <a:chOff x="2044908" y="4421114"/>
            <a:chExt cx="3902460" cy="153159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2465B40-0E4D-4897-8914-798D9F88A3AD}"/>
                </a:ext>
              </a:extLst>
            </p:cNvPr>
            <p:cNvSpPr/>
            <p:nvPr/>
          </p:nvSpPr>
          <p:spPr>
            <a:xfrm>
              <a:off x="2044908" y="4421114"/>
              <a:ext cx="3902460" cy="1531594"/>
            </a:xfrm>
            <a:custGeom>
              <a:avLst/>
              <a:gdLst>
                <a:gd name="connsiteX0" fmla="*/ 0 w 3902459"/>
                <a:gd name="connsiteY0" fmla="*/ 0 h 1531593"/>
                <a:gd name="connsiteX1" fmla="*/ 3647188 w 3902459"/>
                <a:gd name="connsiteY1" fmla="*/ 0 h 1531593"/>
                <a:gd name="connsiteX2" fmla="*/ 3902459 w 3902459"/>
                <a:gd name="connsiteY2" fmla="*/ 255271 h 1531593"/>
                <a:gd name="connsiteX3" fmla="*/ 3902459 w 3902459"/>
                <a:gd name="connsiteY3" fmla="*/ 1531593 h 1531593"/>
                <a:gd name="connsiteX4" fmla="*/ 0 w 3902459"/>
                <a:gd name="connsiteY4" fmla="*/ 1531593 h 1531593"/>
                <a:gd name="connsiteX5" fmla="*/ 0 w 3902459"/>
                <a:gd name="connsiteY5" fmla="*/ 0 h 153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459" h="1531593">
                  <a:moveTo>
                    <a:pt x="3902459" y="1531592"/>
                  </a:moveTo>
                  <a:lnTo>
                    <a:pt x="255271" y="1531592"/>
                  </a:lnTo>
                  <a:cubicBezTo>
                    <a:pt x="114289" y="1531592"/>
                    <a:pt x="0" y="1417303"/>
                    <a:pt x="0" y="1276321"/>
                  </a:cubicBezTo>
                  <a:lnTo>
                    <a:pt x="0" y="1"/>
                  </a:lnTo>
                  <a:lnTo>
                    <a:pt x="3902459" y="1"/>
                  </a:lnTo>
                  <a:lnTo>
                    <a:pt x="3902459" y="153159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232855"/>
                <a:satOff val="-4171"/>
                <a:lumOff val="17723"/>
                <a:alphaOff val="0"/>
              </a:schemeClr>
            </a:fillRef>
            <a:effectRef idx="3">
              <a:schemeClr val="accent1">
                <a:shade val="80000"/>
                <a:hueOff val="232855"/>
                <a:satOff val="-4171"/>
                <a:lumOff val="177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3999" tIns="382899" rIns="142241" bIns="142240" numCol="1" spcCol="1270" anchor="b" anchorCtr="1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Arial" panose="020B0604020202020204" pitchFamily="34" charset="0"/>
                </a:rPr>
                <a:t>Royal </a:t>
              </a:r>
              <a:r>
                <a:rPr lang="en-GB" sz="2000" kern="1200" dirty="0">
                  <a:latin typeface="Arial" panose="020B0604020202020204" pitchFamily="34" charset="0"/>
                  <a:ea typeface="+mn-ea"/>
                  <a:cs typeface="+mn-cs"/>
                </a:rPr>
                <a:t>Manchester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Arial" panose="020B0604020202020204" pitchFamily="34" charset="0"/>
                </a:rPr>
                <a:t> Children’s Hospital</a:t>
              </a:r>
            </a:p>
          </p:txBody>
        </p:sp>
        <p:pic>
          <p:nvPicPr>
            <p:cNvPr id="1032" name="Picture 8" descr="Image result for simon jones manchester">
              <a:extLst>
                <a:ext uri="{FF2B5EF4-FFF2-40B4-BE49-F238E27FC236}">
                  <a16:creationId xmlns:a16="http://schemas.microsoft.com/office/drawing/2014/main" id="{EA2A2890-84C5-4069-8E50-3B3D1E4EA3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1" t="5151" r="19104" b="24904"/>
            <a:stretch/>
          </p:blipFill>
          <p:spPr bwMode="auto">
            <a:xfrm>
              <a:off x="2277718" y="4532276"/>
              <a:ext cx="955865" cy="122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1AEFBE-A24D-47CC-990F-8322706D17F6}"/>
              </a:ext>
            </a:extLst>
          </p:cNvPr>
          <p:cNvGrpSpPr/>
          <p:nvPr/>
        </p:nvGrpSpPr>
        <p:grpSpPr>
          <a:xfrm>
            <a:off x="7105610" y="2483397"/>
            <a:ext cx="3902464" cy="3063186"/>
            <a:chOff x="6739848" y="2889522"/>
            <a:chExt cx="3902464" cy="306318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6829A9C-AF4A-495D-B513-9CAA23830433}"/>
                </a:ext>
              </a:extLst>
            </p:cNvPr>
            <p:cNvSpPr/>
            <p:nvPr/>
          </p:nvSpPr>
          <p:spPr>
            <a:xfrm>
              <a:off x="6739853" y="2889522"/>
              <a:ext cx="3902459" cy="1531593"/>
            </a:xfrm>
            <a:custGeom>
              <a:avLst/>
              <a:gdLst>
                <a:gd name="connsiteX0" fmla="*/ 0 w 3902459"/>
                <a:gd name="connsiteY0" fmla="*/ 0 h 1531593"/>
                <a:gd name="connsiteX1" fmla="*/ 3647188 w 3902459"/>
                <a:gd name="connsiteY1" fmla="*/ 0 h 1531593"/>
                <a:gd name="connsiteX2" fmla="*/ 3902459 w 3902459"/>
                <a:gd name="connsiteY2" fmla="*/ 255271 h 1531593"/>
                <a:gd name="connsiteX3" fmla="*/ 3902459 w 3902459"/>
                <a:gd name="connsiteY3" fmla="*/ 1531593 h 1531593"/>
                <a:gd name="connsiteX4" fmla="*/ 0 w 3902459"/>
                <a:gd name="connsiteY4" fmla="*/ 1531593 h 1531593"/>
                <a:gd name="connsiteX5" fmla="*/ 0 w 3902459"/>
                <a:gd name="connsiteY5" fmla="*/ 0 h 153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459" h="1531593">
                  <a:moveTo>
                    <a:pt x="0" y="0"/>
                  </a:moveTo>
                  <a:lnTo>
                    <a:pt x="3647188" y="0"/>
                  </a:lnTo>
                  <a:cubicBezTo>
                    <a:pt x="3788170" y="0"/>
                    <a:pt x="3902459" y="114289"/>
                    <a:pt x="3902459" y="255271"/>
                  </a:cubicBezTo>
                  <a:lnTo>
                    <a:pt x="3902459" y="1531593"/>
                  </a:lnTo>
                  <a:lnTo>
                    <a:pt x="0" y="15315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16428"/>
                <a:satOff val="-2085"/>
                <a:lumOff val="8862"/>
                <a:alphaOff val="0"/>
              </a:schemeClr>
            </a:fillRef>
            <a:effectRef idx="3">
              <a:schemeClr val="accent1">
                <a:shade val="80000"/>
                <a:hueOff val="116428"/>
                <a:satOff val="-2085"/>
                <a:lumOff val="88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52000" rIns="1260000" bIns="525138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Arial" panose="020B0604020202020204" pitchFamily="34" charset="0"/>
                  <a:ea typeface="+mn-ea"/>
                  <a:cs typeface="+mn-cs"/>
                </a:rPr>
                <a:t>Wythenshawe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dirty="0">
                  <a:latin typeface="Arial" panose="020B0604020202020204" pitchFamily="34" charset="0"/>
                </a:rPr>
                <a:t>Hospital</a:t>
              </a:r>
              <a:r>
                <a:rPr lang="en-GB" sz="2000" kern="1200" dirty="0"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FC07780-4DA0-4005-8856-76EE0CE8E576}"/>
                </a:ext>
              </a:extLst>
            </p:cNvPr>
            <p:cNvGrpSpPr/>
            <p:nvPr/>
          </p:nvGrpSpPr>
          <p:grpSpPr>
            <a:xfrm>
              <a:off x="6739848" y="4421115"/>
              <a:ext cx="3902459" cy="1531593"/>
              <a:chOff x="5947366" y="4421115"/>
              <a:chExt cx="3902459" cy="1531593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392FB27-2D8F-4D7D-8770-EA7A530A2BBA}"/>
                  </a:ext>
                </a:extLst>
              </p:cNvPr>
              <p:cNvSpPr/>
              <p:nvPr/>
            </p:nvSpPr>
            <p:spPr>
              <a:xfrm>
                <a:off x="5947366" y="4421115"/>
                <a:ext cx="3902459" cy="1531593"/>
              </a:xfrm>
              <a:custGeom>
                <a:avLst/>
                <a:gdLst>
                  <a:gd name="connsiteX0" fmla="*/ 0 w 1531593"/>
                  <a:gd name="connsiteY0" fmla="*/ 0 h 3902459"/>
                  <a:gd name="connsiteX1" fmla="*/ 1276322 w 1531593"/>
                  <a:gd name="connsiteY1" fmla="*/ 0 h 3902459"/>
                  <a:gd name="connsiteX2" fmla="*/ 1531593 w 1531593"/>
                  <a:gd name="connsiteY2" fmla="*/ 255271 h 3902459"/>
                  <a:gd name="connsiteX3" fmla="*/ 1531593 w 1531593"/>
                  <a:gd name="connsiteY3" fmla="*/ 3902459 h 3902459"/>
                  <a:gd name="connsiteX4" fmla="*/ 0 w 1531593"/>
                  <a:gd name="connsiteY4" fmla="*/ 3902459 h 3902459"/>
                  <a:gd name="connsiteX5" fmla="*/ 0 w 1531593"/>
                  <a:gd name="connsiteY5" fmla="*/ 0 h 390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1593" h="3902459">
                    <a:moveTo>
                      <a:pt x="1531593" y="0"/>
                    </a:moveTo>
                    <a:lnTo>
                      <a:pt x="1531593" y="3252035"/>
                    </a:lnTo>
                    <a:cubicBezTo>
                      <a:pt x="1531593" y="3611254"/>
                      <a:pt x="1486738" y="3902459"/>
                      <a:pt x="1431407" y="3902459"/>
                    </a:cubicBezTo>
                    <a:lnTo>
                      <a:pt x="0" y="3902459"/>
                    </a:lnTo>
                    <a:lnTo>
                      <a:pt x="0" y="0"/>
                    </a:lnTo>
                    <a:lnTo>
                      <a:pt x="1531593" y="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80000"/>
                  <a:hueOff val="349283"/>
                  <a:satOff val="-6256"/>
                  <a:lumOff val="26585"/>
                  <a:alphaOff val="0"/>
                </a:schemeClr>
              </a:fillRef>
              <a:effectRef idx="3">
                <a:schemeClr val="accent1">
                  <a:shade val="80000"/>
                  <a:hueOff val="349283"/>
                  <a:satOff val="-6256"/>
                  <a:lumOff val="2658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2240" tIns="382898" rIns="1116000" bIns="142240" numCol="1" spcCol="1270" anchor="b" anchorCtr="1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000" kern="1200" dirty="0">
                    <a:latin typeface="Arial" panose="020B0604020202020204" pitchFamily="34" charset="0"/>
                    <a:ea typeface="+mn-ea"/>
                    <a:cs typeface="+mn-cs"/>
                  </a:rPr>
                  <a:t>The Christie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000" kern="1200" dirty="0">
                    <a:latin typeface="Arial" panose="020B0604020202020204" pitchFamily="34" charset="0"/>
                    <a:ea typeface="+mn-ea"/>
                    <a:cs typeface="+mn-cs"/>
                  </a:rPr>
                  <a:t>             </a:t>
                </a:r>
              </a:p>
            </p:txBody>
          </p: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F9808DE-D036-46AA-B331-CA23426FF3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7088" t="4787" r="50000" b="56883"/>
              <a:stretch/>
            </p:blipFill>
            <p:spPr>
              <a:xfrm>
                <a:off x="8432401" y="4448125"/>
                <a:ext cx="1065489" cy="1390000"/>
              </a:xfrm>
              <a:prstGeom prst="rect">
                <a:avLst/>
              </a:prstGeom>
            </p:spPr>
          </p:pic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FD59B52-BD9E-4658-BA57-391EB102CFEE}"/>
              </a:ext>
            </a:extLst>
          </p:cNvPr>
          <p:cNvSpPr/>
          <p:nvPr/>
        </p:nvSpPr>
        <p:spPr>
          <a:xfrm>
            <a:off x="5015544" y="2483397"/>
            <a:ext cx="2090066" cy="1531591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252000" rIns="144000" bIns="525139" numCol="1" spcCol="1270" anchor="t" anchorCtr="1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latin typeface="Arial" panose="020B0604020202020204" pitchFamily="34" charset="0"/>
              </a:rPr>
              <a:t>NMGH</a:t>
            </a:r>
          </a:p>
        </p:txBody>
      </p:sp>
      <p:sp>
        <p:nvSpPr>
          <p:cNvPr id="21" name="Rectangle 20" descr="lford">
            <a:extLst>
              <a:ext uri="{FF2B5EF4-FFF2-40B4-BE49-F238E27FC236}">
                <a16:creationId xmlns:a16="http://schemas.microsoft.com/office/drawing/2014/main" id="{92F9D771-A0A7-4AC4-B727-A679A7DB60A3}"/>
              </a:ext>
            </a:extLst>
          </p:cNvPr>
          <p:cNvSpPr/>
          <p:nvPr/>
        </p:nvSpPr>
        <p:spPr>
          <a:xfrm>
            <a:off x="5015544" y="4020785"/>
            <a:ext cx="2090066" cy="1531591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32855"/>
              <a:satOff val="-4171"/>
              <a:lumOff val="17723"/>
              <a:alphaOff val="0"/>
            </a:schemeClr>
          </a:fillRef>
          <a:effectRef idx="3">
            <a:schemeClr val="accent1">
              <a:shade val="80000"/>
              <a:hueOff val="232855"/>
              <a:satOff val="-4171"/>
              <a:lumOff val="177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82899" rIns="142241" bIns="142240" numCol="1" spcCol="1270" anchor="ctr" anchorCtr="0">
            <a:noAutofit/>
          </a:bodyPr>
          <a:lstStyle/>
          <a:p>
            <a:pPr marL="85725" indent="-85725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85725" algn="l"/>
              </a:tabLst>
            </a:pPr>
            <a:endParaRPr lang="en-GB" sz="2400" dirty="0">
              <a:latin typeface="Arial" panose="020B0604020202020204" pitchFamily="34" charset="0"/>
            </a:endParaRPr>
          </a:p>
          <a:p>
            <a:pPr marL="85725" indent="-85725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85725" algn="l"/>
              </a:tabLst>
            </a:pPr>
            <a:r>
              <a:rPr lang="en-GB" sz="2000" dirty="0">
                <a:latin typeface="Arial" panose="020B0604020202020204" pitchFamily="34" charset="0"/>
              </a:rPr>
              <a:t>Salford</a:t>
            </a:r>
          </a:p>
          <a:p>
            <a:pPr marL="85725" indent="-85725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85725" algn="l"/>
              </a:tabLst>
            </a:pPr>
            <a:r>
              <a:rPr lang="en-GB" sz="2000" dirty="0">
                <a:latin typeface="Arial" panose="020B0604020202020204" pitchFamily="34" charset="0"/>
              </a:rPr>
              <a:t>Royal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83724B-3BF6-447D-AE23-9B98F7D1BEA9}"/>
              </a:ext>
            </a:extLst>
          </p:cNvPr>
          <p:cNvSpPr txBox="1"/>
          <p:nvPr/>
        </p:nvSpPr>
        <p:spPr>
          <a:xfrm>
            <a:off x="8622405" y="1736767"/>
            <a:ext cx="203070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Respiratory/Allergy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78AB30-632D-4F78-BDEE-B2CDCF228A5A}"/>
              </a:ext>
            </a:extLst>
          </p:cNvPr>
          <p:cNvSpPr txBox="1"/>
          <p:nvPr/>
        </p:nvSpPr>
        <p:spPr>
          <a:xfrm>
            <a:off x="8685650" y="5765647"/>
            <a:ext cx="166333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</a:rPr>
              <a:t>Oncology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20E40B-3DB8-4616-99BD-8F5359540C02}"/>
              </a:ext>
            </a:extLst>
          </p:cNvPr>
          <p:cNvSpPr txBox="1"/>
          <p:nvPr/>
        </p:nvSpPr>
        <p:spPr>
          <a:xfrm>
            <a:off x="1662879" y="5752255"/>
            <a:ext cx="166333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</a:rPr>
              <a:t>Paediatrics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04DA91-0D60-4F3A-A701-5B2E1AE1221C}"/>
              </a:ext>
            </a:extLst>
          </p:cNvPr>
          <p:cNvSpPr txBox="1"/>
          <p:nvPr/>
        </p:nvSpPr>
        <p:spPr>
          <a:xfrm>
            <a:off x="1652234" y="1699830"/>
            <a:ext cx="166333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</a:rPr>
              <a:t>General Adult/Phase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1D573A-CE7C-48A2-8867-8CD62C7C89FA}"/>
              </a:ext>
            </a:extLst>
          </p:cNvPr>
          <p:cNvSpPr txBox="1"/>
          <p:nvPr/>
        </p:nvSpPr>
        <p:spPr>
          <a:xfrm>
            <a:off x="5015544" y="1546663"/>
            <a:ext cx="2164081" cy="738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</a:rPr>
              <a:t>Infectious Diseases, Respiratory, Mental Health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EAAE76-FAA5-410C-91CC-A1042328F943}"/>
              </a:ext>
            </a:extLst>
          </p:cNvPr>
          <p:cNvSpPr txBox="1"/>
          <p:nvPr/>
        </p:nvSpPr>
        <p:spPr>
          <a:xfrm>
            <a:off x="4978536" y="5627147"/>
            <a:ext cx="216408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</a:rPr>
              <a:t>Dermatology, Neuroscience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/>
          <a:srcRect l="24652" t="11705" r="34503" b="21267"/>
          <a:stretch/>
        </p:blipFill>
        <p:spPr>
          <a:xfrm>
            <a:off x="9586285" y="2662826"/>
            <a:ext cx="1069849" cy="1168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214C8B-8084-41A2-B2CC-AF46BC380A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821" t="4563" r="10686" b="14260"/>
          <a:stretch/>
        </p:blipFill>
        <p:spPr>
          <a:xfrm>
            <a:off x="6615890" y="4687007"/>
            <a:ext cx="634079" cy="7723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D41203-2BCA-439D-9539-94ADEDF92D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429" t="13279" r="26984" b="54171"/>
          <a:stretch/>
        </p:blipFill>
        <p:spPr>
          <a:xfrm>
            <a:off x="6570388" y="2662826"/>
            <a:ext cx="711192" cy="6713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5C6BD5A-BBD4-FFE5-F564-09F6056BA7E3}"/>
              </a:ext>
            </a:extLst>
          </p:cNvPr>
          <p:cNvGrpSpPr/>
          <p:nvPr/>
        </p:nvGrpSpPr>
        <p:grpSpPr>
          <a:xfrm>
            <a:off x="3631474" y="3432358"/>
            <a:ext cx="4702629" cy="1111240"/>
            <a:chOff x="3631474" y="3432358"/>
            <a:chExt cx="4702629" cy="111124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B35B04F-4EC7-4CD9-97FC-C332C55C4ADC}"/>
                </a:ext>
              </a:extLst>
            </p:cNvPr>
            <p:cNvSpPr/>
            <p:nvPr/>
          </p:nvSpPr>
          <p:spPr>
            <a:xfrm>
              <a:off x="3631474" y="3432358"/>
              <a:ext cx="4702629" cy="1111240"/>
            </a:xfrm>
            <a:custGeom>
              <a:avLst/>
              <a:gdLst>
                <a:gd name="connsiteX0" fmla="*/ 0 w 2341475"/>
                <a:gd name="connsiteY0" fmla="*/ 185210 h 1111240"/>
                <a:gd name="connsiteX1" fmla="*/ 185210 w 2341475"/>
                <a:gd name="connsiteY1" fmla="*/ 0 h 1111240"/>
                <a:gd name="connsiteX2" fmla="*/ 2156265 w 2341475"/>
                <a:gd name="connsiteY2" fmla="*/ 0 h 1111240"/>
                <a:gd name="connsiteX3" fmla="*/ 2341475 w 2341475"/>
                <a:gd name="connsiteY3" fmla="*/ 185210 h 1111240"/>
                <a:gd name="connsiteX4" fmla="*/ 2341475 w 2341475"/>
                <a:gd name="connsiteY4" fmla="*/ 926030 h 1111240"/>
                <a:gd name="connsiteX5" fmla="*/ 2156265 w 2341475"/>
                <a:gd name="connsiteY5" fmla="*/ 1111240 h 1111240"/>
                <a:gd name="connsiteX6" fmla="*/ 185210 w 2341475"/>
                <a:gd name="connsiteY6" fmla="*/ 1111240 h 1111240"/>
                <a:gd name="connsiteX7" fmla="*/ 0 w 2341475"/>
                <a:gd name="connsiteY7" fmla="*/ 926030 h 1111240"/>
                <a:gd name="connsiteX8" fmla="*/ 0 w 2341475"/>
                <a:gd name="connsiteY8" fmla="*/ 185210 h 111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475" h="1111240">
                  <a:moveTo>
                    <a:pt x="0" y="185210"/>
                  </a:moveTo>
                  <a:cubicBezTo>
                    <a:pt x="0" y="82921"/>
                    <a:pt x="82921" y="0"/>
                    <a:pt x="185210" y="0"/>
                  </a:cubicBezTo>
                  <a:lnTo>
                    <a:pt x="2156265" y="0"/>
                  </a:lnTo>
                  <a:cubicBezTo>
                    <a:pt x="2258554" y="0"/>
                    <a:pt x="2341475" y="82921"/>
                    <a:pt x="2341475" y="185210"/>
                  </a:cubicBezTo>
                  <a:lnTo>
                    <a:pt x="2341475" y="926030"/>
                  </a:lnTo>
                  <a:cubicBezTo>
                    <a:pt x="2341475" y="1028319"/>
                    <a:pt x="2258554" y="1111240"/>
                    <a:pt x="2156265" y="1111240"/>
                  </a:cubicBezTo>
                  <a:lnTo>
                    <a:pt x="185210" y="1111240"/>
                  </a:lnTo>
                  <a:cubicBezTo>
                    <a:pt x="82921" y="1111240"/>
                    <a:pt x="0" y="1028319"/>
                    <a:pt x="0" y="926030"/>
                  </a:cubicBezTo>
                  <a:lnTo>
                    <a:pt x="0" y="18521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926" tIns="160926" rIns="160926" bIns="16092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>
                  <a:latin typeface="Arial" panose="020B0604020202020204" pitchFamily="34" charset="0"/>
                </a:rPr>
                <a:t>Manchester CRF</a:t>
              </a:r>
            </a:p>
          </p:txBody>
        </p:sp>
        <p:pic>
          <p:nvPicPr>
            <p:cNvPr id="34" name="Picture 33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74DAFD79-92E7-ABD3-E658-047E6D4A6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153" y="3624973"/>
              <a:ext cx="799093" cy="780029"/>
            </a:xfrm>
            <a:prstGeom prst="rect">
              <a:avLst/>
            </a:prstGeom>
          </p:spPr>
        </p:pic>
      </p:grpSp>
      <p:pic>
        <p:nvPicPr>
          <p:cNvPr id="31" name="Picture 3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5B64F388-66A7-5DD8-A8FA-AF2C2A90245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19623" r="11918" b="8522"/>
          <a:stretch/>
        </p:blipFill>
        <p:spPr>
          <a:xfrm>
            <a:off x="7429098" y="3531495"/>
            <a:ext cx="689044" cy="8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5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6">
            <a:extLst>
              <a:ext uri="{FF2B5EF4-FFF2-40B4-BE49-F238E27FC236}">
                <a16:creationId xmlns:a16="http://schemas.microsoft.com/office/drawing/2014/main" id="{D6599FC5-8F63-40D3-A096-47964D8DFE61}"/>
              </a:ext>
            </a:extLst>
          </p:cNvPr>
          <p:cNvSpPr txBox="1">
            <a:spLocks/>
          </p:cNvSpPr>
          <p:nvPr/>
        </p:nvSpPr>
        <p:spPr bwMode="auto">
          <a:xfrm>
            <a:off x="1981200" y="4143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altLang="en-US" b="1" dirty="0">
                <a:solidFill>
                  <a:srgbClr val="002060"/>
                </a:solidFill>
              </a:rPr>
              <a:t>Manchester CRF 2022-27? </a:t>
            </a:r>
          </a:p>
        </p:txBody>
      </p:sp>
      <p:sp>
        <p:nvSpPr>
          <p:cNvPr id="37" name="Title 6">
            <a:extLst>
              <a:ext uri="{FF2B5EF4-FFF2-40B4-BE49-F238E27FC236}">
                <a16:creationId xmlns:a16="http://schemas.microsoft.com/office/drawing/2014/main" id="{790CDDA1-163E-4C04-85F5-DF18624EB4F4}"/>
              </a:ext>
            </a:extLst>
          </p:cNvPr>
          <p:cNvSpPr txBox="1">
            <a:spLocks/>
          </p:cNvSpPr>
          <p:nvPr/>
        </p:nvSpPr>
        <p:spPr bwMode="auto">
          <a:xfrm>
            <a:off x="1981200" y="309659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altLang="en-US" b="1" dirty="0">
                <a:solidFill>
                  <a:srgbClr val="002060"/>
                </a:solidFill>
                <a:ea typeface="+mn-ea"/>
              </a:rPr>
              <a:t>Manchester CRF </a:t>
            </a:r>
            <a:r>
              <a:rPr lang="en-GB" altLang="en-US" b="1" dirty="0">
                <a:solidFill>
                  <a:srgbClr val="ED7D31">
                    <a:lumMod val="75000"/>
                  </a:srgbClr>
                </a:solidFill>
                <a:ea typeface="+mn-ea"/>
              </a:rPr>
              <a:t>and</a:t>
            </a:r>
            <a:r>
              <a:rPr lang="en-GB" altLang="en-US" b="1" dirty="0">
                <a:solidFill>
                  <a:srgbClr val="002060"/>
                </a:solidFill>
                <a:ea typeface="+mn-ea"/>
              </a:rPr>
              <a:t> </a:t>
            </a:r>
            <a:r>
              <a:rPr lang="en-GB" altLang="en-US" b="1" dirty="0">
                <a:solidFill>
                  <a:srgbClr val="ED7D31">
                    <a:lumMod val="75000"/>
                  </a:srgbClr>
                </a:solidFill>
                <a:ea typeface="+mn-ea"/>
              </a:rPr>
              <a:t>BRC</a:t>
            </a:r>
            <a:r>
              <a:rPr lang="en-GB" altLang="en-US" b="1" dirty="0">
                <a:solidFill>
                  <a:srgbClr val="002060"/>
                </a:solidFill>
                <a:ea typeface="+mn-ea"/>
              </a:rPr>
              <a:t> 2022-27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861D90-0BA5-4350-A87F-6439173DEA18}"/>
              </a:ext>
            </a:extLst>
          </p:cNvPr>
          <p:cNvGrpSpPr/>
          <p:nvPr/>
        </p:nvGrpSpPr>
        <p:grpSpPr>
          <a:xfrm>
            <a:off x="1113085" y="2483397"/>
            <a:ext cx="3902459" cy="1531594"/>
            <a:chOff x="2044907" y="2889523"/>
            <a:chExt cx="3902459" cy="15315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CC5818D-5B24-40C3-8E51-7C2CE470AD44}"/>
                </a:ext>
              </a:extLst>
            </p:cNvPr>
            <p:cNvSpPr/>
            <p:nvPr/>
          </p:nvSpPr>
          <p:spPr>
            <a:xfrm>
              <a:off x="2044907" y="2889523"/>
              <a:ext cx="3902459" cy="1531594"/>
            </a:xfrm>
            <a:custGeom>
              <a:avLst/>
              <a:gdLst>
                <a:gd name="connsiteX0" fmla="*/ 0 w 1531593"/>
                <a:gd name="connsiteY0" fmla="*/ 0 h 3902459"/>
                <a:gd name="connsiteX1" fmla="*/ 1276322 w 1531593"/>
                <a:gd name="connsiteY1" fmla="*/ 0 h 3902459"/>
                <a:gd name="connsiteX2" fmla="*/ 1531593 w 1531593"/>
                <a:gd name="connsiteY2" fmla="*/ 255271 h 3902459"/>
                <a:gd name="connsiteX3" fmla="*/ 1531593 w 1531593"/>
                <a:gd name="connsiteY3" fmla="*/ 3902459 h 3902459"/>
                <a:gd name="connsiteX4" fmla="*/ 0 w 1531593"/>
                <a:gd name="connsiteY4" fmla="*/ 3902459 h 3902459"/>
                <a:gd name="connsiteX5" fmla="*/ 0 w 1531593"/>
                <a:gd name="connsiteY5" fmla="*/ 0 h 390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1593" h="3902459">
                  <a:moveTo>
                    <a:pt x="0" y="3902458"/>
                  </a:moveTo>
                  <a:lnTo>
                    <a:pt x="0" y="650425"/>
                  </a:lnTo>
                  <a:cubicBezTo>
                    <a:pt x="0" y="291206"/>
                    <a:pt x="44855" y="1"/>
                    <a:pt x="100186" y="1"/>
                  </a:cubicBezTo>
                  <a:lnTo>
                    <a:pt x="1531593" y="1"/>
                  </a:lnTo>
                  <a:lnTo>
                    <a:pt x="1531593" y="3902458"/>
                  </a:lnTo>
                  <a:lnTo>
                    <a:pt x="0" y="390245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8000" tIns="252000" rIns="144000" bIns="525139" numCol="1" spcCol="1270" anchor="t" anchorCtr="1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Arial" panose="020B0604020202020204" pitchFamily="34" charset="0"/>
                </a:rPr>
                <a:t>Manchester Royal Infirmary</a:t>
              </a:r>
            </a:p>
          </p:txBody>
        </p:sp>
        <p:pic>
          <p:nvPicPr>
            <p:cNvPr id="1028" name="Picture 4" descr="Image result for ben parker manchester">
              <a:extLst>
                <a:ext uri="{FF2B5EF4-FFF2-40B4-BE49-F238E27FC236}">
                  <a16:creationId xmlns:a16="http://schemas.microsoft.com/office/drawing/2014/main" id="{8FA62263-5C1D-43F1-A896-D3AFCB1ADC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82" r="25800" b="9781"/>
            <a:stretch/>
          </p:blipFill>
          <p:spPr bwMode="auto">
            <a:xfrm>
              <a:off x="2317189" y="3100555"/>
              <a:ext cx="876925" cy="1114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F438E6-1183-4B06-9B6A-1AE810E8BA03}"/>
              </a:ext>
            </a:extLst>
          </p:cNvPr>
          <p:cNvGrpSpPr/>
          <p:nvPr/>
        </p:nvGrpSpPr>
        <p:grpSpPr>
          <a:xfrm>
            <a:off x="1104377" y="4014988"/>
            <a:ext cx="3902460" cy="1531594"/>
            <a:chOff x="2044908" y="4421114"/>
            <a:chExt cx="3902460" cy="153159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2465B40-0E4D-4897-8914-798D9F88A3AD}"/>
                </a:ext>
              </a:extLst>
            </p:cNvPr>
            <p:cNvSpPr/>
            <p:nvPr/>
          </p:nvSpPr>
          <p:spPr>
            <a:xfrm>
              <a:off x="2044908" y="4421114"/>
              <a:ext cx="3902460" cy="1531594"/>
            </a:xfrm>
            <a:custGeom>
              <a:avLst/>
              <a:gdLst>
                <a:gd name="connsiteX0" fmla="*/ 0 w 3902459"/>
                <a:gd name="connsiteY0" fmla="*/ 0 h 1531593"/>
                <a:gd name="connsiteX1" fmla="*/ 3647188 w 3902459"/>
                <a:gd name="connsiteY1" fmla="*/ 0 h 1531593"/>
                <a:gd name="connsiteX2" fmla="*/ 3902459 w 3902459"/>
                <a:gd name="connsiteY2" fmla="*/ 255271 h 1531593"/>
                <a:gd name="connsiteX3" fmla="*/ 3902459 w 3902459"/>
                <a:gd name="connsiteY3" fmla="*/ 1531593 h 1531593"/>
                <a:gd name="connsiteX4" fmla="*/ 0 w 3902459"/>
                <a:gd name="connsiteY4" fmla="*/ 1531593 h 1531593"/>
                <a:gd name="connsiteX5" fmla="*/ 0 w 3902459"/>
                <a:gd name="connsiteY5" fmla="*/ 0 h 153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459" h="1531593">
                  <a:moveTo>
                    <a:pt x="3902459" y="1531592"/>
                  </a:moveTo>
                  <a:lnTo>
                    <a:pt x="255271" y="1531592"/>
                  </a:lnTo>
                  <a:cubicBezTo>
                    <a:pt x="114289" y="1531592"/>
                    <a:pt x="0" y="1417303"/>
                    <a:pt x="0" y="1276321"/>
                  </a:cubicBezTo>
                  <a:lnTo>
                    <a:pt x="0" y="1"/>
                  </a:lnTo>
                  <a:lnTo>
                    <a:pt x="3902459" y="1"/>
                  </a:lnTo>
                  <a:lnTo>
                    <a:pt x="3902459" y="153159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232855"/>
                <a:satOff val="-4171"/>
                <a:lumOff val="17723"/>
                <a:alphaOff val="0"/>
              </a:schemeClr>
            </a:fillRef>
            <a:effectRef idx="3">
              <a:schemeClr val="accent1">
                <a:shade val="80000"/>
                <a:hueOff val="232855"/>
                <a:satOff val="-4171"/>
                <a:lumOff val="177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3999" tIns="382899" rIns="142241" bIns="142240" numCol="1" spcCol="1270" anchor="b" anchorCtr="1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Arial" panose="020B0604020202020204" pitchFamily="34" charset="0"/>
                </a:rPr>
                <a:t>Royal </a:t>
              </a:r>
              <a:r>
                <a:rPr lang="en-GB" sz="2000" kern="1200" dirty="0">
                  <a:latin typeface="Arial" panose="020B0604020202020204" pitchFamily="34" charset="0"/>
                  <a:ea typeface="+mn-ea"/>
                  <a:cs typeface="+mn-cs"/>
                </a:rPr>
                <a:t>Manchester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Arial" panose="020B0604020202020204" pitchFamily="34" charset="0"/>
                </a:rPr>
                <a:t> Children’s Hospital</a:t>
              </a:r>
            </a:p>
          </p:txBody>
        </p:sp>
        <p:pic>
          <p:nvPicPr>
            <p:cNvPr id="1032" name="Picture 8" descr="Image result for simon jones manchester">
              <a:extLst>
                <a:ext uri="{FF2B5EF4-FFF2-40B4-BE49-F238E27FC236}">
                  <a16:creationId xmlns:a16="http://schemas.microsoft.com/office/drawing/2014/main" id="{EA2A2890-84C5-4069-8E50-3B3D1E4EA3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1" t="5151" r="19104" b="24904"/>
            <a:stretch/>
          </p:blipFill>
          <p:spPr bwMode="auto">
            <a:xfrm>
              <a:off x="2277718" y="4532276"/>
              <a:ext cx="955865" cy="122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1AEFBE-A24D-47CC-990F-8322706D17F6}"/>
              </a:ext>
            </a:extLst>
          </p:cNvPr>
          <p:cNvGrpSpPr/>
          <p:nvPr/>
        </p:nvGrpSpPr>
        <p:grpSpPr>
          <a:xfrm>
            <a:off x="7105610" y="2483397"/>
            <a:ext cx="3902464" cy="3063186"/>
            <a:chOff x="6739848" y="2889522"/>
            <a:chExt cx="3902464" cy="306318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6829A9C-AF4A-495D-B513-9CAA23830433}"/>
                </a:ext>
              </a:extLst>
            </p:cNvPr>
            <p:cNvSpPr/>
            <p:nvPr/>
          </p:nvSpPr>
          <p:spPr>
            <a:xfrm>
              <a:off x="6739853" y="2889522"/>
              <a:ext cx="3902459" cy="1531593"/>
            </a:xfrm>
            <a:custGeom>
              <a:avLst/>
              <a:gdLst>
                <a:gd name="connsiteX0" fmla="*/ 0 w 3902459"/>
                <a:gd name="connsiteY0" fmla="*/ 0 h 1531593"/>
                <a:gd name="connsiteX1" fmla="*/ 3647188 w 3902459"/>
                <a:gd name="connsiteY1" fmla="*/ 0 h 1531593"/>
                <a:gd name="connsiteX2" fmla="*/ 3902459 w 3902459"/>
                <a:gd name="connsiteY2" fmla="*/ 255271 h 1531593"/>
                <a:gd name="connsiteX3" fmla="*/ 3902459 w 3902459"/>
                <a:gd name="connsiteY3" fmla="*/ 1531593 h 1531593"/>
                <a:gd name="connsiteX4" fmla="*/ 0 w 3902459"/>
                <a:gd name="connsiteY4" fmla="*/ 1531593 h 1531593"/>
                <a:gd name="connsiteX5" fmla="*/ 0 w 3902459"/>
                <a:gd name="connsiteY5" fmla="*/ 0 h 153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459" h="1531593">
                  <a:moveTo>
                    <a:pt x="0" y="0"/>
                  </a:moveTo>
                  <a:lnTo>
                    <a:pt x="3647188" y="0"/>
                  </a:lnTo>
                  <a:cubicBezTo>
                    <a:pt x="3788170" y="0"/>
                    <a:pt x="3902459" y="114289"/>
                    <a:pt x="3902459" y="255271"/>
                  </a:cubicBezTo>
                  <a:lnTo>
                    <a:pt x="3902459" y="1531593"/>
                  </a:lnTo>
                  <a:lnTo>
                    <a:pt x="0" y="15315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16428"/>
                <a:satOff val="-2085"/>
                <a:lumOff val="8862"/>
                <a:alphaOff val="0"/>
              </a:schemeClr>
            </a:fillRef>
            <a:effectRef idx="3">
              <a:schemeClr val="accent1">
                <a:shade val="80000"/>
                <a:hueOff val="116428"/>
                <a:satOff val="-2085"/>
                <a:lumOff val="88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52000" rIns="1260000" bIns="525138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Arial" panose="020B0604020202020204" pitchFamily="34" charset="0"/>
                  <a:ea typeface="+mn-ea"/>
                  <a:cs typeface="+mn-cs"/>
                </a:rPr>
                <a:t>Wythenshawe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dirty="0">
                  <a:latin typeface="Arial" panose="020B0604020202020204" pitchFamily="34" charset="0"/>
                </a:rPr>
                <a:t>Hospital</a:t>
              </a:r>
              <a:r>
                <a:rPr lang="en-GB" sz="2000" kern="1200" dirty="0"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FC07780-4DA0-4005-8856-76EE0CE8E576}"/>
                </a:ext>
              </a:extLst>
            </p:cNvPr>
            <p:cNvGrpSpPr/>
            <p:nvPr/>
          </p:nvGrpSpPr>
          <p:grpSpPr>
            <a:xfrm>
              <a:off x="6739848" y="4421115"/>
              <a:ext cx="3902459" cy="1531593"/>
              <a:chOff x="5947366" y="4421115"/>
              <a:chExt cx="3902459" cy="1531593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392FB27-2D8F-4D7D-8770-EA7A530A2BBA}"/>
                  </a:ext>
                </a:extLst>
              </p:cNvPr>
              <p:cNvSpPr/>
              <p:nvPr/>
            </p:nvSpPr>
            <p:spPr>
              <a:xfrm>
                <a:off x="5947366" y="4421115"/>
                <a:ext cx="3902459" cy="1531593"/>
              </a:xfrm>
              <a:custGeom>
                <a:avLst/>
                <a:gdLst>
                  <a:gd name="connsiteX0" fmla="*/ 0 w 1531593"/>
                  <a:gd name="connsiteY0" fmla="*/ 0 h 3902459"/>
                  <a:gd name="connsiteX1" fmla="*/ 1276322 w 1531593"/>
                  <a:gd name="connsiteY1" fmla="*/ 0 h 3902459"/>
                  <a:gd name="connsiteX2" fmla="*/ 1531593 w 1531593"/>
                  <a:gd name="connsiteY2" fmla="*/ 255271 h 3902459"/>
                  <a:gd name="connsiteX3" fmla="*/ 1531593 w 1531593"/>
                  <a:gd name="connsiteY3" fmla="*/ 3902459 h 3902459"/>
                  <a:gd name="connsiteX4" fmla="*/ 0 w 1531593"/>
                  <a:gd name="connsiteY4" fmla="*/ 3902459 h 3902459"/>
                  <a:gd name="connsiteX5" fmla="*/ 0 w 1531593"/>
                  <a:gd name="connsiteY5" fmla="*/ 0 h 390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1593" h="3902459">
                    <a:moveTo>
                      <a:pt x="1531593" y="0"/>
                    </a:moveTo>
                    <a:lnTo>
                      <a:pt x="1531593" y="3252035"/>
                    </a:lnTo>
                    <a:cubicBezTo>
                      <a:pt x="1531593" y="3611254"/>
                      <a:pt x="1486738" y="3902459"/>
                      <a:pt x="1431407" y="3902459"/>
                    </a:cubicBezTo>
                    <a:lnTo>
                      <a:pt x="0" y="3902459"/>
                    </a:lnTo>
                    <a:lnTo>
                      <a:pt x="0" y="0"/>
                    </a:lnTo>
                    <a:lnTo>
                      <a:pt x="1531593" y="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80000"/>
                  <a:hueOff val="349283"/>
                  <a:satOff val="-6256"/>
                  <a:lumOff val="26585"/>
                  <a:alphaOff val="0"/>
                </a:schemeClr>
              </a:fillRef>
              <a:effectRef idx="3">
                <a:schemeClr val="accent1">
                  <a:shade val="80000"/>
                  <a:hueOff val="349283"/>
                  <a:satOff val="-6256"/>
                  <a:lumOff val="2658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2240" tIns="382898" rIns="1116000" bIns="142240" numCol="1" spcCol="1270" anchor="b" anchorCtr="1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000" kern="1200" dirty="0">
                    <a:latin typeface="Arial" panose="020B0604020202020204" pitchFamily="34" charset="0"/>
                    <a:ea typeface="+mn-ea"/>
                    <a:cs typeface="+mn-cs"/>
                  </a:rPr>
                  <a:t>The Christie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000" kern="1200" dirty="0">
                    <a:latin typeface="Arial" panose="020B0604020202020204" pitchFamily="34" charset="0"/>
                    <a:ea typeface="+mn-ea"/>
                    <a:cs typeface="+mn-cs"/>
                  </a:rPr>
                  <a:t>             </a:t>
                </a:r>
              </a:p>
            </p:txBody>
          </p: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F9808DE-D036-46AA-B331-CA23426FF3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7088" t="4787" r="50000" b="56883"/>
              <a:stretch/>
            </p:blipFill>
            <p:spPr>
              <a:xfrm>
                <a:off x="8432401" y="4448125"/>
                <a:ext cx="1065489" cy="1390000"/>
              </a:xfrm>
              <a:prstGeom prst="rect">
                <a:avLst/>
              </a:prstGeom>
            </p:spPr>
          </p:pic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FD59B52-BD9E-4658-BA57-391EB102CFEE}"/>
              </a:ext>
            </a:extLst>
          </p:cNvPr>
          <p:cNvSpPr/>
          <p:nvPr/>
        </p:nvSpPr>
        <p:spPr>
          <a:xfrm>
            <a:off x="5015544" y="2483397"/>
            <a:ext cx="2090066" cy="1531591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252000" rIns="144000" bIns="525139" numCol="1" spcCol="1270" anchor="t" anchorCtr="1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latin typeface="Arial" panose="020B0604020202020204" pitchFamily="34" charset="0"/>
              </a:rPr>
              <a:t>NMGH</a:t>
            </a:r>
          </a:p>
        </p:txBody>
      </p:sp>
      <p:sp>
        <p:nvSpPr>
          <p:cNvPr id="21" name="Rectangle 20" descr="lford">
            <a:extLst>
              <a:ext uri="{FF2B5EF4-FFF2-40B4-BE49-F238E27FC236}">
                <a16:creationId xmlns:a16="http://schemas.microsoft.com/office/drawing/2014/main" id="{92F9D771-A0A7-4AC4-B727-A679A7DB60A3}"/>
              </a:ext>
            </a:extLst>
          </p:cNvPr>
          <p:cNvSpPr/>
          <p:nvPr/>
        </p:nvSpPr>
        <p:spPr>
          <a:xfrm>
            <a:off x="5015544" y="4020785"/>
            <a:ext cx="2090066" cy="1531591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32855"/>
              <a:satOff val="-4171"/>
              <a:lumOff val="17723"/>
              <a:alphaOff val="0"/>
            </a:schemeClr>
          </a:fillRef>
          <a:effectRef idx="3">
            <a:schemeClr val="accent1">
              <a:shade val="80000"/>
              <a:hueOff val="232855"/>
              <a:satOff val="-4171"/>
              <a:lumOff val="177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82899" rIns="142241" bIns="142240" numCol="1" spcCol="1270" anchor="ctr" anchorCtr="0">
            <a:noAutofit/>
          </a:bodyPr>
          <a:lstStyle/>
          <a:p>
            <a:pPr marL="85725" indent="-85725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85725" algn="l"/>
              </a:tabLst>
            </a:pPr>
            <a:endParaRPr lang="en-GB" sz="2400" dirty="0">
              <a:latin typeface="Arial" panose="020B0604020202020204" pitchFamily="34" charset="0"/>
            </a:endParaRPr>
          </a:p>
          <a:p>
            <a:pPr marL="85725" indent="-85725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85725" algn="l"/>
              </a:tabLst>
            </a:pPr>
            <a:r>
              <a:rPr lang="en-GB" sz="2400" dirty="0">
                <a:latin typeface="Arial" panose="020B0604020202020204" pitchFamily="34" charset="0"/>
              </a:rPr>
              <a:t>Salford</a:t>
            </a:r>
          </a:p>
          <a:p>
            <a:pPr marL="85725" indent="-85725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85725" algn="l"/>
              </a:tabLst>
            </a:pPr>
            <a:r>
              <a:rPr lang="en-GB" sz="2400" dirty="0">
                <a:latin typeface="Arial" panose="020B0604020202020204" pitchFamily="34" charset="0"/>
              </a:rPr>
              <a:t>Royal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83724B-3BF6-447D-AE23-9B98F7D1BEA9}"/>
              </a:ext>
            </a:extLst>
          </p:cNvPr>
          <p:cNvSpPr txBox="1"/>
          <p:nvPr/>
        </p:nvSpPr>
        <p:spPr>
          <a:xfrm>
            <a:off x="8605837" y="1823117"/>
            <a:ext cx="203070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Respiratory/Allergy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78AB30-632D-4F78-BDEE-B2CDCF228A5A}"/>
              </a:ext>
            </a:extLst>
          </p:cNvPr>
          <p:cNvSpPr txBox="1"/>
          <p:nvPr/>
        </p:nvSpPr>
        <p:spPr>
          <a:xfrm>
            <a:off x="8685650" y="5765647"/>
            <a:ext cx="166333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</a:rPr>
              <a:t>Oncology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20E40B-3DB8-4616-99BD-8F5359540C02}"/>
              </a:ext>
            </a:extLst>
          </p:cNvPr>
          <p:cNvSpPr txBox="1"/>
          <p:nvPr/>
        </p:nvSpPr>
        <p:spPr>
          <a:xfrm>
            <a:off x="1662878" y="5695445"/>
            <a:ext cx="166333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</a:rPr>
              <a:t>Paediatrics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04DA91-0D60-4F3A-A701-5B2E1AE1221C}"/>
              </a:ext>
            </a:extLst>
          </p:cNvPr>
          <p:cNvSpPr txBox="1"/>
          <p:nvPr/>
        </p:nvSpPr>
        <p:spPr>
          <a:xfrm>
            <a:off x="1652234" y="1699830"/>
            <a:ext cx="166333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</a:rPr>
              <a:t>General Adult/Phase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1D573A-CE7C-48A2-8867-8CD62C7C89FA}"/>
              </a:ext>
            </a:extLst>
          </p:cNvPr>
          <p:cNvSpPr txBox="1"/>
          <p:nvPr/>
        </p:nvSpPr>
        <p:spPr>
          <a:xfrm>
            <a:off x="5015544" y="1628216"/>
            <a:ext cx="2164081" cy="738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</a:rPr>
              <a:t>Infectious Diseases, Respiratory, Mental Health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EAAE76-FAA5-410C-91CC-A1042328F943}"/>
              </a:ext>
            </a:extLst>
          </p:cNvPr>
          <p:cNvSpPr txBox="1"/>
          <p:nvPr/>
        </p:nvSpPr>
        <p:spPr>
          <a:xfrm>
            <a:off x="4978536" y="5627147"/>
            <a:ext cx="216408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</a:rPr>
              <a:t>Dermatology, Neuroscience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/>
          <a:srcRect l="24652" t="11705" r="34503" b="21267"/>
          <a:stretch/>
        </p:blipFill>
        <p:spPr>
          <a:xfrm>
            <a:off x="9586285" y="2662826"/>
            <a:ext cx="1069849" cy="1168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214C8B-8084-41A2-B2CC-AF46BC380A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821" t="4563" r="10686" b="14260"/>
          <a:stretch/>
        </p:blipFill>
        <p:spPr>
          <a:xfrm>
            <a:off x="6615890" y="4687007"/>
            <a:ext cx="634079" cy="7723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D41203-2BCA-439D-9539-94ADEDF92D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429" t="13279" r="26984" b="54171"/>
          <a:stretch/>
        </p:blipFill>
        <p:spPr>
          <a:xfrm>
            <a:off x="6570388" y="2662826"/>
            <a:ext cx="711192" cy="6713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5C6BD5A-BBD4-FFE5-F564-09F6056BA7E3}"/>
              </a:ext>
            </a:extLst>
          </p:cNvPr>
          <p:cNvGrpSpPr/>
          <p:nvPr/>
        </p:nvGrpSpPr>
        <p:grpSpPr>
          <a:xfrm>
            <a:off x="3631474" y="3432358"/>
            <a:ext cx="4702629" cy="1111240"/>
            <a:chOff x="3631474" y="3432358"/>
            <a:chExt cx="4702629" cy="111124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B35B04F-4EC7-4CD9-97FC-C332C55C4ADC}"/>
                </a:ext>
              </a:extLst>
            </p:cNvPr>
            <p:cNvSpPr/>
            <p:nvPr/>
          </p:nvSpPr>
          <p:spPr>
            <a:xfrm>
              <a:off x="3631474" y="3432358"/>
              <a:ext cx="4702629" cy="1111240"/>
            </a:xfrm>
            <a:custGeom>
              <a:avLst/>
              <a:gdLst>
                <a:gd name="connsiteX0" fmla="*/ 0 w 2341475"/>
                <a:gd name="connsiteY0" fmla="*/ 185210 h 1111240"/>
                <a:gd name="connsiteX1" fmla="*/ 185210 w 2341475"/>
                <a:gd name="connsiteY1" fmla="*/ 0 h 1111240"/>
                <a:gd name="connsiteX2" fmla="*/ 2156265 w 2341475"/>
                <a:gd name="connsiteY2" fmla="*/ 0 h 1111240"/>
                <a:gd name="connsiteX3" fmla="*/ 2341475 w 2341475"/>
                <a:gd name="connsiteY3" fmla="*/ 185210 h 1111240"/>
                <a:gd name="connsiteX4" fmla="*/ 2341475 w 2341475"/>
                <a:gd name="connsiteY4" fmla="*/ 926030 h 1111240"/>
                <a:gd name="connsiteX5" fmla="*/ 2156265 w 2341475"/>
                <a:gd name="connsiteY5" fmla="*/ 1111240 h 1111240"/>
                <a:gd name="connsiteX6" fmla="*/ 185210 w 2341475"/>
                <a:gd name="connsiteY6" fmla="*/ 1111240 h 1111240"/>
                <a:gd name="connsiteX7" fmla="*/ 0 w 2341475"/>
                <a:gd name="connsiteY7" fmla="*/ 926030 h 1111240"/>
                <a:gd name="connsiteX8" fmla="*/ 0 w 2341475"/>
                <a:gd name="connsiteY8" fmla="*/ 185210 h 111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475" h="1111240">
                  <a:moveTo>
                    <a:pt x="0" y="185210"/>
                  </a:moveTo>
                  <a:cubicBezTo>
                    <a:pt x="0" y="82921"/>
                    <a:pt x="82921" y="0"/>
                    <a:pt x="185210" y="0"/>
                  </a:cubicBezTo>
                  <a:lnTo>
                    <a:pt x="2156265" y="0"/>
                  </a:lnTo>
                  <a:cubicBezTo>
                    <a:pt x="2258554" y="0"/>
                    <a:pt x="2341475" y="82921"/>
                    <a:pt x="2341475" y="185210"/>
                  </a:cubicBezTo>
                  <a:lnTo>
                    <a:pt x="2341475" y="926030"/>
                  </a:lnTo>
                  <a:cubicBezTo>
                    <a:pt x="2341475" y="1028319"/>
                    <a:pt x="2258554" y="1111240"/>
                    <a:pt x="2156265" y="1111240"/>
                  </a:cubicBezTo>
                  <a:lnTo>
                    <a:pt x="185210" y="1111240"/>
                  </a:lnTo>
                  <a:cubicBezTo>
                    <a:pt x="82921" y="1111240"/>
                    <a:pt x="0" y="1028319"/>
                    <a:pt x="0" y="926030"/>
                  </a:cubicBezTo>
                  <a:lnTo>
                    <a:pt x="0" y="18521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926" tIns="160926" rIns="160926" bIns="16092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>
                  <a:latin typeface="Arial" panose="020B0604020202020204" pitchFamily="34" charset="0"/>
                </a:rPr>
                <a:t>Manchester CRF</a:t>
              </a:r>
            </a:p>
          </p:txBody>
        </p:sp>
        <p:pic>
          <p:nvPicPr>
            <p:cNvPr id="34" name="Picture 33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74DAFD79-92E7-ABD3-E658-047E6D4A6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153" y="3624973"/>
              <a:ext cx="799093" cy="780029"/>
            </a:xfrm>
            <a:prstGeom prst="rect">
              <a:avLst/>
            </a:prstGeom>
          </p:spPr>
        </p:pic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4BDA7E3-2B85-8F05-53BB-A8FB46C87F4D}"/>
              </a:ext>
            </a:extLst>
          </p:cNvPr>
          <p:cNvSpPr/>
          <p:nvPr/>
        </p:nvSpPr>
        <p:spPr>
          <a:xfrm>
            <a:off x="8150038" y="6170802"/>
            <a:ext cx="3163480" cy="3693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</a:rPr>
              <a:t>PED, PM, DXT, Living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A6CDE4B-5376-8140-5024-C0D7566B52D6}"/>
              </a:ext>
            </a:extLst>
          </p:cNvPr>
          <p:cNvSpPr/>
          <p:nvPr/>
        </p:nvSpPr>
        <p:spPr>
          <a:xfrm>
            <a:off x="4514260" y="6327796"/>
            <a:ext cx="3163480" cy="3284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</a:rPr>
              <a:t>Dermatology, Cardiovascular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95FF9B7-2160-AF82-053E-96DC416435A6}"/>
              </a:ext>
            </a:extLst>
          </p:cNvPr>
          <p:cNvSpPr/>
          <p:nvPr/>
        </p:nvSpPr>
        <p:spPr>
          <a:xfrm>
            <a:off x="912807" y="1246633"/>
            <a:ext cx="3163480" cy="3811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</a:rPr>
              <a:t>MSK, Hearing Health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5BA040D-5721-779C-12C2-FDD59809BDB7}"/>
              </a:ext>
            </a:extLst>
          </p:cNvPr>
          <p:cNvSpPr/>
          <p:nvPr/>
        </p:nvSpPr>
        <p:spPr>
          <a:xfrm>
            <a:off x="8039448" y="1420476"/>
            <a:ext cx="3163480" cy="36933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</a:rPr>
              <a:t>Respiratory Medicine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69770C2-80DC-9F3E-CCFB-1525AA767CFF}"/>
              </a:ext>
            </a:extLst>
          </p:cNvPr>
          <p:cNvSpPr/>
          <p:nvPr/>
        </p:nvSpPr>
        <p:spPr>
          <a:xfrm>
            <a:off x="4504732" y="1059627"/>
            <a:ext cx="3163480" cy="3811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</a:rPr>
              <a:t>Mental Health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5C935D5-D1E8-916C-8A79-ED4B0C9FF17D}"/>
              </a:ext>
            </a:extLst>
          </p:cNvPr>
          <p:cNvSpPr/>
          <p:nvPr/>
        </p:nvSpPr>
        <p:spPr>
          <a:xfrm>
            <a:off x="1043540" y="6135266"/>
            <a:ext cx="3163480" cy="3811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</a:rPr>
              <a:t>Rare Conditions</a:t>
            </a:r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41" name="Picture 4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A1B985F-BF59-04E7-1825-3BA4B1CBE2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19623" r="11918" b="8522"/>
          <a:stretch/>
        </p:blipFill>
        <p:spPr>
          <a:xfrm>
            <a:off x="7429098" y="3531495"/>
            <a:ext cx="689044" cy="841479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A734B28-6640-CEE5-F10A-84C662E1861E}"/>
              </a:ext>
            </a:extLst>
          </p:cNvPr>
          <p:cNvSpPr/>
          <p:nvPr/>
        </p:nvSpPr>
        <p:spPr>
          <a:xfrm>
            <a:off x="3610380" y="3388586"/>
            <a:ext cx="4733388" cy="12506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</a:rPr>
              <a:t>Next Gen Therapeutics</a:t>
            </a:r>
          </a:p>
          <a:p>
            <a:pPr algn="ctr"/>
            <a:r>
              <a:rPr lang="en-GB" b="1" dirty="0">
                <a:latin typeface="Arial" panose="020B0604020202020204" pitchFamily="34" charset="0"/>
              </a:rPr>
              <a:t>Next Gen Diagnostics</a:t>
            </a:r>
          </a:p>
          <a:p>
            <a:pPr algn="ctr"/>
            <a:r>
              <a:rPr lang="en-GB" b="1" dirty="0">
                <a:latin typeface="Arial" panose="020B0604020202020204" pitchFamily="34" charset="0"/>
              </a:rPr>
              <a:t>Health Equity and Inclusivity</a:t>
            </a:r>
          </a:p>
        </p:txBody>
      </p:sp>
    </p:spTree>
    <p:extLst>
      <p:ext uri="{BB962C8B-B14F-4D97-AF65-F5344CB8AC3E}">
        <p14:creationId xmlns:p14="http://schemas.microsoft.com/office/powerpoint/2010/main" val="28118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Manchester CRF/BRC Shared Posts and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management team</a:t>
            </a:r>
          </a:p>
          <a:p>
            <a:r>
              <a:rPr lang="en-GB" dirty="0"/>
              <a:t>Industry and Partnerships</a:t>
            </a:r>
          </a:p>
          <a:p>
            <a:r>
              <a:rPr lang="en-GB" dirty="0"/>
              <a:t>PPIEP</a:t>
            </a:r>
          </a:p>
          <a:p>
            <a:r>
              <a:rPr lang="en-GB" dirty="0"/>
              <a:t>EDI</a:t>
            </a:r>
          </a:p>
          <a:p>
            <a:r>
              <a:rPr lang="en-GB" dirty="0"/>
              <a:t>Inclusive Research Oversight Board</a:t>
            </a:r>
          </a:p>
          <a:p>
            <a:r>
              <a:rPr lang="en-GB" dirty="0"/>
              <a:t>Collaborate on Training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08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4"/>
          <p:cNvSpPr/>
          <p:nvPr/>
        </p:nvSpPr>
        <p:spPr>
          <a:xfrm>
            <a:off x="4833469" y="1592178"/>
            <a:ext cx="2088219" cy="69846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MFT </a:t>
            </a:r>
            <a:r>
              <a:rPr lang="en-GB" sz="1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Trust Board</a:t>
            </a:r>
          </a:p>
        </p:txBody>
      </p:sp>
      <p:cxnSp>
        <p:nvCxnSpPr>
          <p:cNvPr id="5" name="Shape 101"/>
          <p:cNvCxnSpPr/>
          <p:nvPr/>
        </p:nvCxnSpPr>
        <p:spPr>
          <a:xfrm>
            <a:off x="5852214" y="3894313"/>
            <a:ext cx="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6" name="Shape 106"/>
          <p:cNvSpPr txBox="1"/>
          <p:nvPr/>
        </p:nvSpPr>
        <p:spPr>
          <a:xfrm>
            <a:off x="6130212" y="6234415"/>
            <a:ext cx="5955081" cy="5061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GB" sz="1100" dirty="0">
                <a:latin typeface="Arial" panose="020B0604020202020204" pitchFamily="34" charset="0"/>
              </a:rPr>
              <a:t>Solid lines accountability for finance and governance from the MCRF Director to MFT Trust Board.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GB" sz="1100" dirty="0">
                <a:latin typeface="Arial" panose="020B0604020202020204" pitchFamily="34" charset="0"/>
              </a:rPr>
              <a:t>Dashed lines show links to advisory bodies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581544" y="3335918"/>
            <a:ext cx="2520281" cy="652283"/>
          </a:xfrm>
          <a:prstGeom prst="flowChartAlternateProcess">
            <a:avLst/>
          </a:prstGeom>
          <a:solidFill>
            <a:srgbClr val="6D009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 Innovation Manchester Board </a:t>
            </a:r>
          </a:p>
        </p:txBody>
      </p:sp>
      <p:sp>
        <p:nvSpPr>
          <p:cNvPr id="9" name="Shape 91">
            <a:extLst>
              <a:ext uri="{FF2B5EF4-FFF2-40B4-BE49-F238E27FC236}">
                <a16:creationId xmlns:a16="http://schemas.microsoft.com/office/drawing/2014/main" id="{D8854EE3-F21E-4BBC-BF7A-270C6E85CFD4}"/>
              </a:ext>
            </a:extLst>
          </p:cNvPr>
          <p:cNvSpPr/>
          <p:nvPr/>
        </p:nvSpPr>
        <p:spPr>
          <a:xfrm>
            <a:off x="4437421" y="3012944"/>
            <a:ext cx="2880319" cy="1421434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GB" sz="16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MCRF Governance Board</a:t>
            </a:r>
          </a:p>
          <a:p>
            <a:pPr lvl="0" algn="ctr">
              <a:buSzPct val="25000"/>
            </a:pPr>
            <a:r>
              <a:rPr lang="en-GB" sz="12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Chaired: MFT Medical Director</a:t>
            </a:r>
          </a:p>
          <a:p>
            <a:pPr lvl="0" algn="ctr">
              <a:buSzPct val="25000"/>
            </a:pPr>
            <a:endParaRPr lang="en-GB" sz="1000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ctr">
              <a:buSzPct val="25000"/>
            </a:pPr>
            <a:r>
              <a:rPr lang="en-GB" sz="10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Membership includes: CFT Medical Director, SRFT Medical Director  Vice Dean of Research FBMH, Industry Lead and patient representative  </a:t>
            </a:r>
          </a:p>
          <a:p>
            <a:pPr lvl="0" algn="ctr">
              <a:buSzPct val="25000"/>
            </a:pPr>
            <a:endParaRPr lang="en-GB" sz="10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0" name="Shape 104">
            <a:extLst>
              <a:ext uri="{FF2B5EF4-FFF2-40B4-BE49-F238E27FC236}">
                <a16:creationId xmlns:a16="http://schemas.microsoft.com/office/drawing/2014/main" id="{CE1EA81A-E3E5-4F4F-BCC2-D0E37C229DA5}"/>
              </a:ext>
            </a:extLst>
          </p:cNvPr>
          <p:cNvCxnSpPr>
            <a:cxnSpLocks/>
          </p:cNvCxnSpPr>
          <p:nvPr/>
        </p:nvCxnSpPr>
        <p:spPr>
          <a:xfrm flipH="1">
            <a:off x="4936839" y="1642064"/>
            <a:ext cx="1510" cy="1629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104">
            <a:extLst>
              <a:ext uri="{FF2B5EF4-FFF2-40B4-BE49-F238E27FC236}">
                <a16:creationId xmlns:a16="http://schemas.microsoft.com/office/drawing/2014/main" id="{57F6E0E9-1251-4FF8-BE28-97846F10B626}"/>
              </a:ext>
            </a:extLst>
          </p:cNvPr>
          <p:cNvCxnSpPr>
            <a:cxnSpLocks/>
          </p:cNvCxnSpPr>
          <p:nvPr/>
        </p:nvCxnSpPr>
        <p:spPr>
          <a:xfrm flipH="1">
            <a:off x="4910196" y="4936511"/>
            <a:ext cx="1510" cy="1629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" name="Shape 91">
            <a:extLst>
              <a:ext uri="{FF2B5EF4-FFF2-40B4-BE49-F238E27FC236}">
                <a16:creationId xmlns:a16="http://schemas.microsoft.com/office/drawing/2014/main" id="{49F206C6-0C41-4005-8AA0-13C81BD5AED8}"/>
              </a:ext>
            </a:extLst>
          </p:cNvPr>
          <p:cNvSpPr/>
          <p:nvPr/>
        </p:nvSpPr>
        <p:spPr>
          <a:xfrm>
            <a:off x="1581544" y="4707607"/>
            <a:ext cx="2520281" cy="1366622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GB" sz="14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MCRF Industry Board </a:t>
            </a:r>
            <a:endParaRPr lang="en-GB" sz="1400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ctr">
              <a:buSzPct val="25000"/>
            </a:pPr>
            <a:r>
              <a:rPr lang="en-GB" sz="10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Chaired: Chief Business Officer</a:t>
            </a:r>
          </a:p>
          <a:p>
            <a:pPr lvl="0" algn="ctr">
              <a:buSzPct val="25000"/>
            </a:pPr>
            <a:r>
              <a:rPr lang="en-GB" sz="10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(Catapult Medicines Discovery)  </a:t>
            </a:r>
          </a:p>
          <a:p>
            <a:pPr lvl="0" algn="ctr">
              <a:buSzPct val="25000"/>
            </a:pPr>
            <a:endParaRPr lang="en-GB" sz="1000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ctr">
              <a:buSzPct val="25000"/>
            </a:pPr>
            <a:r>
              <a:rPr lang="en-GB" sz="10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Membership includes : MCRF  Director, Pharma and Biotech Representatives, BRC Industry Lead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EE4BF8-04F3-4445-8A7D-A437DF24A869}"/>
              </a:ext>
            </a:extLst>
          </p:cNvPr>
          <p:cNvCxnSpPr>
            <a:cxnSpLocks/>
          </p:cNvCxnSpPr>
          <p:nvPr/>
        </p:nvCxnSpPr>
        <p:spPr>
          <a:xfrm>
            <a:off x="4101825" y="5307722"/>
            <a:ext cx="300981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67CD98-981F-4D9B-85A5-116CECB988BB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5877579" y="4434378"/>
            <a:ext cx="2" cy="2607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505B36-8549-4978-AA26-D8E92A7CC1B6}"/>
              </a:ext>
            </a:extLst>
          </p:cNvPr>
          <p:cNvCxnSpPr>
            <a:cxnSpLocks/>
          </p:cNvCxnSpPr>
          <p:nvPr/>
        </p:nvCxnSpPr>
        <p:spPr>
          <a:xfrm>
            <a:off x="4437421" y="3723661"/>
            <a:ext cx="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hape 91">
            <a:extLst>
              <a:ext uri="{FF2B5EF4-FFF2-40B4-BE49-F238E27FC236}">
                <a16:creationId xmlns:a16="http://schemas.microsoft.com/office/drawing/2014/main" id="{1B444D08-6EFA-4E61-9E23-BE5A511EDB76}"/>
              </a:ext>
            </a:extLst>
          </p:cNvPr>
          <p:cNvSpPr/>
          <p:nvPr/>
        </p:nvSpPr>
        <p:spPr>
          <a:xfrm>
            <a:off x="4402806" y="4723178"/>
            <a:ext cx="2880319" cy="1421434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GB" sz="14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MCRF Executive Group</a:t>
            </a:r>
          </a:p>
          <a:p>
            <a:pPr algn="ctr">
              <a:buSzPct val="25000"/>
            </a:pPr>
            <a:r>
              <a:rPr lang="en-GB" sz="11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Chaired: MCRF Director</a:t>
            </a:r>
          </a:p>
          <a:p>
            <a:pPr algn="ctr">
              <a:buSzPct val="25000"/>
            </a:pPr>
            <a:endParaRPr lang="en-GB" sz="1100" b="1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>
              <a:buSzPct val="25000"/>
            </a:pPr>
            <a:r>
              <a:rPr lang="en-GB" sz="11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Membership includes : MCRF Medical Directors, Manager and Operational Leads</a:t>
            </a:r>
          </a:p>
        </p:txBody>
      </p:sp>
      <p:sp>
        <p:nvSpPr>
          <p:cNvPr id="18" name="Shape 91">
            <a:extLst>
              <a:ext uri="{FF2B5EF4-FFF2-40B4-BE49-F238E27FC236}">
                <a16:creationId xmlns:a16="http://schemas.microsoft.com/office/drawing/2014/main" id="{5C3DAC65-934F-4FBD-A5B5-20D6B2851008}"/>
              </a:ext>
            </a:extLst>
          </p:cNvPr>
          <p:cNvSpPr/>
          <p:nvPr/>
        </p:nvSpPr>
        <p:spPr>
          <a:xfrm>
            <a:off x="7620546" y="4734043"/>
            <a:ext cx="2520281" cy="120023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14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Inclusive Research Oversight Board</a:t>
            </a:r>
          </a:p>
          <a:p>
            <a:pPr algn="ctr">
              <a:buSzPct val="25000"/>
            </a:pPr>
            <a:r>
              <a:rPr lang="en-US" sz="11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Joint CRF/BRC group</a:t>
            </a:r>
          </a:p>
          <a:p>
            <a:pPr algn="ctr">
              <a:buSzPct val="25000"/>
            </a:pPr>
            <a:r>
              <a:rPr lang="en-US" sz="11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50% of members will be lay members from our  communities  </a:t>
            </a:r>
            <a:endParaRPr lang="en-GB" sz="1100" b="1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412A8A-8A4F-4ADE-B8F1-BEAD56D49782}"/>
              </a:ext>
            </a:extLst>
          </p:cNvPr>
          <p:cNvCxnSpPr>
            <a:cxnSpLocks/>
          </p:cNvCxnSpPr>
          <p:nvPr/>
        </p:nvCxnSpPr>
        <p:spPr>
          <a:xfrm>
            <a:off x="7283125" y="5307722"/>
            <a:ext cx="337421" cy="8615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17F990-35B5-4B82-BF3D-85A1C89510B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877579" y="2290644"/>
            <a:ext cx="2" cy="7223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CD2DEB-5FCD-4F0E-B97A-9997C68984E4}"/>
              </a:ext>
            </a:extLst>
          </p:cNvPr>
          <p:cNvCxnSpPr>
            <a:cxnSpLocks/>
          </p:cNvCxnSpPr>
          <p:nvPr/>
        </p:nvCxnSpPr>
        <p:spPr>
          <a:xfrm>
            <a:off x="4114185" y="3607282"/>
            <a:ext cx="323236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D6C37318-D74F-4519-8862-20C4E634ECF1}"/>
              </a:ext>
            </a:extLst>
          </p:cNvPr>
          <p:cNvSpPr/>
          <p:nvPr/>
        </p:nvSpPr>
        <p:spPr>
          <a:xfrm>
            <a:off x="1927778" y="2216261"/>
            <a:ext cx="2520281" cy="652283"/>
          </a:xfrm>
          <a:prstGeom prst="flowChartAlternateProces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GB" sz="14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NIHR GM Oversight Board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A54B00-3CA8-4F45-B3E7-9874E2A246EF}"/>
              </a:ext>
            </a:extLst>
          </p:cNvPr>
          <p:cNvCxnSpPr>
            <a:cxnSpLocks/>
          </p:cNvCxnSpPr>
          <p:nvPr/>
        </p:nvCxnSpPr>
        <p:spPr>
          <a:xfrm flipV="1">
            <a:off x="1999786" y="2900344"/>
            <a:ext cx="674454" cy="43557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F8FBEB-FE2E-4B49-8677-54DA728A0C9C}"/>
              </a:ext>
            </a:extLst>
          </p:cNvPr>
          <p:cNvCxnSpPr>
            <a:cxnSpLocks/>
          </p:cNvCxnSpPr>
          <p:nvPr/>
        </p:nvCxnSpPr>
        <p:spPr>
          <a:xfrm flipH="1" flipV="1">
            <a:off x="3749040" y="2900344"/>
            <a:ext cx="699019" cy="43557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0F0951-5DF6-4A0A-B9FF-65FED86F74A9}"/>
              </a:ext>
            </a:extLst>
          </p:cNvPr>
          <p:cNvCxnSpPr>
            <a:cxnSpLocks/>
          </p:cNvCxnSpPr>
          <p:nvPr/>
        </p:nvCxnSpPr>
        <p:spPr>
          <a:xfrm flipV="1">
            <a:off x="4437421" y="2046719"/>
            <a:ext cx="396048" cy="169543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</a:rPr>
              <a:t>Manchester CRF Governance Structure </a:t>
            </a:r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>
            <a:off x="8501809" y="1681841"/>
            <a:ext cx="2851991" cy="2759861"/>
            <a:chOff x="8736558" y="886771"/>
            <a:chExt cx="2851991" cy="2759861"/>
          </a:xfrm>
        </p:grpSpPr>
        <p:pic>
          <p:nvPicPr>
            <p:cNvPr id="27" name="Picture 4" descr="Christie-Logo - Mere UK Ltd">
              <a:extLst>
                <a:ext uri="{FF2B5EF4-FFF2-40B4-BE49-F238E27FC236}">
                  <a16:creationId xmlns:a16="http://schemas.microsoft.com/office/drawing/2014/main" id="{3D345F75-91E1-46F9-BE70-AD4A495553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22" b="26084"/>
            <a:stretch/>
          </p:blipFill>
          <p:spPr bwMode="auto">
            <a:xfrm>
              <a:off x="8736558" y="1519741"/>
              <a:ext cx="2851991" cy="680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Northern Care Alliance NHS Foundation Trust (NCA) (@NCAlliance_NHS) /  Twitter">
              <a:extLst>
                <a:ext uri="{FF2B5EF4-FFF2-40B4-BE49-F238E27FC236}">
                  <a16:creationId xmlns:a16="http://schemas.microsoft.com/office/drawing/2014/main" id="{532B64B2-DF54-4071-ADDA-85883C762A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50" b="35589"/>
            <a:stretch/>
          </p:blipFill>
          <p:spPr bwMode="auto">
            <a:xfrm>
              <a:off x="8823555" y="2233995"/>
              <a:ext cx="2046608" cy="654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85F77A2-FC69-4184-87D5-F8E185D93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555" y="886771"/>
              <a:ext cx="1738131" cy="53939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/>
            <a:srcRect l="15649" t="15541" r="15192" b="17709"/>
            <a:stretch/>
          </p:blipFill>
          <p:spPr>
            <a:xfrm>
              <a:off x="8823555" y="2936387"/>
              <a:ext cx="1628028" cy="710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04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F480E7-56F8-4F91-B64F-3403B5CA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32" y="150521"/>
            <a:ext cx="10963275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Active Studies by Clinical Trial Phase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78031-09B0-AF39-4B1B-D4297CD9C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62" y="1600748"/>
            <a:ext cx="8679812" cy="50986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8019" y="1139083"/>
            <a:ext cx="101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</a:rPr>
              <a:t>Typically ~3300 recruits per year and 700 studies </a:t>
            </a:r>
          </a:p>
        </p:txBody>
      </p:sp>
    </p:spTree>
    <p:extLst>
      <p:ext uri="{BB962C8B-B14F-4D97-AF65-F5344CB8AC3E}">
        <p14:creationId xmlns:p14="http://schemas.microsoft.com/office/powerpoint/2010/main" val="1677902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EBF9A037AAE34CAB1227C59CE9F3B0" ma:contentTypeVersion="14" ma:contentTypeDescription="Create a new document." ma:contentTypeScope="" ma:versionID="77ac7495c5e7180b3e4c1670be34738d">
  <xsd:schema xmlns:xsd="http://www.w3.org/2001/XMLSchema" xmlns:xs="http://www.w3.org/2001/XMLSchema" xmlns:p="http://schemas.microsoft.com/office/2006/metadata/properties" xmlns:ns2="c4be685d-79fb-40a6-b41d-f884960e58f3" xmlns:ns3="52bfaa26-10f6-426d-9b8b-bf0fdbf10b03" targetNamespace="http://schemas.microsoft.com/office/2006/metadata/properties" ma:root="true" ma:fieldsID="e400424d7a63e66136230ff58ade1dd8" ns2:_="" ns3:_="">
    <xsd:import namespace="c4be685d-79fb-40a6-b41d-f884960e58f3"/>
    <xsd:import namespace="52bfaa26-10f6-426d-9b8b-bf0fdbf10b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e685d-79fb-40a6-b41d-f884960e5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960faec-74a3-420b-b522-51e7e1c187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faa26-10f6-426d-9b8b-bf0fdbf10b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291dadd-fae6-4e80-a41f-14e10dbfa7d5}" ma:internalName="TaxCatchAll" ma:showField="CatchAllData" ma:web="52bfaa26-10f6-426d-9b8b-bf0fdbf10b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bfaa26-10f6-426d-9b8b-bf0fdbf10b03" xsi:nil="true"/>
    <lcf76f155ced4ddcb4097134ff3c332f xmlns="c4be685d-79fb-40a6-b41d-f884960e58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A85965-561C-4AE8-ABF0-94EAD2219B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7934A9-47AE-4DEA-A784-453A97C0D081}"/>
</file>

<file path=customXml/itemProps3.xml><?xml version="1.0" encoding="utf-8"?>
<ds:datastoreItem xmlns:ds="http://schemas.openxmlformats.org/officeDocument/2006/customXml" ds:itemID="{748E99E3-1346-4DD8-97C7-9BFCD659B4D4}">
  <ds:schemaRefs>
    <ds:schemaRef ds:uri="4fbd5506-13e8-4c5a-85d2-cb0d078c28dc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462bf88f-cbe4-4dc3-aa95-26744422cfa2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1316</Words>
  <Application>Microsoft Office PowerPoint</Application>
  <PresentationFormat>Widescreen</PresentationFormat>
  <Paragraphs>216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Office Theme</vt:lpstr>
      <vt:lpstr>Custom Design</vt:lpstr>
      <vt:lpstr>NIHR Manchester Clinical Research Facility (CRF) overview</vt:lpstr>
      <vt:lpstr>NIHR Manchester CRF</vt:lpstr>
      <vt:lpstr>NIHR Manchester CRF Funding and Services</vt:lpstr>
      <vt:lpstr>NIHR Manchester CRF Locations and Deprivation Index</vt:lpstr>
      <vt:lpstr>PowerPoint Presentation</vt:lpstr>
      <vt:lpstr>PowerPoint Presentation</vt:lpstr>
      <vt:lpstr>Manchester CRF/BRC Shared Posts and Strategies</vt:lpstr>
      <vt:lpstr>Manchester CRF Governance Structure </vt:lpstr>
      <vt:lpstr>Active Studies by Clinical Trial Phase</vt:lpstr>
      <vt:lpstr>SMART Objectives Progress</vt:lpstr>
      <vt:lpstr>Working with Industry</vt:lpstr>
      <vt:lpstr>Working with Industry</vt:lpstr>
      <vt:lpstr>NWCRF Alliance (Alder Hey, Liverpool, Lancashire, Manchester)</vt:lpstr>
      <vt:lpstr>UKCRF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BRC/CRF NIHR Site visit, 5th Oct 2023 Prof Niels Peek</dc:title>
  <dc:creator>Microsoft Office User</dc:creator>
  <cp:lastModifiedBy>Fairhurst1 Jenny (R0A) Manchester University NHS FT</cp:lastModifiedBy>
  <cp:revision>13</cp:revision>
  <dcterms:created xsi:type="dcterms:W3CDTF">2019-02-08T10:07:24Z</dcterms:created>
  <dcterms:modified xsi:type="dcterms:W3CDTF">2023-10-20T15:38:27Z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0x01010017EBF9A037AAE34CAB1227C59CE9F3B0</vt:lpwstr>
  </property>
  <property fmtid="{D5CDD505-2E9C-101B-9397-08002B2CF9AE}" pid="3" name="MediaServiceImageTags">
    <vt:lpwstr/>
  </property>
</Properties>
</file>